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  <p:sldMasterId id="2147483672" r:id="rId2"/>
  </p:sldMasterIdLst>
  <p:notesMasterIdLst>
    <p:notesMasterId r:id="rId24"/>
  </p:notesMasterIdLst>
  <p:sldIdLst>
    <p:sldId id="256" r:id="rId3"/>
    <p:sldId id="257" r:id="rId4"/>
    <p:sldId id="335" r:id="rId5"/>
    <p:sldId id="258" r:id="rId6"/>
    <p:sldId id="327" r:id="rId7"/>
    <p:sldId id="329" r:id="rId8"/>
    <p:sldId id="331" r:id="rId9"/>
    <p:sldId id="330" r:id="rId10"/>
    <p:sldId id="332" r:id="rId11"/>
    <p:sldId id="346" r:id="rId12"/>
    <p:sldId id="337" r:id="rId13"/>
    <p:sldId id="338" r:id="rId14"/>
    <p:sldId id="347" r:id="rId15"/>
    <p:sldId id="334" r:id="rId16"/>
    <p:sldId id="339" r:id="rId17"/>
    <p:sldId id="340" r:id="rId18"/>
    <p:sldId id="348" r:id="rId19"/>
    <p:sldId id="342" r:id="rId20"/>
    <p:sldId id="343" r:id="rId21"/>
    <p:sldId id="344" r:id="rId22"/>
    <p:sldId id="345" r:id="rId23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er Kardos" initials="PK" lastIdx="1" clrIdx="0"/>
  <p:cmAuthor id="2" name="Heinrich Worth" initials="HW" lastIdx="3" clrIdx="1">
    <p:extLst>
      <p:ext uri="{19B8F6BF-5375-455C-9EA6-DF929625EA0E}">
        <p15:presenceInfo xmlns:p15="http://schemas.microsoft.com/office/powerpoint/2012/main" userId="6fdbadeeab04140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74C5"/>
    <a:srgbClr val="5896E2"/>
    <a:srgbClr val="56A0E4"/>
    <a:srgbClr val="5590E5"/>
    <a:srgbClr val="3390E5"/>
    <a:srgbClr val="4399E7"/>
    <a:srgbClr val="4AA3E0"/>
    <a:srgbClr val="4A97EC"/>
    <a:srgbClr val="3D90EB"/>
    <a:srgbClr val="5CA2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Helle Formatvorlage 1 - Akz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83" autoAdjust="0"/>
    <p:restoredTop sz="94629" autoAdjust="0"/>
  </p:normalViewPr>
  <p:slideViewPr>
    <p:cSldViewPr>
      <p:cViewPr varScale="1">
        <p:scale>
          <a:sx n="83" d="100"/>
          <a:sy n="83" d="100"/>
        </p:scale>
        <p:origin x="1219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3269A1-CF81-469F-AC61-CEBEBD8D057E}" type="datetimeFigureOut">
              <a:rPr lang="en-US" smtClean="0"/>
              <a:t>12/19/2023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DF5209-BE9B-4DD0-BB16-E6C154E1932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5008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7" descr="fläche3.ps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1758565"/>
            <a:ext cx="9144000" cy="832236"/>
          </a:xfrm>
          <a:solidFill>
            <a:sysClr val="window" lastClr="FFFFFF">
              <a:alpha val="55000"/>
            </a:sysClr>
          </a:solidFill>
        </p:spPr>
        <p:txBody>
          <a:bodyPr vert="horz" lIns="91440" tIns="45720" rIns="91440" bIns="45720" rtlCol="0" anchor="ctr">
            <a:normAutofit/>
          </a:bodyPr>
          <a:lstStyle>
            <a:lvl1pPr>
              <a:defRPr lang="de-DE" dirty="0">
                <a:solidFill>
                  <a:srgbClr val="006EAC"/>
                </a:solidFill>
              </a:defRPr>
            </a:lvl1pPr>
          </a:lstStyle>
          <a:p>
            <a:pPr marL="0" lvl="0" defTabSz="457200"/>
            <a:r>
              <a:rPr lang="de-DE" dirty="0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DE" dirty="0"/>
          </a:p>
        </p:txBody>
      </p:sp>
      <p:sp>
        <p:nvSpPr>
          <p:cNvPr id="9" name="Rechteck 8"/>
          <p:cNvSpPr/>
          <p:nvPr/>
        </p:nvSpPr>
        <p:spPr>
          <a:xfrm>
            <a:off x="6184899" y="1473200"/>
            <a:ext cx="2959099" cy="279400"/>
          </a:xfrm>
          <a:prstGeom prst="rect">
            <a:avLst/>
          </a:prstGeom>
          <a:solidFill>
            <a:srgbClr val="E68323"/>
          </a:solidFill>
          <a:ln w="9525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Bild 11" descr="Atemwegsliga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08" y="5651500"/>
            <a:ext cx="1558992" cy="952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825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A708-0D36-43D4-9A71-2B34A483A81C}" type="datetimeFigureOut">
              <a:rPr lang="de-DE" smtClean="0"/>
              <a:t>19.12.2023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88803-F633-4F86-9347-49F3CD3F85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363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A708-0D36-43D4-9A71-2B34A483A81C}" type="datetimeFigureOut">
              <a:rPr lang="de-DE" smtClean="0"/>
              <a:t>19.12.2023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88803-F633-4F86-9347-49F3CD3F85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43377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E82F-8F2D-49C4-B48F-1BB6E0049F38}" type="datetimeFigureOut">
              <a:rPr lang="de-DE" smtClean="0"/>
              <a:t>19.12.2023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90C4-4C9C-4DD2-872D-C5E2840C61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11423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E82F-8F2D-49C4-B48F-1BB6E0049F38}" type="datetimeFigureOut">
              <a:rPr lang="de-DE" smtClean="0"/>
              <a:t>19.12.2023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90C4-4C9C-4DD2-872D-C5E2840C61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42734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E82F-8F2D-49C4-B48F-1BB6E0049F38}" type="datetimeFigureOut">
              <a:rPr lang="de-DE" smtClean="0"/>
              <a:t>19.12.2023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90C4-4C9C-4DD2-872D-C5E2840C61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1756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E82F-8F2D-49C4-B48F-1BB6E0049F38}" type="datetimeFigureOut">
              <a:rPr lang="de-DE" smtClean="0"/>
              <a:t>19.12.2023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90C4-4C9C-4DD2-872D-C5E2840C61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12244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E82F-8F2D-49C4-B48F-1BB6E0049F38}" type="datetimeFigureOut">
              <a:rPr lang="de-DE" smtClean="0"/>
              <a:t>19.12.2023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90C4-4C9C-4DD2-872D-C5E2840C61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69814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E82F-8F2D-49C4-B48F-1BB6E0049F38}" type="datetimeFigureOut">
              <a:rPr lang="de-DE" smtClean="0"/>
              <a:t>19.12.2023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90C4-4C9C-4DD2-872D-C5E2840C61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12428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E82F-8F2D-49C4-B48F-1BB6E0049F38}" type="datetimeFigureOut">
              <a:rPr lang="de-DE" smtClean="0"/>
              <a:t>19.12.2023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90C4-4C9C-4DD2-872D-C5E2840C61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01944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E82F-8F2D-49C4-B48F-1BB6E0049F38}" type="datetimeFigureOut">
              <a:rPr lang="de-DE" smtClean="0"/>
              <a:t>19.12.2023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90C4-4C9C-4DD2-872D-C5E2840C61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1191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11" descr="fläche3.ps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16002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9291" y="635000"/>
            <a:ext cx="6463069" cy="849784"/>
          </a:xfrm>
          <a:noFill/>
        </p:spPr>
        <p:txBody>
          <a:bodyPr vert="horz" lIns="91440" tIns="45720" rIns="91440" bIns="45720" rtlCol="0" anchor="ctr">
            <a:normAutofit/>
          </a:bodyPr>
          <a:lstStyle>
            <a:lvl1pPr>
              <a:defRPr lang="de-DE" sz="3000">
                <a:solidFill>
                  <a:srgbClr val="006EAC"/>
                </a:solidFill>
              </a:defRPr>
            </a:lvl1pPr>
          </a:lstStyle>
          <a:p>
            <a:pPr marL="0" lvl="0" defTabSz="457200"/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030400"/>
            <a:ext cx="8229600" cy="4525963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9" name="Rechteck 8"/>
          <p:cNvSpPr/>
          <p:nvPr/>
        </p:nvSpPr>
        <p:spPr>
          <a:xfrm>
            <a:off x="6184901" y="355600"/>
            <a:ext cx="2959099" cy="279400"/>
          </a:xfrm>
          <a:prstGeom prst="rect">
            <a:avLst/>
          </a:prstGeom>
          <a:solidFill>
            <a:srgbClr val="E6832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DE"/>
          </a:p>
        </p:txBody>
      </p:sp>
      <p:sp>
        <p:nvSpPr>
          <p:cNvPr id="12" name="Rechteck 11"/>
          <p:cNvSpPr/>
          <p:nvPr/>
        </p:nvSpPr>
        <p:spPr>
          <a:xfrm>
            <a:off x="0" y="635000"/>
            <a:ext cx="9144000" cy="849600"/>
          </a:xfrm>
          <a:prstGeom prst="rect">
            <a:avLst/>
          </a:prstGeom>
          <a:solidFill>
            <a:schemeClr val="bg1">
              <a:alpha val="55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 algn="ctr" defTabSz="457200">
              <a:spcBef>
                <a:spcPct val="0"/>
              </a:spcBef>
              <a:buNone/>
            </a:pPr>
            <a:endParaRPr lang="de-DE" sz="3000">
              <a:solidFill>
                <a:srgbClr val="006EAC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" name="Bild 1" descr="Atemwegsliga_blau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002" y="713715"/>
            <a:ext cx="1222289" cy="746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997742"/>
      </p:ext>
    </p:extLst>
  </p:cSld>
  <p:clrMapOvr>
    <a:masterClrMapping/>
  </p:clrMapOvr>
  <p:transition spd="slow">
    <p:wheel spokes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E82F-8F2D-49C4-B48F-1BB6E0049F38}" type="datetimeFigureOut">
              <a:rPr lang="de-DE" smtClean="0"/>
              <a:t>19.12.2023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90C4-4C9C-4DD2-872D-C5E2840C61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5507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E82F-8F2D-49C4-B48F-1BB6E0049F38}" type="datetimeFigureOut">
              <a:rPr lang="de-DE" smtClean="0"/>
              <a:t>19.12.2023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90C4-4C9C-4DD2-872D-C5E2840C61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71770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7E82F-8F2D-49C4-B48F-1BB6E0049F38}" type="datetimeFigureOut">
              <a:rPr lang="de-DE" smtClean="0"/>
              <a:t>19.12.2023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90C4-4C9C-4DD2-872D-C5E2840C61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4440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A708-0D36-43D4-9A71-2B34A483A81C}" type="datetimeFigureOut">
              <a:rPr lang="de-DE" smtClean="0"/>
              <a:t>19.12.2023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88803-F633-4F86-9347-49F3CD3F85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7532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11" descr="fläche3.ps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1600200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9656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656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" name="Rechteck 9"/>
          <p:cNvSpPr/>
          <p:nvPr/>
        </p:nvSpPr>
        <p:spPr>
          <a:xfrm>
            <a:off x="0" y="635000"/>
            <a:ext cx="9144000" cy="849600"/>
          </a:xfrm>
          <a:prstGeom prst="rect">
            <a:avLst/>
          </a:prstGeom>
          <a:solidFill>
            <a:schemeClr val="bg1">
              <a:alpha val="55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 algn="ctr" defTabSz="457200">
              <a:spcBef>
                <a:spcPct val="0"/>
              </a:spcBef>
              <a:buNone/>
            </a:pPr>
            <a:endParaRPr lang="de-DE" sz="3000">
              <a:solidFill>
                <a:srgbClr val="006EAC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6184901" y="355600"/>
            <a:ext cx="2959099" cy="279400"/>
          </a:xfrm>
          <a:prstGeom prst="rect">
            <a:avLst/>
          </a:prstGeom>
          <a:solidFill>
            <a:srgbClr val="E6832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DE"/>
          </a:p>
        </p:txBody>
      </p:sp>
      <p:pic>
        <p:nvPicPr>
          <p:cNvPr id="11" name="Bild 1" descr="Atemwegsliga_blau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002" y="713715"/>
            <a:ext cx="1222289" cy="74678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9291" y="635000"/>
            <a:ext cx="6463069" cy="849600"/>
          </a:xfrm>
        </p:spPr>
        <p:txBody>
          <a:bodyPr>
            <a:noAutofit/>
          </a:bodyPr>
          <a:lstStyle>
            <a:lvl1pPr>
              <a:defRPr sz="3000">
                <a:solidFill>
                  <a:srgbClr val="006EAC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485804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A708-0D36-43D4-9A71-2B34A483A81C}" type="datetimeFigureOut">
              <a:rPr lang="de-DE" smtClean="0"/>
              <a:t>19.12.2023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88803-F633-4F86-9347-49F3CD3F85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313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A708-0D36-43D4-9A71-2B34A483A81C}" type="datetimeFigureOut">
              <a:rPr lang="de-DE" smtClean="0"/>
              <a:t>19.12.2023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88803-F633-4F86-9347-49F3CD3F85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5286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A708-0D36-43D4-9A71-2B34A483A81C}" type="datetimeFigureOut">
              <a:rPr lang="de-DE" smtClean="0"/>
              <a:t>19.12.2023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88803-F633-4F86-9347-49F3CD3F85A2}" type="slidenum">
              <a:rPr lang="de-DE" smtClean="0"/>
              <a:t>‹Nr.›</a:t>
            </a:fld>
            <a:endParaRPr lang="de-DE"/>
          </a:p>
        </p:txBody>
      </p:sp>
      <p:pic>
        <p:nvPicPr>
          <p:cNvPr id="6" name="Bild 11" descr="fläche3.psd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1600200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0" y="635000"/>
            <a:ext cx="9144000" cy="849600"/>
          </a:xfrm>
          <a:prstGeom prst="rect">
            <a:avLst/>
          </a:prstGeom>
          <a:solidFill>
            <a:schemeClr val="bg1">
              <a:alpha val="55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 algn="ctr" defTabSz="457200">
              <a:spcBef>
                <a:spcPct val="0"/>
              </a:spcBef>
              <a:buNone/>
            </a:pPr>
            <a:endParaRPr lang="de-DE" sz="3000">
              <a:solidFill>
                <a:srgbClr val="006EAC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18462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A708-0D36-43D4-9A71-2B34A483A81C}" type="datetimeFigureOut">
              <a:rPr lang="de-DE" smtClean="0"/>
              <a:t>19.12.2023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88803-F633-4F86-9347-49F3CD3F85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9074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A708-0D36-43D4-9A71-2B34A483A81C}" type="datetimeFigureOut">
              <a:rPr lang="de-DE" smtClean="0"/>
              <a:t>19.12.2023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88803-F633-4F86-9347-49F3CD3F85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5302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91A708-0D36-43D4-9A71-2B34A483A81C}" type="datetimeFigureOut">
              <a:rPr lang="de-DE" smtClean="0"/>
              <a:t>19.12.2023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8803-F633-4F86-9347-49F3CD3F85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5849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37E82F-8F2D-49C4-B48F-1BB6E0049F38}" type="datetimeFigureOut">
              <a:rPr lang="de-DE" smtClean="0"/>
              <a:t>19.12.2023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090C4-4C9C-4DD2-872D-C5E2840C61A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424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user/Atemwegsliga" TargetMode="External"/><Relationship Id="rId7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youtube.com/watch?v=s3BwEpLAb0s&amp;list=PLWW9zxQjPLcBE4k4tPES72MX8P0eJrhjx" TargetMode="External"/><Relationship Id="rId5" Type="http://schemas.openxmlformats.org/officeDocument/2006/relationships/image" Target="../media/image7.png"/><Relationship Id="rId4" Type="http://schemas.openxmlformats.org/officeDocument/2006/relationships/hyperlink" Target="https://www.youtube.com/watch?v=I2FfOnLrjAA&amp;list=PLWW9zxQjPLcCMxQ1DA2H6LZeo-J8ggYkK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hyperlink" Target="http://www.atemwegsliga.de/" TargetMode="External"/><Relationship Id="rId7" Type="http://schemas.openxmlformats.org/officeDocument/2006/relationships/hyperlink" Target="https://www.facebook.com/atemwegsliga.de" TargetMode="External"/><Relationship Id="rId12" Type="http://schemas.openxmlformats.org/officeDocument/2006/relationships/image" Target="../media/image13.png"/><Relationship Id="rId2" Type="http://schemas.openxmlformats.org/officeDocument/2006/relationships/hyperlink" Target="mailto:kontakt@atemwegsliga.de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11" Type="http://schemas.openxmlformats.org/officeDocument/2006/relationships/image" Target="../media/image12.png"/><Relationship Id="rId5" Type="http://schemas.openxmlformats.org/officeDocument/2006/relationships/hyperlink" Target="https://www.youtube.com/user/Atemwegsliga" TargetMode="External"/><Relationship Id="rId10" Type="http://schemas.openxmlformats.org/officeDocument/2006/relationships/hyperlink" Target="https://www.instagram.com/atemwegsliga" TargetMode="External"/><Relationship Id="rId4" Type="http://schemas.openxmlformats.org/officeDocument/2006/relationships/image" Target="../media/image9.jpeg"/><Relationship Id="rId9" Type="http://schemas.openxmlformats.org/officeDocument/2006/relationships/hyperlink" Target="https://twitter.com/atemwegsliga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1758564"/>
            <a:ext cx="9144000" cy="1382403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720"/>
              </a:spcAft>
            </a:pPr>
            <a:r>
              <a:rPr lang="de-DE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Welches </a:t>
            </a:r>
            <a:r>
              <a:rPr lang="de-DE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de-DE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nhalationssystem </a:t>
            </a:r>
            <a:br>
              <a:rPr lang="de-DE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ist für welche Patient*innen geeignet?</a:t>
            </a:r>
            <a:endParaRPr lang="de-DE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83568" y="3428999"/>
            <a:ext cx="7488832" cy="2884095"/>
          </a:xfrm>
        </p:spPr>
        <p:txBody>
          <a:bodyPr>
            <a:noAutofit/>
          </a:bodyPr>
          <a:lstStyle/>
          <a:p>
            <a:pPr algn="l"/>
            <a:endParaRPr lang="de-DE" sz="1600" dirty="0"/>
          </a:p>
          <a:p>
            <a:pPr algn="l"/>
            <a:endParaRPr lang="de-DE" sz="1600" dirty="0"/>
          </a:p>
          <a:p>
            <a:pPr algn="l"/>
            <a:endParaRPr lang="de-DE" sz="1600" dirty="0"/>
          </a:p>
          <a:p>
            <a:pPr algn="l"/>
            <a:endParaRPr lang="de-DE" sz="1600" dirty="0"/>
          </a:p>
          <a:p>
            <a:pPr algn="l"/>
            <a:endParaRPr lang="de-DE" sz="1600" dirty="0"/>
          </a:p>
          <a:p>
            <a:pPr algn="l"/>
            <a:r>
              <a:rPr lang="de-DE" sz="2000" dirty="0"/>
              <a:t>Ein Service der Deutschen Atemwegsliga e.V.</a:t>
            </a:r>
          </a:p>
        </p:txBody>
      </p:sp>
    </p:spTree>
    <p:extLst>
      <p:ext uri="{BB962C8B-B14F-4D97-AF65-F5344CB8AC3E}">
        <p14:creationId xmlns:p14="http://schemas.microsoft.com/office/powerpoint/2010/main" val="11688596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4797B9B-4D7E-4F4C-95EF-E637FD3A5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99862"/>
            <a:ext cx="8229600" cy="494150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de-DE" sz="2800" b="1" dirty="0">
                <a:solidFill>
                  <a:schemeClr val="accent6">
                    <a:lumMod val="75000"/>
                  </a:schemeClr>
                </a:solidFill>
              </a:rPr>
              <a:t>mit hohem Widerstand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2800" dirty="0"/>
              <a:t>größere inspiratorische Kraft (als bei mittlerem Widerstand) erforderlich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2800" dirty="0"/>
              <a:t>Die höheren Turbulenzen im Inhalator erleichtern die Trennung des Wirkstoffs von der Trägersubstanz (Desagglomeration).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2800" b="1" dirty="0"/>
              <a:t>Inhalation :</a:t>
            </a:r>
            <a:r>
              <a:rPr lang="de-DE" sz="2800" dirty="0"/>
              <a:t> </a:t>
            </a:r>
            <a:br>
              <a:rPr lang="de-DE" sz="2800" dirty="0"/>
            </a:br>
            <a:r>
              <a:rPr lang="de-DE" sz="2800" b="1" dirty="0">
                <a:solidFill>
                  <a:schemeClr val="accent6">
                    <a:lumMod val="75000"/>
                  </a:schemeClr>
                </a:solidFill>
              </a:rPr>
              <a:t>kräftige und schnelle Einatmung.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6C73823D-CD1A-4A4F-B55A-E22100B70643}"/>
              </a:ext>
            </a:extLst>
          </p:cNvPr>
          <p:cNvGrpSpPr/>
          <p:nvPr/>
        </p:nvGrpSpPr>
        <p:grpSpPr>
          <a:xfrm rot="21068795">
            <a:off x="2372003" y="716778"/>
            <a:ext cx="4112960" cy="737493"/>
            <a:chOff x="0" y="1185555"/>
            <a:chExt cx="5888126" cy="1055340"/>
          </a:xfrm>
        </p:grpSpPr>
        <p:sp>
          <p:nvSpPr>
            <p:cNvPr id="5" name="Rechteck: abgerundete Ecken 4">
              <a:extLst>
                <a:ext uri="{FF2B5EF4-FFF2-40B4-BE49-F238E27FC236}">
                  <a16:creationId xmlns:a16="http://schemas.microsoft.com/office/drawing/2014/main" id="{EDECEE45-4ECF-4D50-A066-D2506FCD1C54}"/>
                </a:ext>
              </a:extLst>
            </p:cNvPr>
            <p:cNvSpPr/>
            <p:nvPr/>
          </p:nvSpPr>
          <p:spPr>
            <a:xfrm>
              <a:off x="0" y="1185555"/>
              <a:ext cx="5868652" cy="1055340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1488257"/>
                <a:satOff val="8966"/>
                <a:lumOff val="719"/>
                <a:alphaOff val="0"/>
              </a:schemeClr>
            </a:fillRef>
            <a:effectRef idx="0">
              <a:schemeClr val="accent4">
                <a:hueOff val="-1488257"/>
                <a:satOff val="8966"/>
                <a:lumOff val="719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echteck: abgerundete Ecken 4">
              <a:extLst>
                <a:ext uri="{FF2B5EF4-FFF2-40B4-BE49-F238E27FC236}">
                  <a16:creationId xmlns:a16="http://schemas.microsoft.com/office/drawing/2014/main" id="{85506D57-FC03-4D87-B4FD-27C2A59FB6F3}"/>
                </a:ext>
              </a:extLst>
            </p:cNvPr>
            <p:cNvSpPr txBox="1"/>
            <p:nvPr/>
          </p:nvSpPr>
          <p:spPr>
            <a:xfrm>
              <a:off x="122508" y="1237070"/>
              <a:ext cx="5765618" cy="95230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167640" rIns="167640" bIns="167640" numCol="1" spcCol="1270" anchor="ctr" anchorCtr="0">
              <a:noAutofit/>
            </a:bodyPr>
            <a:lstStyle/>
            <a:p>
              <a:pPr marL="0" lvl="0" indent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3600" kern="1200" dirty="0" err="1"/>
                <a:t>Pulverinhalatoren</a:t>
              </a:r>
              <a:endParaRPr lang="de-DE" sz="36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375529104"/>
      </p:ext>
    </p:extLst>
  </p:cSld>
  <p:clrMapOvr>
    <a:masterClrMapping/>
  </p:clrMapOvr>
  <p:transition spd="slow">
    <p:wheel spokes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811BA55E-8E44-43DC-85D6-B4DA1F91B6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403" y="1844824"/>
            <a:ext cx="8288053" cy="4464496"/>
          </a:xfrm>
        </p:spPr>
        <p:txBody>
          <a:bodyPr>
            <a:noAutofit/>
          </a:bodyPr>
          <a:lstStyle/>
          <a:p>
            <a:pPr marL="541338" indent="-541338"/>
            <a:r>
              <a:rPr lang="de-DE" sz="2600" dirty="0"/>
              <a:t>abhängig von den Lungenfunktionswerten </a:t>
            </a:r>
          </a:p>
          <a:p>
            <a:pPr marL="541338" indent="-541338"/>
            <a:r>
              <a:rPr lang="de-DE" sz="2600" dirty="0"/>
              <a:t>Messung des Peak-</a:t>
            </a:r>
            <a:r>
              <a:rPr lang="de-DE" sz="2600" dirty="0" err="1"/>
              <a:t>Inspiratory</a:t>
            </a:r>
            <a:r>
              <a:rPr lang="de-DE" sz="2600" dirty="0"/>
              <a:t>-Flow (PIF) vor Verordnung erleichtert die Auswahl des passenden Systems</a:t>
            </a:r>
          </a:p>
          <a:p>
            <a:pPr marL="541338" indent="-541338"/>
            <a:r>
              <a:rPr lang="de-DE" sz="2600" dirty="0"/>
              <a:t>PIF-Messgeräte sind im klinischen Alltag nicht weit verbreitet </a:t>
            </a:r>
          </a:p>
          <a:p>
            <a:pPr marL="541338" indent="-541338"/>
            <a:r>
              <a:rPr lang="de-DE" sz="2600" dirty="0"/>
              <a:t>Beachten: </a:t>
            </a:r>
            <a:br>
              <a:rPr lang="de-DE" sz="2600" dirty="0"/>
            </a:br>
            <a:r>
              <a:rPr lang="de-DE" sz="2600" dirty="0"/>
              <a:t>PIF wird ggfs. ohne Gerätewiderstand gemessen. Das Messergebnis ist dann nicht unmittelbar auf einen Inhalator mit Widerstand übertragbar.</a:t>
            </a:r>
            <a:endParaRPr lang="de-DE" sz="2600" b="1" dirty="0">
              <a:solidFill>
                <a:srgbClr val="5F5BAE"/>
              </a:solidFill>
            </a:endParaRP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E4B701F5-DCAB-4C47-90CC-A9DAC2129800}"/>
              </a:ext>
            </a:extLst>
          </p:cNvPr>
          <p:cNvGrpSpPr/>
          <p:nvPr/>
        </p:nvGrpSpPr>
        <p:grpSpPr>
          <a:xfrm>
            <a:off x="1547664" y="692696"/>
            <a:ext cx="6912768" cy="741547"/>
            <a:chOff x="0" y="1185555"/>
            <a:chExt cx="5888126" cy="1055340"/>
          </a:xfrm>
        </p:grpSpPr>
        <p:sp>
          <p:nvSpPr>
            <p:cNvPr id="9" name="Rechteck: abgerundete Ecken 8">
              <a:extLst>
                <a:ext uri="{FF2B5EF4-FFF2-40B4-BE49-F238E27FC236}">
                  <a16:creationId xmlns:a16="http://schemas.microsoft.com/office/drawing/2014/main" id="{FADD76B7-8254-4671-9507-7A68E97C9F61}"/>
                </a:ext>
              </a:extLst>
            </p:cNvPr>
            <p:cNvSpPr/>
            <p:nvPr/>
          </p:nvSpPr>
          <p:spPr>
            <a:xfrm>
              <a:off x="0" y="1185555"/>
              <a:ext cx="5868652" cy="1055340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1488257"/>
                <a:satOff val="8966"/>
                <a:lumOff val="719"/>
                <a:alphaOff val="0"/>
              </a:schemeClr>
            </a:fillRef>
            <a:effectRef idx="0">
              <a:schemeClr val="accent4">
                <a:hueOff val="-1488257"/>
                <a:satOff val="8966"/>
                <a:lumOff val="719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echteck: abgerundete Ecken 4">
              <a:extLst>
                <a:ext uri="{FF2B5EF4-FFF2-40B4-BE49-F238E27FC236}">
                  <a16:creationId xmlns:a16="http://schemas.microsoft.com/office/drawing/2014/main" id="{EC457A20-2034-442F-81B9-4DDADDBADEEC}"/>
                </a:ext>
              </a:extLst>
            </p:cNvPr>
            <p:cNvSpPr txBox="1"/>
            <p:nvPr/>
          </p:nvSpPr>
          <p:spPr>
            <a:xfrm>
              <a:off x="122508" y="1237071"/>
              <a:ext cx="5765618" cy="95230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167640" rIns="167640" bIns="167640" numCol="1" spcCol="1270" anchor="ctr" anchorCtr="0">
              <a:noAutofit/>
            </a:bodyPr>
            <a:lstStyle/>
            <a:p>
              <a:pPr marL="0" lvl="0" indent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3600" kern="1200" dirty="0"/>
                <a:t>Auswahl des </a:t>
              </a:r>
              <a:r>
                <a:rPr lang="de-DE" sz="3600" kern="1200" dirty="0" err="1"/>
                <a:t>Pulverinhalators</a:t>
              </a:r>
              <a:endParaRPr lang="de-DE" sz="36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986580150"/>
      </p:ext>
    </p:extLst>
  </p:cSld>
  <p:clrMapOvr>
    <a:masterClrMapping/>
  </p:clrMapOvr>
  <p:transition spd="slow">
    <p:wheel spokes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811BA55E-8E44-43DC-85D6-B4DA1F91B6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3280" y="1803114"/>
            <a:ext cx="8863101" cy="4650222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endParaRPr lang="de-DE" sz="700" dirty="0"/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de-DE" sz="2600" b="1" dirty="0">
                <a:solidFill>
                  <a:schemeClr val="accent6">
                    <a:lumMod val="75000"/>
                  </a:schemeClr>
                </a:solidFill>
              </a:rPr>
              <a:t>FEV</a:t>
            </a:r>
            <a:r>
              <a:rPr lang="de-DE" sz="2600" b="1" baseline="-25000" dirty="0">
                <a:solidFill>
                  <a:schemeClr val="accent6">
                    <a:lumMod val="75000"/>
                  </a:schemeClr>
                </a:solidFill>
              </a:rPr>
              <a:t>1 </a:t>
            </a:r>
            <a:r>
              <a:rPr lang="de-DE" sz="2600" b="1" dirty="0">
                <a:solidFill>
                  <a:schemeClr val="accent6">
                    <a:lumMod val="75000"/>
                  </a:schemeClr>
                </a:solidFill>
              </a:rPr>
              <a:t>&lt; 50% des Sollwertes:</a:t>
            </a:r>
            <a:br>
              <a:rPr lang="de-DE" sz="2600" b="1" dirty="0">
                <a:solidFill>
                  <a:srgbClr val="E68323"/>
                </a:solidFill>
              </a:rPr>
            </a:br>
            <a:r>
              <a:rPr lang="de-DE" sz="2600" b="1" dirty="0">
                <a:solidFill>
                  <a:srgbClr val="E68323"/>
                </a:solidFill>
              </a:rPr>
              <a:t>	</a:t>
            </a:r>
            <a:r>
              <a:rPr lang="de-DE" sz="2600" b="1" dirty="0">
                <a:solidFill>
                  <a:schemeClr val="accent6">
                    <a:lumMod val="75000"/>
                  </a:schemeClr>
                </a:solidFill>
              </a:rPr>
              <a:t>prüfen</a:t>
            </a:r>
            <a:r>
              <a:rPr lang="de-DE" sz="2600" dirty="0"/>
              <a:t>, ob der/die Patient*in den zum Entleeren und zur Freisetzen des Wirkstoffs nötigen </a:t>
            </a:r>
            <a:r>
              <a:rPr lang="de-DE" sz="2600" b="1" dirty="0">
                <a:solidFill>
                  <a:schemeClr val="accent6">
                    <a:lumMod val="75000"/>
                  </a:schemeClr>
                </a:solidFill>
              </a:rPr>
              <a:t>inspiratorischen Fluss </a:t>
            </a:r>
            <a:r>
              <a:rPr lang="de-DE" sz="2600" dirty="0"/>
              <a:t>erzeugen kann.</a:t>
            </a: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de-DE" sz="2600" dirty="0"/>
              <a:t>Maximaler Inspirationsdruck und inspiratorische Flüsse sind z.B. vermindert bei.:</a:t>
            </a:r>
          </a:p>
          <a:p>
            <a:pPr marL="809625" lvl="1" indent="-450850"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de-DE" sz="2600" dirty="0"/>
              <a:t>Lungenüberblähung (schwere COPD, u.a.)</a:t>
            </a:r>
          </a:p>
          <a:p>
            <a:pPr marL="809625" lvl="1" indent="-450850"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de-DE" sz="2600" dirty="0"/>
              <a:t>Schwäche der Atemmuskeln (neuro-muskuläre Erkrankungen)</a:t>
            </a:r>
          </a:p>
          <a:p>
            <a:pPr marL="809625" lvl="1" indent="-450850"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de-DE" sz="2600" dirty="0" err="1"/>
              <a:t>Thoraxdeformität</a:t>
            </a:r>
            <a:r>
              <a:rPr lang="de-DE" sz="2600" dirty="0"/>
              <a:t> (Skoliose, u.a.)</a:t>
            </a:r>
          </a:p>
          <a:p>
            <a:pPr>
              <a:lnSpc>
                <a:spcPct val="120000"/>
              </a:lnSpc>
            </a:pPr>
            <a:endParaRPr lang="de-DE" sz="2400" dirty="0"/>
          </a:p>
          <a:p>
            <a:pPr marL="0" indent="0">
              <a:lnSpc>
                <a:spcPct val="120000"/>
              </a:lnSpc>
              <a:buNone/>
            </a:pPr>
            <a:endParaRPr lang="de-DE" b="1" dirty="0">
              <a:solidFill>
                <a:srgbClr val="5F5BAE"/>
              </a:solidFill>
            </a:endParaRP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F85D04DF-6372-42BE-A9FF-9FEE3080A7CD}"/>
              </a:ext>
            </a:extLst>
          </p:cNvPr>
          <p:cNvGrpSpPr/>
          <p:nvPr/>
        </p:nvGrpSpPr>
        <p:grpSpPr>
          <a:xfrm>
            <a:off x="1547664" y="692696"/>
            <a:ext cx="6912768" cy="741547"/>
            <a:chOff x="0" y="1185555"/>
            <a:chExt cx="5888126" cy="1055340"/>
          </a:xfrm>
        </p:grpSpPr>
        <p:sp>
          <p:nvSpPr>
            <p:cNvPr id="10" name="Rechteck: abgerundete Ecken 9">
              <a:extLst>
                <a:ext uri="{FF2B5EF4-FFF2-40B4-BE49-F238E27FC236}">
                  <a16:creationId xmlns:a16="http://schemas.microsoft.com/office/drawing/2014/main" id="{B7475604-80E5-4AA0-9235-9409A3F781CE}"/>
                </a:ext>
              </a:extLst>
            </p:cNvPr>
            <p:cNvSpPr/>
            <p:nvPr/>
          </p:nvSpPr>
          <p:spPr>
            <a:xfrm>
              <a:off x="0" y="1185555"/>
              <a:ext cx="5868652" cy="1055340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1488257"/>
                <a:satOff val="8966"/>
                <a:lumOff val="719"/>
                <a:alphaOff val="0"/>
              </a:schemeClr>
            </a:fillRef>
            <a:effectRef idx="0">
              <a:schemeClr val="accent4">
                <a:hueOff val="-1488257"/>
                <a:satOff val="8966"/>
                <a:lumOff val="719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echteck: abgerundete Ecken 4">
              <a:extLst>
                <a:ext uri="{FF2B5EF4-FFF2-40B4-BE49-F238E27FC236}">
                  <a16:creationId xmlns:a16="http://schemas.microsoft.com/office/drawing/2014/main" id="{D0D40ABF-AFAA-4B94-A91C-ADC424C72BB8}"/>
                </a:ext>
              </a:extLst>
            </p:cNvPr>
            <p:cNvSpPr txBox="1"/>
            <p:nvPr/>
          </p:nvSpPr>
          <p:spPr>
            <a:xfrm>
              <a:off x="122508" y="1237071"/>
              <a:ext cx="5765618" cy="95230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167640" rIns="167640" bIns="167640" numCol="1" spcCol="1270" anchor="ctr" anchorCtr="0">
              <a:noAutofit/>
            </a:bodyPr>
            <a:lstStyle/>
            <a:p>
              <a:pPr marL="0" lvl="0" indent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3600" kern="1200" dirty="0"/>
                <a:t>Auswahl des </a:t>
              </a:r>
              <a:r>
                <a:rPr lang="de-DE" sz="3600" kern="1200" dirty="0" err="1"/>
                <a:t>Pulverinhalators</a:t>
              </a:r>
              <a:endParaRPr lang="de-DE" sz="3600" kern="1200" dirty="0"/>
            </a:p>
          </p:txBody>
        </p:sp>
      </p:grpSp>
      <p:sp>
        <p:nvSpPr>
          <p:cNvPr id="12" name="Pfeil: nach rechts 11">
            <a:extLst>
              <a:ext uri="{FF2B5EF4-FFF2-40B4-BE49-F238E27FC236}">
                <a16:creationId xmlns:a16="http://schemas.microsoft.com/office/drawing/2014/main" id="{D3E4A368-20C4-40C9-BC18-051156934062}"/>
              </a:ext>
            </a:extLst>
          </p:cNvPr>
          <p:cNvSpPr/>
          <p:nvPr/>
        </p:nvSpPr>
        <p:spPr>
          <a:xfrm>
            <a:off x="755576" y="2492896"/>
            <a:ext cx="360040" cy="216024"/>
          </a:xfrm>
          <a:prstGeom prst="rightArrow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251299"/>
      </p:ext>
    </p:extLst>
  </p:cSld>
  <p:clrMapOvr>
    <a:masterClrMapping/>
  </p:clrMapOvr>
  <p:transition spd="slow">
    <p:wheel spokes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281994-4C17-443C-B95F-24AEF1DD1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b="1" dirty="0"/>
              <a:t>Atemarbeit 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AF56EE0-8471-4557-BD40-B9F6D97A22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025" y="1772816"/>
            <a:ext cx="8229600" cy="4525963"/>
          </a:xfrm>
        </p:spPr>
        <p:txBody>
          <a:bodyPr>
            <a:noAutofit/>
          </a:bodyPr>
          <a:lstStyle/>
          <a:p>
            <a:r>
              <a:rPr lang="de-DE" sz="2800" dirty="0"/>
              <a:t>ist die während der Atmung geleistete Arbeit zur Einatmung eines Atemzugvolumens in einer bestimmten Zeit gegen bestimmte Atemwiderstände. </a:t>
            </a:r>
          </a:p>
          <a:p>
            <a:r>
              <a:rPr lang="de-DE" sz="2800" dirty="0"/>
              <a:t>Sie schafft die zur Inspiration benötigte Druckdifferenz zwischen dem Druck in der Lunge (intrapulmonaler Druck) und dem Atmosphärendruck. </a:t>
            </a:r>
          </a:p>
          <a:p>
            <a:r>
              <a:rPr lang="de-DE" sz="2800" dirty="0"/>
              <a:t>Die Atemarbeit führt dazu, dass sich Gasvolumen in die Lunge bewegt, um Druckdifferenzen auszugleichen.</a:t>
            </a:r>
          </a:p>
        </p:txBody>
      </p:sp>
    </p:spTree>
    <p:extLst>
      <p:ext uri="{BB962C8B-B14F-4D97-AF65-F5344CB8AC3E}">
        <p14:creationId xmlns:p14="http://schemas.microsoft.com/office/powerpoint/2010/main" val="1778373973"/>
      </p:ext>
    </p:extLst>
  </p:cSld>
  <p:clrMapOvr>
    <a:masterClrMapping/>
  </p:clrMapOvr>
  <p:transition spd="slow">
    <p:wheel spokes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7504" y="635000"/>
            <a:ext cx="9036495" cy="849784"/>
          </a:xfrm>
        </p:spPr>
        <p:txBody>
          <a:bodyPr/>
          <a:lstStyle/>
          <a:p>
            <a:r>
              <a:rPr lang="de-DE" b="1" dirty="0"/>
              <a:t>zu leistende Atemarbeit</a:t>
            </a:r>
            <a:endParaRPr lang="de-DE" dirty="0"/>
          </a:p>
        </p:txBody>
      </p: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0C0DA219-26F1-42FD-B7A9-257A38B71E84}"/>
              </a:ext>
            </a:extLst>
          </p:cNvPr>
          <p:cNvGrpSpPr/>
          <p:nvPr/>
        </p:nvGrpSpPr>
        <p:grpSpPr>
          <a:xfrm>
            <a:off x="2915816" y="1567795"/>
            <a:ext cx="5596917" cy="5142185"/>
            <a:chOff x="2196562" y="1733993"/>
            <a:chExt cx="5596917" cy="5142185"/>
          </a:xfrm>
        </p:grpSpPr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44B571C7-0CDA-4F89-A4C7-E04E2CB78A07}"/>
                </a:ext>
              </a:extLst>
            </p:cNvPr>
            <p:cNvGrpSpPr/>
            <p:nvPr/>
          </p:nvGrpSpPr>
          <p:grpSpPr>
            <a:xfrm>
              <a:off x="6012986" y="1733993"/>
              <a:ext cx="1780493" cy="5142185"/>
              <a:chOff x="6607931" y="1743199"/>
              <a:chExt cx="1780493" cy="5142185"/>
            </a:xfrm>
          </p:grpSpPr>
          <p:sp>
            <p:nvSpPr>
              <p:cNvPr id="12" name="Textfeld 11">
                <a:extLst>
                  <a:ext uri="{FF2B5EF4-FFF2-40B4-BE49-F238E27FC236}">
                    <a16:creationId xmlns:a16="http://schemas.microsoft.com/office/drawing/2014/main" id="{B6F87499-5085-468B-9B3F-69CEC22BE699}"/>
                  </a:ext>
                </a:extLst>
              </p:cNvPr>
              <p:cNvSpPr txBox="1"/>
              <p:nvPr/>
            </p:nvSpPr>
            <p:spPr>
              <a:xfrm>
                <a:off x="6607931" y="1743199"/>
                <a:ext cx="158417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2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wenig</a:t>
                </a:r>
              </a:p>
            </p:txBody>
          </p:sp>
          <p:sp>
            <p:nvSpPr>
              <p:cNvPr id="13" name="Textfeld 12">
                <a:extLst>
                  <a:ext uri="{FF2B5EF4-FFF2-40B4-BE49-F238E27FC236}">
                    <a16:creationId xmlns:a16="http://schemas.microsoft.com/office/drawing/2014/main" id="{B94BDFCE-18AE-4CFB-B56D-CBB9C450908B}"/>
                  </a:ext>
                </a:extLst>
              </p:cNvPr>
              <p:cNvSpPr txBox="1"/>
              <p:nvPr/>
            </p:nvSpPr>
            <p:spPr>
              <a:xfrm>
                <a:off x="6804248" y="6423719"/>
                <a:ext cx="158417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2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viel</a:t>
                </a:r>
              </a:p>
            </p:txBody>
          </p:sp>
        </p:grpSp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1ADD2E5C-257F-4C25-8DCC-02ADB7423C21}"/>
                </a:ext>
              </a:extLst>
            </p:cNvPr>
            <p:cNvSpPr txBox="1"/>
            <p:nvPr/>
          </p:nvSpPr>
          <p:spPr>
            <a:xfrm>
              <a:off x="2196562" y="1911973"/>
              <a:ext cx="3024335" cy="4708981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77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000" b="1" dirty="0" err="1">
                  <a:solidFill>
                    <a:srgbClr val="006EAC"/>
                  </a:solidFill>
                  <a:latin typeface="+mj-lt"/>
                  <a:ea typeface="+mj-ea"/>
                  <a:cs typeface="+mj-cs"/>
                </a:rPr>
                <a:t>pMDI</a:t>
              </a:r>
              <a:r>
                <a:rPr lang="de-DE" sz="2000" b="1" dirty="0">
                  <a:solidFill>
                    <a:srgbClr val="006EAC"/>
                  </a:solidFill>
                  <a:latin typeface="+mj-lt"/>
                  <a:ea typeface="+mj-ea"/>
                  <a:cs typeface="+mj-cs"/>
                </a:rPr>
                <a:t> (Dosieraerosol)</a:t>
              </a:r>
            </a:p>
            <a:p>
              <a:pPr algn="ctr"/>
              <a:r>
                <a:rPr lang="de-DE" sz="2000" b="1" dirty="0">
                  <a:solidFill>
                    <a:srgbClr val="006EAC"/>
                  </a:solidFill>
                  <a:latin typeface="+mj-lt"/>
                  <a:ea typeface="+mj-ea"/>
                  <a:cs typeface="+mj-cs"/>
                </a:rPr>
                <a:t>Sprühvernebler</a:t>
              </a:r>
            </a:p>
            <a:p>
              <a:pPr algn="ctr"/>
              <a:r>
                <a:rPr lang="de-DE" sz="2000" b="1" dirty="0" err="1">
                  <a:solidFill>
                    <a:srgbClr val="006EAC"/>
                  </a:solidFill>
                  <a:latin typeface="+mj-lt"/>
                  <a:ea typeface="+mj-ea"/>
                  <a:cs typeface="+mj-cs"/>
                </a:rPr>
                <a:t>Easi-Breathe</a:t>
              </a:r>
              <a:endParaRPr lang="de-DE" sz="2000" b="1" dirty="0">
                <a:solidFill>
                  <a:srgbClr val="006EAC"/>
                </a:solidFill>
                <a:latin typeface="+mj-lt"/>
                <a:ea typeface="+mj-ea"/>
                <a:cs typeface="+mj-cs"/>
              </a:endParaRPr>
            </a:p>
            <a:p>
              <a:pPr algn="ctr"/>
              <a:r>
                <a:rPr lang="de-DE" sz="2000" b="1" dirty="0" err="1">
                  <a:solidFill>
                    <a:srgbClr val="006EAC"/>
                  </a:solidFill>
                  <a:latin typeface="+mj-lt"/>
                  <a:ea typeface="+mj-ea"/>
                  <a:cs typeface="+mj-cs"/>
                </a:rPr>
                <a:t>Autohaler</a:t>
              </a:r>
              <a:endParaRPr lang="de-DE" sz="2000" b="1" dirty="0">
                <a:solidFill>
                  <a:srgbClr val="006EAC"/>
                </a:solidFill>
                <a:latin typeface="+mj-lt"/>
                <a:ea typeface="+mj-ea"/>
                <a:cs typeface="+mj-cs"/>
              </a:endParaRPr>
            </a:p>
            <a:p>
              <a:pPr algn="ctr"/>
              <a:r>
                <a:rPr lang="de-DE" sz="2000" b="1" dirty="0">
                  <a:solidFill>
                    <a:srgbClr val="006EAC"/>
                  </a:solidFill>
                  <a:latin typeface="+mj-lt"/>
                  <a:ea typeface="+mj-ea"/>
                  <a:cs typeface="+mj-cs"/>
                </a:rPr>
                <a:t>Diskus</a:t>
              </a:r>
            </a:p>
            <a:p>
              <a:pPr algn="ctr"/>
              <a:r>
                <a:rPr lang="de-DE" sz="2000" b="1" dirty="0" err="1">
                  <a:solidFill>
                    <a:srgbClr val="006EAC"/>
                  </a:solidFill>
                  <a:latin typeface="+mj-lt"/>
                  <a:ea typeface="+mj-ea"/>
                  <a:cs typeface="+mj-cs"/>
                </a:rPr>
                <a:t>Forspiro</a:t>
              </a:r>
              <a:endParaRPr lang="de-DE" sz="2000" b="1" dirty="0">
                <a:solidFill>
                  <a:srgbClr val="006EAC"/>
                </a:solidFill>
                <a:latin typeface="+mj-lt"/>
                <a:ea typeface="+mj-ea"/>
                <a:cs typeface="+mj-cs"/>
              </a:endParaRPr>
            </a:p>
            <a:p>
              <a:pPr algn="ctr"/>
              <a:r>
                <a:rPr lang="de-DE" sz="2000" b="1" dirty="0" err="1">
                  <a:solidFill>
                    <a:srgbClr val="006EAC"/>
                  </a:solidFill>
                  <a:latin typeface="+mj-lt"/>
                  <a:ea typeface="+mj-ea"/>
                  <a:cs typeface="+mj-cs"/>
                </a:rPr>
                <a:t>Ellipta</a:t>
              </a:r>
              <a:endParaRPr lang="de-DE" sz="2000" b="1" dirty="0">
                <a:solidFill>
                  <a:srgbClr val="006EAC"/>
                </a:solidFill>
                <a:latin typeface="+mj-lt"/>
                <a:ea typeface="+mj-ea"/>
                <a:cs typeface="+mj-cs"/>
              </a:endParaRPr>
            </a:p>
            <a:p>
              <a:pPr algn="ctr"/>
              <a:r>
                <a:rPr lang="de-DE" sz="2000" b="1" dirty="0" err="1">
                  <a:solidFill>
                    <a:srgbClr val="006EAC"/>
                  </a:solidFill>
                  <a:latin typeface="+mj-lt"/>
                  <a:ea typeface="+mj-ea"/>
                  <a:cs typeface="+mj-cs"/>
                </a:rPr>
                <a:t>Aerolizer</a:t>
              </a:r>
              <a:endParaRPr lang="de-DE" sz="2000" b="1" dirty="0">
                <a:solidFill>
                  <a:srgbClr val="006EAC"/>
                </a:solidFill>
                <a:latin typeface="+mj-lt"/>
                <a:ea typeface="+mj-ea"/>
                <a:cs typeface="+mj-cs"/>
              </a:endParaRPr>
            </a:p>
            <a:p>
              <a:pPr algn="ctr"/>
              <a:r>
                <a:rPr lang="de-DE" sz="2000" b="1" dirty="0" err="1">
                  <a:solidFill>
                    <a:srgbClr val="006EAC"/>
                  </a:solidFill>
                  <a:latin typeface="+mj-lt"/>
                  <a:ea typeface="+mj-ea"/>
                  <a:cs typeface="+mj-cs"/>
                </a:rPr>
                <a:t>Spiromax</a:t>
              </a:r>
              <a:endParaRPr lang="de-DE" sz="2000" b="1" dirty="0">
                <a:solidFill>
                  <a:srgbClr val="006EAC"/>
                </a:solidFill>
                <a:latin typeface="+mj-lt"/>
                <a:ea typeface="+mj-ea"/>
                <a:cs typeface="+mj-cs"/>
              </a:endParaRPr>
            </a:p>
            <a:p>
              <a:pPr algn="ctr"/>
              <a:r>
                <a:rPr lang="de-DE" sz="2000" b="1" dirty="0" err="1">
                  <a:solidFill>
                    <a:srgbClr val="006EAC"/>
                  </a:solidFill>
                  <a:latin typeface="+mj-lt"/>
                  <a:ea typeface="+mj-ea"/>
                  <a:cs typeface="+mj-cs"/>
                </a:rPr>
                <a:t>Breezhaler</a:t>
              </a:r>
              <a:endParaRPr lang="de-DE" sz="2000" b="1" dirty="0">
                <a:solidFill>
                  <a:srgbClr val="006EAC"/>
                </a:solidFill>
                <a:latin typeface="+mj-lt"/>
                <a:ea typeface="+mj-ea"/>
                <a:cs typeface="+mj-cs"/>
              </a:endParaRPr>
            </a:p>
            <a:p>
              <a:pPr algn="ctr"/>
              <a:r>
                <a:rPr lang="de-DE" sz="2000" b="1" dirty="0" err="1">
                  <a:solidFill>
                    <a:srgbClr val="006EAC"/>
                  </a:solidFill>
                  <a:latin typeface="+mj-lt"/>
                  <a:ea typeface="+mj-ea"/>
                  <a:cs typeface="+mj-cs"/>
                </a:rPr>
                <a:t>NEXThaler</a:t>
              </a:r>
              <a:endParaRPr lang="de-DE" sz="2000" b="1" dirty="0">
                <a:solidFill>
                  <a:srgbClr val="006EAC"/>
                </a:solidFill>
                <a:latin typeface="+mj-lt"/>
                <a:ea typeface="+mj-ea"/>
                <a:cs typeface="+mj-cs"/>
              </a:endParaRPr>
            </a:p>
            <a:p>
              <a:pPr algn="ctr"/>
              <a:r>
                <a:rPr lang="de-DE" sz="2000" b="1" dirty="0" err="1">
                  <a:solidFill>
                    <a:srgbClr val="006EAC"/>
                  </a:solidFill>
                  <a:latin typeface="+mj-lt"/>
                  <a:ea typeface="+mj-ea"/>
                  <a:cs typeface="+mj-cs"/>
                </a:rPr>
                <a:t>Genuair</a:t>
              </a:r>
              <a:endParaRPr lang="de-DE" sz="2000" b="1" dirty="0">
                <a:solidFill>
                  <a:srgbClr val="006EAC"/>
                </a:solidFill>
                <a:latin typeface="+mj-lt"/>
                <a:ea typeface="+mj-ea"/>
                <a:cs typeface="+mj-cs"/>
              </a:endParaRPr>
            </a:p>
            <a:p>
              <a:pPr algn="ctr"/>
              <a:r>
                <a:rPr lang="de-DE" sz="2000" b="1" dirty="0" err="1">
                  <a:solidFill>
                    <a:srgbClr val="006EAC"/>
                  </a:solidFill>
                  <a:latin typeface="+mj-lt"/>
                  <a:ea typeface="+mj-ea"/>
                  <a:cs typeface="+mj-cs"/>
                </a:rPr>
                <a:t>Easyhaler</a:t>
              </a:r>
              <a:endParaRPr lang="de-DE" sz="2000" b="1" dirty="0">
                <a:solidFill>
                  <a:srgbClr val="006EAC"/>
                </a:solidFill>
                <a:latin typeface="+mj-lt"/>
                <a:ea typeface="+mj-ea"/>
                <a:cs typeface="+mj-cs"/>
              </a:endParaRPr>
            </a:p>
            <a:p>
              <a:pPr algn="ctr"/>
              <a:r>
                <a:rPr lang="de-DE" sz="2000" b="1" dirty="0" err="1">
                  <a:solidFill>
                    <a:srgbClr val="006EAC"/>
                  </a:solidFill>
                  <a:latin typeface="+mj-lt"/>
                  <a:ea typeface="+mj-ea"/>
                  <a:cs typeface="+mj-cs"/>
                </a:rPr>
                <a:t>Novolizer</a:t>
              </a:r>
              <a:endParaRPr lang="de-DE" sz="2000" b="1" dirty="0">
                <a:solidFill>
                  <a:srgbClr val="006EAC"/>
                </a:solidFill>
                <a:latin typeface="+mj-lt"/>
                <a:ea typeface="+mj-ea"/>
                <a:cs typeface="+mj-cs"/>
              </a:endParaRPr>
            </a:p>
            <a:p>
              <a:pPr algn="ctr"/>
              <a:r>
                <a:rPr lang="de-DE" sz="2000" b="1" dirty="0" err="1">
                  <a:solidFill>
                    <a:srgbClr val="006EAC"/>
                  </a:solidFill>
                  <a:latin typeface="+mj-lt"/>
                  <a:ea typeface="+mj-ea"/>
                  <a:cs typeface="+mj-cs"/>
                </a:rPr>
                <a:t>Turbohaler</a:t>
              </a:r>
              <a:endParaRPr lang="de-DE" sz="2000" b="1" dirty="0">
                <a:solidFill>
                  <a:srgbClr val="006EAC"/>
                </a:solidFill>
                <a:latin typeface="+mj-lt"/>
                <a:ea typeface="+mj-ea"/>
                <a:cs typeface="+mj-cs"/>
              </a:endParaRPr>
            </a:p>
          </p:txBody>
        </p:sp>
        <p:sp>
          <p:nvSpPr>
            <p:cNvPr id="17" name="Textfeld 16">
              <a:extLst>
                <a:ext uri="{FF2B5EF4-FFF2-40B4-BE49-F238E27FC236}">
                  <a16:creationId xmlns:a16="http://schemas.microsoft.com/office/drawing/2014/main" id="{0F284282-11BF-40C6-815D-3E417125CEDD}"/>
                </a:ext>
              </a:extLst>
            </p:cNvPr>
            <p:cNvSpPr txBox="1"/>
            <p:nvPr/>
          </p:nvSpPr>
          <p:spPr>
            <a:xfrm rot="16200000">
              <a:off x="4364394" y="3427386"/>
              <a:ext cx="29388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3600" b="1" dirty="0">
                  <a:solidFill>
                    <a:srgbClr val="E68323"/>
                  </a:solidFill>
                </a:rPr>
                <a:t>Atemarbeit</a:t>
              </a:r>
            </a:p>
          </p:txBody>
        </p:sp>
      </p:grpSp>
      <p:sp>
        <p:nvSpPr>
          <p:cNvPr id="19" name="Textfeld 18">
            <a:extLst>
              <a:ext uri="{FF2B5EF4-FFF2-40B4-BE49-F238E27FC236}">
                <a16:creationId xmlns:a16="http://schemas.microsoft.com/office/drawing/2014/main" id="{C0198962-8F7C-464D-AE14-FC49BE62ADAE}"/>
              </a:ext>
            </a:extLst>
          </p:cNvPr>
          <p:cNvSpPr txBox="1"/>
          <p:nvPr/>
        </p:nvSpPr>
        <p:spPr>
          <a:xfrm>
            <a:off x="395536" y="3429000"/>
            <a:ext cx="23762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err="1">
                <a:solidFill>
                  <a:srgbClr val="006EAC"/>
                </a:solidFill>
                <a:latin typeface="+mj-lt"/>
                <a:ea typeface="+mj-ea"/>
                <a:cs typeface="+mj-cs"/>
              </a:rPr>
              <a:t>Elpenhaler</a:t>
            </a:r>
            <a:r>
              <a:rPr lang="de-DE" sz="2000" b="1" dirty="0">
                <a:solidFill>
                  <a:srgbClr val="006EAC"/>
                </a:solidFill>
                <a:latin typeface="+mj-lt"/>
                <a:ea typeface="+mj-ea"/>
                <a:cs typeface="+mj-cs"/>
              </a:rPr>
              <a:t>: </a:t>
            </a:r>
          </a:p>
          <a:p>
            <a:r>
              <a:rPr lang="de-DE" sz="2000" b="1" dirty="0">
                <a:solidFill>
                  <a:srgbClr val="006EAC"/>
                </a:solidFill>
                <a:latin typeface="+mj-lt"/>
                <a:ea typeface="+mj-ea"/>
                <a:cs typeface="+mj-cs"/>
              </a:rPr>
              <a:t>mittlere Atemarbeit </a:t>
            </a:r>
          </a:p>
          <a:p>
            <a:r>
              <a:rPr lang="de-DE" sz="1000" b="1" dirty="0">
                <a:solidFill>
                  <a:srgbClr val="006EAC"/>
                </a:solidFill>
                <a:latin typeface="+mj-lt"/>
                <a:ea typeface="+mj-ea"/>
                <a:cs typeface="+mj-cs"/>
              </a:rPr>
              <a:t>(Herstellerangaben)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DFC8CCE4-6ADD-43FB-A378-4EFE2B6320C4}"/>
              </a:ext>
            </a:extLst>
          </p:cNvPr>
          <p:cNvSpPr txBox="1"/>
          <p:nvPr/>
        </p:nvSpPr>
        <p:spPr>
          <a:xfrm>
            <a:off x="297887" y="6450570"/>
            <a:ext cx="43487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Modifiziert nach J. Pohlmann et al. (6) und P. </a:t>
            </a:r>
            <a:r>
              <a:rPr lang="de-DE" sz="1200" dirty="0" err="1"/>
              <a:t>Haidl</a:t>
            </a:r>
            <a:r>
              <a:rPr lang="de-DE" sz="1200" dirty="0"/>
              <a:t> et. Al (7)</a:t>
            </a:r>
          </a:p>
        </p:txBody>
      </p:sp>
      <p:sp>
        <p:nvSpPr>
          <p:cNvPr id="3" name="Pfeil: nach rechts 2">
            <a:extLst>
              <a:ext uri="{FF2B5EF4-FFF2-40B4-BE49-F238E27FC236}">
                <a16:creationId xmlns:a16="http://schemas.microsoft.com/office/drawing/2014/main" id="{695239D7-A44F-4E70-B207-CC6D089AA407}"/>
              </a:ext>
            </a:extLst>
          </p:cNvPr>
          <p:cNvSpPr/>
          <p:nvPr/>
        </p:nvSpPr>
        <p:spPr>
          <a:xfrm rot="5400000">
            <a:off x="5484703" y="3802380"/>
            <a:ext cx="3666908" cy="595771"/>
          </a:xfrm>
          <a:prstGeom prst="rightArrow">
            <a:avLst/>
          </a:prstGeom>
          <a:gradFill>
            <a:gsLst>
              <a:gs pos="9000">
                <a:srgbClr val="3174C5"/>
              </a:gs>
              <a:gs pos="74000">
                <a:schemeClr val="accent1">
                  <a:lumMod val="45000"/>
                  <a:lumOff val="55000"/>
                </a:schemeClr>
              </a:gs>
              <a:gs pos="53000">
                <a:schemeClr val="accent1">
                  <a:lumMod val="45000"/>
                  <a:lumOff val="55000"/>
                </a:schemeClr>
              </a:gs>
              <a:gs pos="69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9525">
            <a:solidFill>
              <a:srgbClr val="3174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293760"/>
      </p:ext>
    </p:extLst>
  </p:cSld>
  <p:clrMapOvr>
    <a:masterClrMapping/>
  </p:clrMapOvr>
  <p:transition spd="slow">
    <p:wheel spokes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7504" y="635000"/>
            <a:ext cx="9036495" cy="849784"/>
          </a:xfrm>
        </p:spPr>
        <p:txBody>
          <a:bodyPr/>
          <a:lstStyle/>
          <a:p>
            <a:r>
              <a:rPr lang="de-DE" b="1" dirty="0"/>
              <a:t>Durchführung der Inhalation</a:t>
            </a:r>
            <a:endParaRPr lang="de-DE" dirty="0"/>
          </a:p>
        </p:txBody>
      </p:sp>
      <p:graphicFrame>
        <p:nvGraphicFramePr>
          <p:cNvPr id="5" name="Tabelle 5">
            <a:extLst>
              <a:ext uri="{FF2B5EF4-FFF2-40B4-BE49-F238E27FC236}">
                <a16:creationId xmlns:a16="http://schemas.microsoft.com/office/drawing/2014/main" id="{51AB16D9-753B-4E49-A18F-2034942CFB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9169456"/>
              </p:ext>
            </p:extLst>
          </p:nvPr>
        </p:nvGraphicFramePr>
        <p:xfrm>
          <a:off x="323528" y="1844824"/>
          <a:ext cx="8568952" cy="4707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3221">
                  <a:extLst>
                    <a:ext uri="{9D8B030D-6E8A-4147-A177-3AD203B41FA5}">
                      <a16:colId xmlns:a16="http://schemas.microsoft.com/office/drawing/2014/main" val="790751168"/>
                    </a:ext>
                  </a:extLst>
                </a:gridCol>
                <a:gridCol w="5485731">
                  <a:extLst>
                    <a:ext uri="{9D8B030D-6E8A-4147-A177-3AD203B41FA5}">
                      <a16:colId xmlns:a16="http://schemas.microsoft.com/office/drawing/2014/main" val="3959802830"/>
                    </a:ext>
                  </a:extLst>
                </a:gridCol>
              </a:tblGrid>
              <a:tr h="482748">
                <a:tc>
                  <a:txBody>
                    <a:bodyPr/>
                    <a:lstStyle/>
                    <a:p>
                      <a:pPr algn="l"/>
                      <a:r>
                        <a:rPr lang="de-DE" sz="2400" dirty="0"/>
                        <a:t>Inhalationssystem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400" dirty="0"/>
                        <a:t>Inhalation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7681498"/>
                  </a:ext>
                </a:extLst>
              </a:tr>
              <a:tr h="1190336">
                <a:tc>
                  <a:txBody>
                    <a:bodyPr/>
                    <a:lstStyle/>
                    <a:p>
                      <a:pPr algn="l"/>
                      <a:r>
                        <a:rPr lang="de-DE" sz="2400" b="1" dirty="0" err="1"/>
                        <a:t>Pulverinhalator</a:t>
                      </a:r>
                      <a:endParaRPr lang="de-DE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400" dirty="0"/>
                        <a:t>vom Typ abhängig:</a:t>
                      </a:r>
                    </a:p>
                    <a:p>
                      <a:pPr marL="446088" indent="-446088" algn="l">
                        <a:buFont typeface="Wingdings" panose="05000000000000000000" pitchFamily="2" charset="2"/>
                        <a:buChar char="Ø"/>
                      </a:pPr>
                      <a:r>
                        <a:rPr lang="de-DE" sz="2400" dirty="0"/>
                        <a:t>kräftig und schnell</a:t>
                      </a:r>
                    </a:p>
                    <a:p>
                      <a:pPr marL="446088" indent="-446088" algn="l">
                        <a:buFont typeface="Wingdings" panose="05000000000000000000" pitchFamily="2" charset="2"/>
                        <a:buChar char="Ø"/>
                      </a:pPr>
                      <a:r>
                        <a:rPr lang="de-DE" sz="2400" dirty="0"/>
                        <a:t>langsam</a:t>
                      </a:r>
                    </a:p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endParaRPr lang="de-DE" sz="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9347617"/>
                  </a:ext>
                </a:extLst>
              </a:tr>
              <a:tr h="482748">
                <a:tc>
                  <a:txBody>
                    <a:bodyPr/>
                    <a:lstStyle/>
                    <a:p>
                      <a:pPr algn="l"/>
                      <a:r>
                        <a:rPr lang="de-DE" sz="2400" b="1" dirty="0"/>
                        <a:t>Dosieraerosol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400" dirty="0"/>
                        <a:t>langsam und kontinuierlich</a:t>
                      </a:r>
                    </a:p>
                    <a:p>
                      <a:pPr algn="l"/>
                      <a:endParaRPr lang="de-DE" sz="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4781485"/>
                  </a:ext>
                </a:extLst>
              </a:tr>
              <a:tr h="1190336">
                <a:tc>
                  <a:txBody>
                    <a:bodyPr/>
                    <a:lstStyle/>
                    <a:p>
                      <a:pPr algn="l"/>
                      <a:r>
                        <a:rPr lang="de-DE" sz="2400" b="1" dirty="0"/>
                        <a:t>Sprühvernebler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400" dirty="0"/>
                        <a:t>normales Atemzugvolumen,</a:t>
                      </a:r>
                    </a:p>
                    <a:p>
                      <a:pPr algn="l"/>
                      <a:r>
                        <a:rPr lang="de-DE" sz="2400" dirty="0"/>
                        <a:t>sehr langsam und kontinuierlich</a:t>
                      </a:r>
                    </a:p>
                    <a:p>
                      <a:pPr algn="l"/>
                      <a:endParaRPr lang="de-DE" sz="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9094695"/>
                  </a:ext>
                </a:extLst>
              </a:tr>
              <a:tr h="1190336">
                <a:tc>
                  <a:txBody>
                    <a:bodyPr/>
                    <a:lstStyle/>
                    <a:p>
                      <a:pPr algn="l"/>
                      <a:r>
                        <a:rPr lang="de-DE" sz="2400" b="1" dirty="0"/>
                        <a:t>Vernebler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2400" dirty="0"/>
                        <a:t>normales Atemzugvolumen,</a:t>
                      </a:r>
                    </a:p>
                    <a:p>
                      <a:pPr algn="l"/>
                      <a:r>
                        <a:rPr lang="de-DE" sz="2400" dirty="0"/>
                        <a:t>möglichst langsam und kontinuierlich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01917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646770"/>
      </p:ext>
    </p:extLst>
  </p:cSld>
  <p:clrMapOvr>
    <a:masterClrMapping/>
  </p:clrMapOvr>
  <p:transition spd="slow">
    <p:wheel spokes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8E042C02-43AD-45C7-8C6F-24462F7DD3E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100050" y="1763005"/>
            <a:ext cx="8943900" cy="50601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7504" y="635000"/>
            <a:ext cx="9036495" cy="849784"/>
          </a:xfrm>
        </p:spPr>
        <p:txBody>
          <a:bodyPr/>
          <a:lstStyle/>
          <a:p>
            <a:r>
              <a:rPr lang="de-DE" b="1" dirty="0"/>
              <a:t>Auswahl des Inhalationssystems</a:t>
            </a:r>
            <a:endParaRPr lang="de-DE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32E4B67D-136B-47B7-A34A-58B9DB5EB3E3}"/>
              </a:ext>
            </a:extLst>
          </p:cNvPr>
          <p:cNvSpPr txBox="1"/>
          <p:nvPr/>
        </p:nvSpPr>
        <p:spPr>
          <a:xfrm>
            <a:off x="555576" y="6223000"/>
            <a:ext cx="42484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Inhalationssysteme (modifiziert nach </a:t>
            </a:r>
            <a:r>
              <a:rPr lang="de-DE" sz="1400" dirty="0" err="1"/>
              <a:t>Voshaar</a:t>
            </a:r>
            <a:r>
              <a:rPr lang="de-DE" sz="1400" dirty="0"/>
              <a:t> et. al.)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375217B-F375-45C3-B96F-19B91FBB45E9}"/>
              </a:ext>
            </a:extLst>
          </p:cNvPr>
          <p:cNvSpPr txBox="1"/>
          <p:nvPr/>
        </p:nvSpPr>
        <p:spPr>
          <a:xfrm>
            <a:off x="539552" y="2135368"/>
            <a:ext cx="3384376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dirty="0"/>
              <a:t>Welche Wirkstoffe sollen verordnet werden?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A16D7D73-45CB-4DA4-8311-3E6D79EFA09C}"/>
              </a:ext>
            </a:extLst>
          </p:cNvPr>
          <p:cNvSpPr txBox="1"/>
          <p:nvPr/>
        </p:nvSpPr>
        <p:spPr>
          <a:xfrm>
            <a:off x="2339752" y="3055804"/>
            <a:ext cx="3384376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dirty="0"/>
              <a:t>Welche Inhalationssysteme stehen für diese Verordnung zur Auswahl)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D991237-AA25-49E8-928C-083E8D00D5F2}"/>
              </a:ext>
            </a:extLst>
          </p:cNvPr>
          <p:cNvSpPr txBox="1"/>
          <p:nvPr/>
        </p:nvSpPr>
        <p:spPr>
          <a:xfrm>
            <a:off x="5076056" y="4293096"/>
            <a:ext cx="3384376" cy="20313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Gibt es persönliche Präferenzen?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Gibt es Einschränkungen (motorisch, kognitiv, usw.)?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Wenn möglich: Individuelle Vorauswahl mittels Demo-Gerät und Mundstück</a:t>
            </a:r>
          </a:p>
        </p:txBody>
      </p:sp>
      <p:sp>
        <p:nvSpPr>
          <p:cNvPr id="4" name="Pfeil: nach unten 3">
            <a:extLst>
              <a:ext uri="{FF2B5EF4-FFF2-40B4-BE49-F238E27FC236}">
                <a16:creationId xmlns:a16="http://schemas.microsoft.com/office/drawing/2014/main" id="{B97D733D-D8AF-4225-940B-34AEE6F26E31}"/>
              </a:ext>
            </a:extLst>
          </p:cNvPr>
          <p:cNvSpPr/>
          <p:nvPr/>
        </p:nvSpPr>
        <p:spPr>
          <a:xfrm>
            <a:off x="2627784" y="2781699"/>
            <a:ext cx="288032" cy="274105"/>
          </a:xfrm>
          <a:prstGeom prst="downArrow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dirty="0">
              <a:solidFill>
                <a:schemeClr val="tx1"/>
              </a:solidFill>
            </a:endParaRPr>
          </a:p>
        </p:txBody>
      </p:sp>
      <p:sp>
        <p:nvSpPr>
          <p:cNvPr id="14" name="Pfeil: nach unten 13">
            <a:extLst>
              <a:ext uri="{FF2B5EF4-FFF2-40B4-BE49-F238E27FC236}">
                <a16:creationId xmlns:a16="http://schemas.microsoft.com/office/drawing/2014/main" id="{8384A3F9-3FE8-4EB4-A0BC-9B5EFCE20335}"/>
              </a:ext>
            </a:extLst>
          </p:cNvPr>
          <p:cNvSpPr/>
          <p:nvPr/>
        </p:nvSpPr>
        <p:spPr>
          <a:xfrm>
            <a:off x="5220072" y="3979134"/>
            <a:ext cx="288032" cy="313962"/>
          </a:xfrm>
          <a:prstGeom prst="downArrow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549446"/>
      </p:ext>
    </p:extLst>
  </p:cSld>
  <p:clrMapOvr>
    <a:masterClrMapping/>
  </p:clrMapOvr>
  <p:transition spd="slow">
    <p:wheel spokes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A4E99B-A569-4337-8214-6B21086A1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Auswahl des Inhalationssystems</a:t>
            </a:r>
            <a:endParaRPr lang="de-DE" dirty="0"/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049B4F74-4120-45D8-8967-EE930FFE82BC}"/>
              </a:ext>
            </a:extLst>
          </p:cNvPr>
          <p:cNvGrpSpPr/>
          <p:nvPr/>
        </p:nvGrpSpPr>
        <p:grpSpPr>
          <a:xfrm>
            <a:off x="107504" y="1988840"/>
            <a:ext cx="8928992" cy="4104456"/>
            <a:chOff x="974179" y="1268887"/>
            <a:chExt cx="10593615" cy="4105399"/>
          </a:xfrm>
        </p:grpSpPr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F87717BA-DFF5-4942-94BC-A43AAADC19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74496" y="1268887"/>
              <a:ext cx="643886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de-DE" sz="1400" dirty="0">
                  <a:solidFill>
                    <a:srgbClr val="000000"/>
                  </a:solidFill>
                  <a:ea typeface="Times New Roman" pitchFamily="18" charset="0"/>
                  <a:cs typeface="Arial" pitchFamily="34" charset="0"/>
                </a:rPr>
                <a:t>Nein</a:t>
              </a:r>
            </a:p>
          </p:txBody>
        </p:sp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ED23EA7E-5DBD-491D-A85D-CA30309C6F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92774" y="2421280"/>
              <a:ext cx="2417698" cy="52334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9050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de-DE" sz="1400" b="1" dirty="0" err="1">
                  <a:solidFill>
                    <a:srgbClr val="000000"/>
                  </a:solidFill>
                  <a:ea typeface="Times New Roman" pitchFamily="18" charset="0"/>
                  <a:cs typeface="Arial" pitchFamily="34" charset="0"/>
                </a:rPr>
                <a:t>Inspirationsfluss</a:t>
              </a:r>
              <a:r>
                <a:rPr lang="en-US" altLang="de-DE" sz="1400" b="1" dirty="0">
                  <a:solidFill>
                    <a:srgbClr val="000000"/>
                  </a:solidFill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altLang="de-DE" sz="1400" b="1" dirty="0" err="1">
                  <a:solidFill>
                    <a:srgbClr val="000000"/>
                  </a:solidFill>
                  <a:ea typeface="Times New Roman" pitchFamily="18" charset="0"/>
                  <a:cs typeface="Arial" pitchFamily="34" charset="0"/>
                </a:rPr>
                <a:t>ausreichend</a:t>
              </a:r>
              <a:endParaRPr lang="en-US" altLang="de-DE" sz="1400" b="1" dirty="0">
                <a:solidFill>
                  <a:srgbClr val="000000"/>
                </a:solidFill>
                <a:ea typeface="Times New Roman" pitchFamily="18" charset="0"/>
                <a:cs typeface="Arial" pitchFamily="34" charset="0"/>
              </a:endParaRPr>
            </a:p>
          </p:txBody>
        </p:sp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94D44399-61C4-4EAE-B9CE-691DB78643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74179" y="3423735"/>
              <a:ext cx="2573658" cy="988601"/>
            </a:xfrm>
            <a:prstGeom prst="rect">
              <a:avLst/>
            </a:prstGeom>
            <a:solidFill>
              <a:srgbClr val="DCE6F2"/>
            </a:solidFill>
            <a:ln w="19050">
              <a:solidFill>
                <a:srgbClr val="37609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de-DE"/>
              </a:defPPr>
              <a:lvl1pPr marR="0" lvl="0" indent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defRPr>
              </a:lvl1pPr>
            </a:lstStyle>
            <a:p>
              <a:r>
                <a:rPr lang="de-DE" altLang="de-DE" sz="1200" dirty="0">
                  <a:latin typeface="+mn-lt"/>
                </a:rPr>
                <a:t>Dosieraerosol (DA)</a:t>
              </a:r>
              <a:endParaRPr lang="en-US" altLang="de-DE" sz="1200" dirty="0">
                <a:latin typeface="+mn-lt"/>
              </a:endParaRPr>
            </a:p>
            <a:p>
              <a:r>
                <a:rPr lang="de-DE" altLang="de-DE" sz="1200" dirty="0">
                  <a:latin typeface="+mn-lt"/>
                </a:rPr>
                <a:t>Atemzug getriggertes DA</a:t>
              </a:r>
              <a:endParaRPr lang="en-US" altLang="de-DE" sz="1200" dirty="0">
                <a:latin typeface="+mn-lt"/>
              </a:endParaRPr>
            </a:p>
            <a:p>
              <a:r>
                <a:rPr lang="de-DE" altLang="de-DE" sz="1200" dirty="0" err="1">
                  <a:latin typeface="+mn-lt"/>
                </a:rPr>
                <a:t>Pulverinhalator</a:t>
              </a:r>
              <a:endParaRPr lang="en-US" altLang="de-DE" sz="1200" dirty="0">
                <a:latin typeface="+mn-lt"/>
              </a:endParaRPr>
            </a:p>
            <a:p>
              <a:r>
                <a:rPr lang="de-DE" altLang="de-DE" sz="1200" dirty="0" err="1">
                  <a:latin typeface="+mn-lt"/>
                </a:rPr>
                <a:t>Sprühvernebler</a:t>
              </a:r>
              <a:endParaRPr lang="de-DE" altLang="de-DE" sz="1200" dirty="0">
                <a:latin typeface="+mn-lt"/>
              </a:endParaRPr>
            </a:p>
          </p:txBody>
        </p:sp>
        <p:sp>
          <p:nvSpPr>
            <p:cNvPr id="8" name="Pfeil nach unten 6">
              <a:extLst>
                <a:ext uri="{FF2B5EF4-FFF2-40B4-BE49-F238E27FC236}">
                  <a16:creationId xmlns:a16="http://schemas.microsoft.com/office/drawing/2014/main" id="{513B45FF-5723-4910-A10C-86B26B4512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8784" y="1917108"/>
              <a:ext cx="156036" cy="467969"/>
            </a:xfrm>
            <a:prstGeom prst="downArrow">
              <a:avLst>
                <a:gd name="adj1" fmla="val 50000"/>
                <a:gd name="adj2" fmla="val 50014"/>
              </a:avLst>
            </a:prstGeom>
            <a:solidFill>
              <a:srgbClr val="4F81BD"/>
            </a:solidFill>
            <a:ln w="25400">
              <a:solidFill>
                <a:srgbClr val="385D8A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de-DE" sz="1400"/>
            </a:p>
          </p:txBody>
        </p:sp>
        <p:sp>
          <p:nvSpPr>
            <p:cNvPr id="9" name="Pfeil nach unten 8">
              <a:extLst>
                <a:ext uri="{FF2B5EF4-FFF2-40B4-BE49-F238E27FC236}">
                  <a16:creationId xmlns:a16="http://schemas.microsoft.com/office/drawing/2014/main" id="{51DEF91C-FAAF-4C5C-AF96-9D7B15DE38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4055" y="2961654"/>
              <a:ext cx="156036" cy="423264"/>
            </a:xfrm>
            <a:prstGeom prst="downArrow">
              <a:avLst>
                <a:gd name="adj1" fmla="val 50000"/>
                <a:gd name="adj2" fmla="val 50014"/>
              </a:avLst>
            </a:prstGeom>
            <a:solidFill>
              <a:srgbClr val="4F81BD"/>
            </a:solidFill>
            <a:ln w="25400">
              <a:solidFill>
                <a:srgbClr val="385D8A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de-DE" sz="1400"/>
            </a:p>
          </p:txBody>
        </p:sp>
        <p:sp>
          <p:nvSpPr>
            <p:cNvPr id="10" name="Textfeld 6">
              <a:extLst>
                <a:ext uri="{FF2B5EF4-FFF2-40B4-BE49-F238E27FC236}">
                  <a16:creationId xmlns:a16="http://schemas.microsoft.com/office/drawing/2014/main" id="{8C9938E8-1697-4580-A950-9266BACB82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98836" y="3437815"/>
              <a:ext cx="2495058" cy="697254"/>
            </a:xfrm>
            <a:prstGeom prst="rect">
              <a:avLst/>
            </a:prstGeom>
            <a:solidFill>
              <a:srgbClr val="DCE6F2"/>
            </a:solidFill>
            <a:ln w="19050">
              <a:solidFill>
                <a:srgbClr val="37609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de-DE"/>
              </a:defPPr>
              <a:lvl1pPr marR="0" lvl="0" indent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defRPr>
              </a:lvl1pPr>
            </a:lstStyle>
            <a:p>
              <a:r>
                <a:rPr lang="de-DE" altLang="de-DE" sz="1200" dirty="0">
                  <a:latin typeface="+mn-lt"/>
                </a:rPr>
                <a:t>Dosieraerosol</a:t>
              </a:r>
              <a:r>
                <a:rPr lang="de-DE" altLang="de-DE" sz="1200" strike="sngStrike" dirty="0">
                  <a:latin typeface="+mn-lt"/>
                </a:rPr>
                <a:t> </a:t>
              </a:r>
            </a:p>
            <a:p>
              <a:r>
                <a:rPr lang="en-US" altLang="de-DE" sz="1200" dirty="0" err="1">
                  <a:latin typeface="+mn-lt"/>
                </a:rPr>
                <a:t>Sprühvernebler</a:t>
              </a:r>
              <a:endParaRPr lang="en-US" altLang="de-DE" sz="1200" dirty="0">
                <a:latin typeface="+mn-lt"/>
              </a:endParaRPr>
            </a:p>
            <a:p>
              <a:r>
                <a:rPr lang="en-US" altLang="de-DE" sz="1200" dirty="0" err="1">
                  <a:latin typeface="+mn-lt"/>
                </a:rPr>
                <a:t>elektrischer</a:t>
              </a:r>
              <a:r>
                <a:rPr lang="en-US" altLang="de-DE" sz="1200" dirty="0">
                  <a:latin typeface="+mn-lt"/>
                </a:rPr>
                <a:t> </a:t>
              </a:r>
              <a:r>
                <a:rPr lang="en-US" altLang="de-DE" sz="1200" dirty="0" err="1">
                  <a:latin typeface="+mn-lt"/>
                </a:rPr>
                <a:t>Vernebler</a:t>
              </a:r>
              <a:endParaRPr lang="en-US" altLang="de-DE" sz="1200" dirty="0">
                <a:latin typeface="+mn-lt"/>
              </a:endParaRPr>
            </a:p>
          </p:txBody>
        </p:sp>
        <p:sp>
          <p:nvSpPr>
            <p:cNvPr id="11" name="Textfeld 6">
              <a:extLst>
                <a:ext uri="{FF2B5EF4-FFF2-40B4-BE49-F238E27FC236}">
                  <a16:creationId xmlns:a16="http://schemas.microsoft.com/office/drawing/2014/main" id="{6D93F9EF-567F-47CF-AE8B-B6E5B18D8E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48630" y="3437814"/>
              <a:ext cx="2496359" cy="1066961"/>
            </a:xfrm>
            <a:prstGeom prst="rect">
              <a:avLst/>
            </a:prstGeom>
            <a:solidFill>
              <a:srgbClr val="DCE6F2"/>
            </a:solidFill>
            <a:ln w="19050">
              <a:solidFill>
                <a:srgbClr val="37609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>
              <a:defPPr>
                <a:defRPr lang="de-DE"/>
              </a:defPPr>
              <a:lvl1pPr marR="0" lvl="0" indent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defRPr>
              </a:lvl1pPr>
            </a:lstStyle>
            <a:p>
              <a:r>
                <a:rPr lang="de-DE" altLang="de-DE" sz="1200" dirty="0">
                  <a:latin typeface="+mn-lt"/>
                </a:rPr>
                <a:t>Dosieraerosol (DA) mit </a:t>
              </a:r>
              <a:r>
                <a:rPr lang="de-DE" altLang="de-DE" sz="1200" dirty="0" err="1">
                  <a:latin typeface="+mn-lt"/>
                </a:rPr>
                <a:t>Spacer</a:t>
              </a:r>
              <a:endParaRPr lang="de-DE" altLang="de-DE" sz="1200" dirty="0">
                <a:latin typeface="+mn-lt"/>
              </a:endParaRPr>
            </a:p>
            <a:p>
              <a:r>
                <a:rPr lang="de-DE" altLang="de-DE" sz="1200" dirty="0">
                  <a:latin typeface="+mn-lt"/>
                </a:rPr>
                <a:t>Atemzug getriggertes DA</a:t>
              </a:r>
            </a:p>
            <a:p>
              <a:r>
                <a:rPr lang="de-DE" altLang="de-DE" sz="1200" dirty="0" err="1">
                  <a:latin typeface="+mn-lt"/>
                </a:rPr>
                <a:t>Pulverinhalator</a:t>
              </a:r>
              <a:endParaRPr lang="de-DE" altLang="de-DE" sz="1200" dirty="0">
                <a:latin typeface="+mn-lt"/>
              </a:endParaRPr>
            </a:p>
            <a:p>
              <a:r>
                <a:rPr lang="de-DE" altLang="de-DE" sz="1200" dirty="0">
                  <a:latin typeface="+mn-lt"/>
                </a:rPr>
                <a:t>Sprühvernebler, </a:t>
              </a:r>
            </a:p>
            <a:p>
              <a:r>
                <a:rPr lang="en-US" altLang="de-DE" sz="1200" dirty="0" err="1"/>
                <a:t>elektrischer</a:t>
              </a:r>
              <a:r>
                <a:rPr lang="en-US" altLang="de-DE" sz="1200" dirty="0"/>
                <a:t> </a:t>
              </a:r>
              <a:r>
                <a:rPr lang="en-US" altLang="de-DE" sz="1200" dirty="0" err="1"/>
                <a:t>Vernebler</a:t>
              </a:r>
              <a:endParaRPr lang="en-US" altLang="de-DE" sz="1200" dirty="0"/>
            </a:p>
            <a:p>
              <a:endParaRPr lang="de-DE" altLang="de-DE" sz="1400" dirty="0">
                <a:latin typeface="+mn-lt"/>
              </a:endParaRPr>
            </a:p>
          </p:txBody>
        </p:sp>
        <p:sp>
          <p:nvSpPr>
            <p:cNvPr id="12" name="Textfeld 6">
              <a:extLst>
                <a:ext uri="{FF2B5EF4-FFF2-40B4-BE49-F238E27FC236}">
                  <a16:creationId xmlns:a16="http://schemas.microsoft.com/office/drawing/2014/main" id="{527D5FE4-5657-43B6-9672-296D1C4E9F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975235" y="3448414"/>
              <a:ext cx="2592559" cy="846846"/>
            </a:xfrm>
            <a:prstGeom prst="rect">
              <a:avLst/>
            </a:prstGeom>
            <a:solidFill>
              <a:srgbClr val="DCE6F2"/>
            </a:solidFill>
            <a:ln w="19050">
              <a:solidFill>
                <a:srgbClr val="37609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noAutofit/>
            </a:bodyPr>
            <a:lstStyle>
              <a:defPPr>
                <a:defRPr lang="de-DE"/>
              </a:defPPr>
              <a:lvl1pPr marR="0" lvl="0" indent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sz="10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defRPr>
              </a:lvl1pPr>
            </a:lstStyle>
            <a:p>
              <a:r>
                <a:rPr lang="de-DE" altLang="de-DE" sz="1200" dirty="0">
                  <a:latin typeface="+mn-lt"/>
                </a:rPr>
                <a:t>Dosieraerosol (DA) mit </a:t>
              </a:r>
              <a:r>
                <a:rPr lang="de-DE" altLang="de-DE" sz="1200" dirty="0" err="1">
                  <a:latin typeface="+mn-lt"/>
                </a:rPr>
                <a:t>Spacer</a:t>
              </a:r>
              <a:r>
                <a:rPr lang="de-DE" altLang="de-DE" sz="1200" dirty="0">
                  <a:latin typeface="+mn-lt"/>
                </a:rPr>
                <a:t>, </a:t>
              </a:r>
              <a:br>
                <a:rPr lang="de-DE" altLang="de-DE" sz="1200" dirty="0">
                  <a:latin typeface="+mn-lt"/>
                </a:rPr>
              </a:br>
              <a:r>
                <a:rPr lang="de-DE" altLang="de-DE" sz="1200" dirty="0">
                  <a:latin typeface="+mn-lt"/>
                </a:rPr>
                <a:t>ggf.  Maske</a:t>
              </a:r>
            </a:p>
            <a:p>
              <a:r>
                <a:rPr lang="en-US" altLang="de-DE" sz="1200" dirty="0" err="1">
                  <a:latin typeface="+mn-lt"/>
                </a:rPr>
                <a:t>Sprühvernebler</a:t>
              </a:r>
              <a:endParaRPr lang="en-US" altLang="de-DE" sz="1200" dirty="0">
                <a:latin typeface="+mn-lt"/>
              </a:endParaRPr>
            </a:p>
            <a:p>
              <a:r>
                <a:rPr lang="en-US" altLang="de-DE" sz="1200" dirty="0" err="1"/>
                <a:t>elektrischer</a:t>
              </a:r>
              <a:r>
                <a:rPr lang="en-US" altLang="de-DE" sz="1200" dirty="0"/>
                <a:t> </a:t>
              </a:r>
              <a:r>
                <a:rPr lang="en-US" altLang="de-DE" sz="1200" dirty="0" err="1"/>
                <a:t>Vernebler</a:t>
              </a:r>
              <a:endParaRPr lang="en-US" altLang="de-DE" sz="1400" dirty="0">
                <a:latin typeface="+mn-lt"/>
              </a:endParaRPr>
            </a:p>
          </p:txBody>
        </p:sp>
        <p:sp>
          <p:nvSpPr>
            <p:cNvPr id="13" name="Textfeld 5">
              <a:extLst>
                <a:ext uri="{FF2B5EF4-FFF2-40B4-BE49-F238E27FC236}">
                  <a16:creationId xmlns:a16="http://schemas.microsoft.com/office/drawing/2014/main" id="{892F7AD6-1E3F-4BA1-810B-7BE5A44016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58790" y="2350151"/>
              <a:ext cx="2446189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de-DE" sz="1400" dirty="0" err="1">
                  <a:solidFill>
                    <a:srgbClr val="000000"/>
                  </a:solidFill>
                  <a:ea typeface="Times New Roman" pitchFamily="18" charset="0"/>
                  <a:cs typeface="Arial" pitchFamily="34" charset="0"/>
                </a:rPr>
                <a:t>Inspirationsfluss</a:t>
              </a:r>
              <a:r>
                <a:rPr lang="en-US" altLang="de-DE" sz="1400" dirty="0">
                  <a:solidFill>
                    <a:srgbClr val="000000"/>
                  </a:solidFill>
                  <a:ea typeface="Times New Roman" pitchFamily="18" charset="0"/>
                  <a:cs typeface="Arial" pitchFamily="34" charset="0"/>
                </a:rPr>
                <a:t> </a:t>
              </a:r>
              <a:r>
                <a:rPr lang="en-US" altLang="de-DE" sz="1400" dirty="0" err="1">
                  <a:solidFill>
                    <a:srgbClr val="000000"/>
                  </a:solidFill>
                  <a:ea typeface="Times New Roman" pitchFamily="18" charset="0"/>
                  <a:cs typeface="Arial" pitchFamily="34" charset="0"/>
                </a:rPr>
                <a:t>ausreichend</a:t>
              </a:r>
              <a:endParaRPr lang="en-US" altLang="de-DE" sz="1400" dirty="0">
                <a:solidFill>
                  <a:srgbClr val="000000"/>
                </a:solidFill>
                <a:ea typeface="Times New Roman" pitchFamily="18" charset="0"/>
                <a:cs typeface="Arial" pitchFamily="34" charset="0"/>
              </a:endParaRPr>
            </a:p>
          </p:txBody>
        </p:sp>
        <p:sp>
          <p:nvSpPr>
            <p:cNvPr id="14" name="Textfeld 4">
              <a:extLst>
                <a:ext uri="{FF2B5EF4-FFF2-40B4-BE49-F238E27FC236}">
                  <a16:creationId xmlns:a16="http://schemas.microsoft.com/office/drawing/2014/main" id="{659A1FB8-F1BB-4434-B5C5-194E1114B5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82262" y="2077452"/>
              <a:ext cx="402575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de-DE" sz="1400" dirty="0">
                  <a:solidFill>
                    <a:srgbClr val="000000"/>
                  </a:solidFill>
                  <a:ea typeface="Times New Roman" pitchFamily="18" charset="0"/>
                  <a:cs typeface="Arial" pitchFamily="34" charset="0"/>
                </a:rPr>
                <a:t>Ja</a:t>
              </a:r>
            </a:p>
          </p:txBody>
        </p:sp>
        <p:sp>
          <p:nvSpPr>
            <p:cNvPr id="15" name="Textfeld 4">
              <a:extLst>
                <a:ext uri="{FF2B5EF4-FFF2-40B4-BE49-F238E27FC236}">
                  <a16:creationId xmlns:a16="http://schemas.microsoft.com/office/drawing/2014/main" id="{6286077C-AEA9-4951-A2AE-014368E5A0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69117" y="2906433"/>
              <a:ext cx="402575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de-DE" sz="1400" dirty="0">
                  <a:solidFill>
                    <a:srgbClr val="000000"/>
                  </a:solidFill>
                  <a:ea typeface="Times New Roman" pitchFamily="18" charset="0"/>
                  <a:cs typeface="Arial" pitchFamily="34" charset="0"/>
                </a:rPr>
                <a:t>Ja</a:t>
              </a:r>
            </a:p>
          </p:txBody>
        </p:sp>
        <p:sp>
          <p:nvSpPr>
            <p:cNvPr id="16" name="Pfeil nach unten 16">
              <a:extLst>
                <a:ext uri="{FF2B5EF4-FFF2-40B4-BE49-F238E27FC236}">
                  <a16:creationId xmlns:a16="http://schemas.microsoft.com/office/drawing/2014/main" id="{CC6A2B6C-F208-406C-AF2E-7FBCD3864A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82786" y="2916949"/>
              <a:ext cx="156036" cy="467969"/>
            </a:xfrm>
            <a:prstGeom prst="downArrow">
              <a:avLst>
                <a:gd name="adj1" fmla="val 50000"/>
                <a:gd name="adj2" fmla="val 50014"/>
              </a:avLst>
            </a:prstGeom>
            <a:solidFill>
              <a:srgbClr val="4F81BD"/>
            </a:solidFill>
            <a:ln w="25400">
              <a:solidFill>
                <a:srgbClr val="385D8A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de-DE" sz="1400"/>
            </a:p>
          </p:txBody>
        </p:sp>
        <p:sp>
          <p:nvSpPr>
            <p:cNvPr id="17" name="Pfeil nach unten 17">
              <a:extLst>
                <a:ext uri="{FF2B5EF4-FFF2-40B4-BE49-F238E27FC236}">
                  <a16:creationId xmlns:a16="http://schemas.microsoft.com/office/drawing/2014/main" id="{D596093F-BAA8-468C-A467-9BDC58BE74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85056" y="2916949"/>
              <a:ext cx="156036" cy="467969"/>
            </a:xfrm>
            <a:prstGeom prst="downArrow">
              <a:avLst>
                <a:gd name="adj1" fmla="val 50000"/>
                <a:gd name="adj2" fmla="val 50014"/>
              </a:avLst>
            </a:prstGeom>
            <a:solidFill>
              <a:srgbClr val="4F81BD"/>
            </a:solidFill>
            <a:ln w="25400">
              <a:solidFill>
                <a:srgbClr val="385D8A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de-DE" sz="1400" dirty="0"/>
            </a:p>
          </p:txBody>
        </p:sp>
        <p:sp>
          <p:nvSpPr>
            <p:cNvPr id="18" name="Textfeld 4">
              <a:extLst>
                <a:ext uri="{FF2B5EF4-FFF2-40B4-BE49-F238E27FC236}">
                  <a16:creationId xmlns:a16="http://schemas.microsoft.com/office/drawing/2014/main" id="{AF775E90-9EEC-481A-9155-47D997A076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53839" y="2264461"/>
              <a:ext cx="643886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de-DE" sz="1400" dirty="0">
                  <a:solidFill>
                    <a:srgbClr val="000000"/>
                  </a:solidFill>
                  <a:ea typeface="Times New Roman" pitchFamily="18" charset="0"/>
                  <a:cs typeface="Arial" pitchFamily="34" charset="0"/>
                </a:rPr>
                <a:t>Nein</a:t>
              </a:r>
            </a:p>
          </p:txBody>
        </p:sp>
        <p:sp>
          <p:nvSpPr>
            <p:cNvPr id="19" name="Textfeld 4">
              <a:extLst>
                <a:ext uri="{FF2B5EF4-FFF2-40B4-BE49-F238E27FC236}">
                  <a16:creationId xmlns:a16="http://schemas.microsoft.com/office/drawing/2014/main" id="{3BA71BF4-3EB9-4A4F-9A8F-56BD5CE24E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43806" y="2980445"/>
              <a:ext cx="643886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de-DE" sz="1400" dirty="0">
                  <a:solidFill>
                    <a:srgbClr val="000000"/>
                  </a:solidFill>
                  <a:ea typeface="Times New Roman" pitchFamily="18" charset="0"/>
                  <a:cs typeface="Arial" pitchFamily="34" charset="0"/>
                </a:rPr>
                <a:t>Nein</a:t>
              </a:r>
            </a:p>
          </p:txBody>
        </p:sp>
        <p:sp>
          <p:nvSpPr>
            <p:cNvPr id="20" name="Textfeld 4">
              <a:extLst>
                <a:ext uri="{FF2B5EF4-FFF2-40B4-BE49-F238E27FC236}">
                  <a16:creationId xmlns:a16="http://schemas.microsoft.com/office/drawing/2014/main" id="{265A6A15-5B94-4A24-9A60-95E00289FA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77570" y="2980445"/>
              <a:ext cx="402575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de-DE" sz="1400" dirty="0">
                  <a:solidFill>
                    <a:srgbClr val="000000"/>
                  </a:solidFill>
                  <a:ea typeface="Times New Roman" pitchFamily="18" charset="0"/>
                  <a:cs typeface="Arial" pitchFamily="34" charset="0"/>
                </a:rPr>
                <a:t>Ja</a:t>
              </a:r>
            </a:p>
          </p:txBody>
        </p:sp>
        <p:sp>
          <p:nvSpPr>
            <p:cNvPr id="21" name="Textfeld 6">
              <a:extLst>
                <a:ext uri="{FF2B5EF4-FFF2-40B4-BE49-F238E27FC236}">
                  <a16:creationId xmlns:a16="http://schemas.microsoft.com/office/drawing/2014/main" id="{A03173E7-A46F-4AFE-AFF3-8D7562DD24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2023" y="4692331"/>
              <a:ext cx="2496359" cy="681955"/>
            </a:xfrm>
            <a:prstGeom prst="rect">
              <a:avLst/>
            </a:prstGeom>
            <a:solidFill>
              <a:srgbClr val="376092"/>
            </a:solidFill>
            <a:ln w="19050">
              <a:solidFill>
                <a:srgbClr val="17375E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noAutofit/>
            </a:bodyPr>
            <a:lstStyle>
              <a:defPPr>
                <a:defRPr lang="de-DE"/>
              </a:defPPr>
              <a:lvl1pPr marR="0" lvl="0" indent="0"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sz="10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defRPr>
              </a:lvl1pPr>
            </a:lstStyle>
            <a:p>
              <a:r>
                <a:rPr lang="en-US" altLang="de-DE" sz="1400" dirty="0" err="1">
                  <a:latin typeface="+mn-lt"/>
                </a:rPr>
                <a:t>schwergradige</a:t>
              </a:r>
              <a:r>
                <a:rPr lang="en-US" altLang="de-DE" sz="1400" dirty="0">
                  <a:latin typeface="+mn-lt"/>
                </a:rPr>
                <a:t> </a:t>
              </a:r>
            </a:p>
            <a:p>
              <a:r>
                <a:rPr lang="en-US" altLang="de-DE" sz="1400" dirty="0" err="1">
                  <a:latin typeface="+mn-lt"/>
                </a:rPr>
                <a:t>Obstruktion</a:t>
              </a:r>
              <a:endParaRPr lang="en-US" altLang="de-DE" sz="1400" dirty="0">
                <a:latin typeface="+mn-lt"/>
              </a:endParaRPr>
            </a:p>
          </p:txBody>
        </p:sp>
        <p:sp>
          <p:nvSpPr>
            <p:cNvPr id="22" name="Textfeld 6">
              <a:extLst>
                <a:ext uri="{FF2B5EF4-FFF2-40B4-BE49-F238E27FC236}">
                  <a16:creationId xmlns:a16="http://schemas.microsoft.com/office/drawing/2014/main" id="{21FB5D71-640C-4476-82C8-C0B1F0E47A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48630" y="4692331"/>
              <a:ext cx="2496359" cy="681955"/>
            </a:xfrm>
            <a:prstGeom prst="rect">
              <a:avLst/>
            </a:prstGeom>
            <a:solidFill>
              <a:srgbClr val="376092"/>
            </a:solidFill>
            <a:ln w="19050">
              <a:solidFill>
                <a:srgbClr val="17375E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noAutofit/>
            </a:bodyPr>
            <a:lstStyle>
              <a:defPPr>
                <a:defRPr lang="de-DE"/>
              </a:defPPr>
              <a:lvl1pPr marR="0" lvl="0" indent="0"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sz="10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defRPr>
              </a:lvl1pPr>
            </a:lstStyle>
            <a:p>
              <a:r>
                <a:rPr lang="en-US" altLang="de-DE" sz="1400" dirty="0">
                  <a:latin typeface="+mn-lt"/>
                </a:rPr>
                <a:t>Kinder</a:t>
              </a:r>
            </a:p>
            <a:p>
              <a:r>
                <a:rPr lang="en-US" altLang="de-DE" sz="1400" dirty="0" err="1">
                  <a:latin typeface="+mn-lt"/>
                </a:rPr>
                <a:t>geriatrische</a:t>
              </a:r>
              <a:r>
                <a:rPr lang="en-US" altLang="de-DE" sz="1400" dirty="0">
                  <a:latin typeface="+mn-lt"/>
                </a:rPr>
                <a:t> </a:t>
              </a:r>
              <a:r>
                <a:rPr lang="en-US" altLang="de-DE" sz="1400" dirty="0" err="1">
                  <a:latin typeface="+mn-lt"/>
                </a:rPr>
                <a:t>Patienten</a:t>
              </a:r>
              <a:endParaRPr lang="en-US" altLang="de-DE" sz="1400" dirty="0">
                <a:latin typeface="+mn-lt"/>
              </a:endParaRPr>
            </a:p>
          </p:txBody>
        </p:sp>
        <p:sp>
          <p:nvSpPr>
            <p:cNvPr id="23" name="Textfeld 6">
              <a:extLst>
                <a:ext uri="{FF2B5EF4-FFF2-40B4-BE49-F238E27FC236}">
                  <a16:creationId xmlns:a16="http://schemas.microsoft.com/office/drawing/2014/main" id="{3932EDEF-3547-4366-B4A7-8434EDDE69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952261" y="4666084"/>
              <a:ext cx="2496143" cy="681955"/>
            </a:xfrm>
            <a:prstGeom prst="rect">
              <a:avLst/>
            </a:prstGeom>
            <a:solidFill>
              <a:srgbClr val="376092"/>
            </a:solidFill>
            <a:ln w="19050">
              <a:solidFill>
                <a:srgbClr val="17375E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noAutofit/>
            </a:bodyPr>
            <a:lstStyle>
              <a:defPPr>
                <a:defRPr lang="de-DE"/>
              </a:defPPr>
              <a:lvl1pPr marR="0" lvl="0" indent="0"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sz="10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defRPr>
              </a:lvl1pPr>
            </a:lstStyle>
            <a:p>
              <a:endParaRPr lang="en-US" altLang="de-DE" sz="1400" dirty="0">
                <a:latin typeface="+mn-lt"/>
              </a:endParaRPr>
            </a:p>
            <a:p>
              <a:r>
                <a:rPr lang="en-US" altLang="de-DE" sz="1400" dirty="0" err="1">
                  <a:latin typeface="+mn-lt"/>
                </a:rPr>
                <a:t>Kleinkinder</a:t>
              </a:r>
              <a:endParaRPr lang="en-US" altLang="de-DE" sz="1400" dirty="0">
                <a:latin typeface="+mn-lt"/>
              </a:endParaRPr>
            </a:p>
            <a:p>
              <a:endParaRPr lang="en-US" altLang="de-DE" sz="1400" dirty="0">
                <a:latin typeface="+mn-lt"/>
              </a:endParaRPr>
            </a:p>
          </p:txBody>
        </p:sp>
        <p:sp>
          <p:nvSpPr>
            <p:cNvPr id="24" name="Textfeld 6">
              <a:extLst>
                <a:ext uri="{FF2B5EF4-FFF2-40B4-BE49-F238E27FC236}">
                  <a16:creationId xmlns:a16="http://schemas.microsoft.com/office/drawing/2014/main" id="{1297F294-4125-40A6-82EB-9CC6D3F73C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76331" y="4692331"/>
              <a:ext cx="2553319" cy="681955"/>
            </a:xfrm>
            <a:prstGeom prst="rect">
              <a:avLst/>
            </a:prstGeom>
            <a:solidFill>
              <a:srgbClr val="376092"/>
            </a:solidFill>
            <a:ln w="19050">
              <a:solidFill>
                <a:srgbClr val="17375E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noAutofit/>
            </a:bodyPr>
            <a:lstStyle>
              <a:defPPr>
                <a:defRPr lang="de-DE"/>
              </a:defPPr>
              <a:lvl1pPr marR="0" lvl="0" indent="0"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sz="10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defRPr>
              </a:lvl1pPr>
            </a:lstStyle>
            <a:p>
              <a:r>
                <a:rPr lang="en-US" altLang="de-DE" sz="1400" dirty="0" err="1">
                  <a:latin typeface="+mn-lt"/>
                </a:rPr>
                <a:t>leichte</a:t>
              </a:r>
              <a:r>
                <a:rPr lang="en-US" altLang="de-DE" sz="1400" dirty="0">
                  <a:latin typeface="+mn-lt"/>
                </a:rPr>
                <a:t> bis </a:t>
              </a:r>
              <a:r>
                <a:rPr lang="en-US" altLang="de-DE" sz="1400" dirty="0" err="1">
                  <a:latin typeface="+mn-lt"/>
                </a:rPr>
                <a:t>mittelgradige</a:t>
              </a:r>
              <a:r>
                <a:rPr lang="en-US" altLang="de-DE" sz="1400" dirty="0">
                  <a:latin typeface="+mn-lt"/>
                </a:rPr>
                <a:t> </a:t>
              </a:r>
              <a:r>
                <a:rPr lang="en-US" altLang="de-DE" sz="1400" dirty="0" err="1">
                  <a:latin typeface="+mn-lt"/>
                </a:rPr>
                <a:t>Obstruktion</a:t>
              </a:r>
              <a:endParaRPr lang="en-US" altLang="de-DE" sz="1400" dirty="0">
                <a:latin typeface="+mn-lt"/>
              </a:endParaRPr>
            </a:p>
          </p:txBody>
        </p:sp>
        <p:sp>
          <p:nvSpPr>
            <p:cNvPr id="25" name="Gerade Verbindung 27">
              <a:extLst>
                <a:ext uri="{FF2B5EF4-FFF2-40B4-BE49-F238E27FC236}">
                  <a16:creationId xmlns:a16="http://schemas.microsoft.com/office/drawing/2014/main" id="{7EFBB3C6-7E54-45CE-B04B-8BE21640AF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78156" y="4532307"/>
              <a:ext cx="0" cy="139041"/>
            </a:xfrm>
            <a:prstGeom prst="line">
              <a:avLst/>
            </a:prstGeom>
            <a:noFill/>
            <a:ln w="31750">
              <a:solidFill>
                <a:srgbClr val="376092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400"/>
            </a:p>
          </p:txBody>
        </p:sp>
        <p:sp>
          <p:nvSpPr>
            <p:cNvPr id="26" name="Gerade Verbindung 28">
              <a:extLst>
                <a:ext uri="{FF2B5EF4-FFF2-40B4-BE49-F238E27FC236}">
                  <a16:creationId xmlns:a16="http://schemas.microsoft.com/office/drawing/2014/main" id="{3C6AABC8-47D6-4832-875B-9FF7D2BB4C8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104979" y="4358756"/>
              <a:ext cx="0" cy="279979"/>
            </a:xfrm>
            <a:prstGeom prst="line">
              <a:avLst/>
            </a:prstGeom>
            <a:noFill/>
            <a:ln w="31750">
              <a:solidFill>
                <a:srgbClr val="376092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400"/>
            </a:p>
          </p:txBody>
        </p:sp>
        <p:sp>
          <p:nvSpPr>
            <p:cNvPr id="27" name="Gerade Verbindung 29">
              <a:extLst>
                <a:ext uri="{FF2B5EF4-FFF2-40B4-BE49-F238E27FC236}">
                  <a16:creationId xmlns:a16="http://schemas.microsoft.com/office/drawing/2014/main" id="{D42B1E0F-F89F-49EB-85EC-6815E3351E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40403" y="4198565"/>
              <a:ext cx="3035" cy="429272"/>
            </a:xfrm>
            <a:prstGeom prst="line">
              <a:avLst/>
            </a:prstGeom>
            <a:noFill/>
            <a:ln w="31750">
              <a:solidFill>
                <a:srgbClr val="376092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400"/>
            </a:p>
          </p:txBody>
        </p:sp>
        <p:sp>
          <p:nvSpPr>
            <p:cNvPr id="28" name="Gerade Verbindung 30">
              <a:extLst>
                <a:ext uri="{FF2B5EF4-FFF2-40B4-BE49-F238E27FC236}">
                  <a16:creationId xmlns:a16="http://schemas.microsoft.com/office/drawing/2014/main" id="{0D8F727D-670B-4F3E-B1E4-96570C7695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81803" y="4412337"/>
              <a:ext cx="3035" cy="236439"/>
            </a:xfrm>
            <a:prstGeom prst="line">
              <a:avLst/>
            </a:prstGeom>
            <a:noFill/>
            <a:ln w="31750">
              <a:solidFill>
                <a:srgbClr val="376092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1400"/>
            </a:p>
          </p:txBody>
        </p:sp>
        <p:sp>
          <p:nvSpPr>
            <p:cNvPr id="29" name="Pfeil: nach oben gebogen 28">
              <a:extLst>
                <a:ext uri="{FF2B5EF4-FFF2-40B4-BE49-F238E27FC236}">
                  <a16:creationId xmlns:a16="http://schemas.microsoft.com/office/drawing/2014/main" id="{70AFB86F-3FD7-4CDA-BA80-460D22CB11D6}"/>
                </a:ext>
              </a:extLst>
            </p:cNvPr>
            <p:cNvSpPr/>
            <p:nvPr/>
          </p:nvSpPr>
          <p:spPr>
            <a:xfrm flipV="1">
              <a:off x="3767877" y="2662094"/>
              <a:ext cx="1355633" cy="552115"/>
            </a:xfrm>
            <a:prstGeom prst="bentUpArrow">
              <a:avLst>
                <a:gd name="adj1" fmla="val 11951"/>
                <a:gd name="adj2" fmla="val 16970"/>
                <a:gd name="adj3" fmla="val 2801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0" name="Textfeld 6">
              <a:extLst>
                <a:ext uri="{FF2B5EF4-FFF2-40B4-BE49-F238E27FC236}">
                  <a16:creationId xmlns:a16="http://schemas.microsoft.com/office/drawing/2014/main" id="{2E61F185-3EB9-4EF7-A9EA-17914AF66A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14329" y="1483713"/>
              <a:ext cx="2496143" cy="400073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9050">
              <a:solidFill>
                <a:schemeClr val="accent6">
                  <a:lumMod val="60000"/>
                  <a:lumOff val="40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noAutofit/>
            </a:bodyPr>
            <a:lstStyle>
              <a:defPPr>
                <a:defRPr lang="de-DE"/>
              </a:defPPr>
              <a:lvl1pPr marR="0" lvl="0" indent="0"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kumimoji="0" sz="10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defRPr>
              </a:lvl1pPr>
            </a:lstStyle>
            <a:p>
              <a:r>
                <a:rPr lang="en-US" altLang="de-DE" sz="1400" dirty="0" err="1">
                  <a:solidFill>
                    <a:schemeClr val="tx1"/>
                  </a:solidFill>
                  <a:latin typeface="+mn-lt"/>
                </a:rPr>
                <a:t>Koordination</a:t>
              </a:r>
              <a:r>
                <a:rPr lang="en-US" altLang="de-DE" sz="1400" dirty="0">
                  <a:solidFill>
                    <a:schemeClr val="tx1"/>
                  </a:solidFill>
                  <a:latin typeface="+mn-lt"/>
                </a:rPr>
                <a:t> </a:t>
              </a:r>
              <a:r>
                <a:rPr lang="en-US" altLang="de-DE" sz="1400" dirty="0" err="1">
                  <a:solidFill>
                    <a:schemeClr val="tx1"/>
                  </a:solidFill>
                  <a:latin typeface="+mn-lt"/>
                </a:rPr>
                <a:t>ausreichend</a:t>
              </a:r>
              <a:endParaRPr lang="en-US" altLang="de-DE" sz="1400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31" name="Pfeil: nach oben gebogen 30">
              <a:extLst>
                <a:ext uri="{FF2B5EF4-FFF2-40B4-BE49-F238E27FC236}">
                  <a16:creationId xmlns:a16="http://schemas.microsoft.com/office/drawing/2014/main" id="{E18F9FFA-E821-480C-903B-F1CB5D756A74}"/>
                </a:ext>
              </a:extLst>
            </p:cNvPr>
            <p:cNvSpPr/>
            <p:nvPr/>
          </p:nvSpPr>
          <p:spPr>
            <a:xfrm flipV="1">
              <a:off x="3697965" y="1669910"/>
              <a:ext cx="5363365" cy="552115"/>
            </a:xfrm>
            <a:prstGeom prst="bentUpArrow">
              <a:avLst>
                <a:gd name="adj1" fmla="val 11951"/>
                <a:gd name="adj2" fmla="val 16970"/>
                <a:gd name="adj3" fmla="val 28011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934099578"/>
      </p:ext>
    </p:extLst>
  </p:cSld>
  <p:clrMapOvr>
    <a:masterClrMapping/>
  </p:clrMapOvr>
  <p:transition spd="slow">
    <p:wheel spokes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E8340CFC-FE1A-457A-953C-80E3834C0464}"/>
              </a:ext>
            </a:extLst>
          </p:cNvPr>
          <p:cNvSpPr txBox="1"/>
          <p:nvPr/>
        </p:nvSpPr>
        <p:spPr>
          <a:xfrm>
            <a:off x="457200" y="1965600"/>
            <a:ext cx="8363272" cy="44877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de-DE" sz="2800" dirty="0"/>
              <a:t>Patient*innen sollten </a:t>
            </a:r>
            <a:r>
              <a:rPr lang="de-DE" sz="2800" b="1" dirty="0">
                <a:solidFill>
                  <a:schemeClr val="accent6">
                    <a:lumMod val="75000"/>
                  </a:schemeClr>
                </a:solidFill>
              </a:rPr>
              <a:t>vor der Erstanwendung </a:t>
            </a:r>
            <a:r>
              <a:rPr lang="de-DE" sz="2800" dirty="0"/>
              <a:t>des Medikaments im </a:t>
            </a:r>
            <a:r>
              <a:rPr lang="de-DE" sz="2800" b="1" dirty="0">
                <a:solidFill>
                  <a:schemeClr val="accent6">
                    <a:lumMod val="75000"/>
                  </a:schemeClr>
                </a:solidFill>
              </a:rPr>
              <a:t>Beipackzettel </a:t>
            </a:r>
            <a:r>
              <a:rPr lang="de-DE" sz="2800" dirty="0"/>
              <a:t>nachlesen, welche </a:t>
            </a:r>
            <a:r>
              <a:rPr lang="de-DE" sz="2800" b="1" dirty="0">
                <a:solidFill>
                  <a:schemeClr val="accent6">
                    <a:lumMod val="75000"/>
                  </a:schemeClr>
                </a:solidFill>
              </a:rPr>
              <a:t>Inhalationstechnik</a:t>
            </a:r>
            <a:r>
              <a:rPr lang="de-DE" sz="2800" dirty="0"/>
              <a:t> für das Gerät empfohlen wird.</a:t>
            </a:r>
          </a:p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de-DE" sz="1000" dirty="0"/>
          </a:p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de-DE" sz="2800" dirty="0"/>
              <a:t>Die korrekte Verwendung des Inhalationssystems erfordert von </a:t>
            </a:r>
            <a:r>
              <a:rPr lang="de-DE" sz="2800" b="1" dirty="0">
                <a:solidFill>
                  <a:schemeClr val="accent6">
                    <a:lumMod val="75000"/>
                  </a:schemeClr>
                </a:solidFill>
              </a:rPr>
              <a:t>Patient*in kognitive und motorische Fähigkeiten</a:t>
            </a:r>
            <a:br>
              <a:rPr lang="de-DE" sz="28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de-DE" sz="2800" dirty="0"/>
              <a:t> </a:t>
            </a:r>
          </a:p>
          <a:p>
            <a:pPr>
              <a:spcBef>
                <a:spcPct val="20000"/>
              </a:spcBef>
              <a:buFont typeface="Arial" pitchFamily="34" charset="0"/>
            </a:pPr>
            <a:endParaRPr lang="de-DE" sz="28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9291" y="635000"/>
            <a:ext cx="6463069" cy="8496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b="1" kern="1200" dirty="0">
                <a:latin typeface="+mj-lt"/>
                <a:ea typeface="+mj-ea"/>
                <a:cs typeface="+mj-cs"/>
              </a:rPr>
              <a:t>Tipps</a:t>
            </a:r>
            <a:endParaRPr lang="de-DE" kern="12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241004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8684D21E-A99A-46F5-8AEC-4923DE86F8F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103" y="5900767"/>
            <a:ext cx="2630424" cy="868680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E8340CFC-FE1A-457A-953C-80E3834C0464}"/>
              </a:ext>
            </a:extLst>
          </p:cNvPr>
          <p:cNvSpPr txBox="1"/>
          <p:nvPr/>
        </p:nvSpPr>
        <p:spPr>
          <a:xfrm>
            <a:off x="338427" y="1872545"/>
            <a:ext cx="8686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  <a:buFont typeface="Arial" pitchFamily="34" charset="0"/>
            </a:pPr>
            <a:r>
              <a:rPr lang="de-DE" sz="2800" dirty="0"/>
              <a:t>Die Deutschen Atemwegsliga e.V. erklärt die Vorbereitung und Durchführung der Inhalation </a:t>
            </a:r>
            <a:r>
              <a:rPr lang="de-DE" sz="2800" b="1" dirty="0">
                <a:solidFill>
                  <a:srgbClr val="3174C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https://www.youtube.com/user/Atemwegsliga</a:t>
            </a:r>
            <a:r>
              <a:rPr lang="de-DE" sz="2800" b="1" dirty="0">
                <a:solidFill>
                  <a:srgbClr val="3174C5"/>
                </a:solidFill>
              </a:rPr>
              <a:t> </a:t>
            </a:r>
          </a:p>
          <a:p>
            <a:pPr>
              <a:spcBef>
                <a:spcPct val="20000"/>
              </a:spcBef>
              <a:buFont typeface="Arial" pitchFamily="34" charset="0"/>
            </a:pPr>
            <a:endParaRPr lang="de-DE" sz="28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9291" y="635000"/>
            <a:ext cx="6463069" cy="8496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b="1" kern="1200" dirty="0">
                <a:latin typeface="+mj-lt"/>
                <a:ea typeface="+mj-ea"/>
                <a:cs typeface="+mj-cs"/>
              </a:rPr>
              <a:t>Videos „Richtig inhalieren</a:t>
            </a:r>
            <a:endParaRPr lang="de-DE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B952632-1ACF-4EBB-88C8-F3D6B0625A5A}"/>
              </a:ext>
            </a:extLst>
          </p:cNvPr>
          <p:cNvSpPr txBox="1"/>
          <p:nvPr/>
        </p:nvSpPr>
        <p:spPr>
          <a:xfrm>
            <a:off x="0" y="5700712"/>
            <a:ext cx="45793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000" dirty="0"/>
              <a:t>Playlist </a:t>
            </a:r>
            <a:r>
              <a:rPr lang="de-DE" sz="2000" dirty="0" err="1"/>
              <a:t>Pulverinhalatoren</a:t>
            </a:r>
            <a:endParaRPr lang="de-DE" sz="2000" dirty="0"/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F6F43D6B-3005-4248-BDD1-151D5993F8A4}"/>
              </a:ext>
            </a:extLst>
          </p:cNvPr>
          <p:cNvGrpSpPr/>
          <p:nvPr/>
        </p:nvGrpSpPr>
        <p:grpSpPr>
          <a:xfrm>
            <a:off x="469359" y="3361262"/>
            <a:ext cx="8424936" cy="3037246"/>
            <a:chOff x="526031" y="3429000"/>
            <a:chExt cx="8424936" cy="3037246"/>
          </a:xfrm>
        </p:grpSpPr>
        <p:pic>
          <p:nvPicPr>
            <p:cNvPr id="5" name="Grafik 4">
              <a:hlinkClick r:id="rId4"/>
              <a:extLst>
                <a:ext uri="{FF2B5EF4-FFF2-40B4-BE49-F238E27FC236}">
                  <a16:creationId xmlns:a16="http://schemas.microsoft.com/office/drawing/2014/main" id="{37E4B7F2-D7C2-4D7B-8C6B-6E92BCD0A0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6031" y="3429000"/>
              <a:ext cx="4038600" cy="2271712"/>
            </a:xfrm>
            <a:prstGeom prst="rect">
              <a:avLst/>
            </a:prstGeom>
            <a:noFill/>
          </p:spPr>
        </p:pic>
        <p:pic>
          <p:nvPicPr>
            <p:cNvPr id="7" name="Grafik 6">
              <a:hlinkClick r:id="rId6"/>
              <a:extLst>
                <a:ext uri="{FF2B5EF4-FFF2-40B4-BE49-F238E27FC236}">
                  <a16:creationId xmlns:a16="http://schemas.microsoft.com/office/drawing/2014/main" id="{1BF4E5F4-46DE-4821-AC86-D473ACF6D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31072" y="3429000"/>
              <a:ext cx="4046487" cy="2271712"/>
            </a:xfrm>
            <a:prstGeom prst="rect">
              <a:avLst/>
            </a:prstGeom>
          </p:spPr>
        </p:pic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EBA65025-BCF2-40EC-BEF6-8DAB0C387771}"/>
                </a:ext>
              </a:extLst>
            </p:cNvPr>
            <p:cNvSpPr txBox="1"/>
            <p:nvPr/>
          </p:nvSpPr>
          <p:spPr>
            <a:xfrm>
              <a:off x="5095239" y="5758360"/>
              <a:ext cx="385572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DE" sz="2000" dirty="0"/>
                <a:t>Playlist Dosieraerosole, Vernebler und Inhalationshilfen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44840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15F54D0B-1025-4641-993F-4B1359A096A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6136" y="4797152"/>
            <a:ext cx="3006079" cy="18009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" y="635000"/>
            <a:ext cx="9143999" cy="849784"/>
          </a:xfrm>
        </p:spPr>
        <p:txBody>
          <a:bodyPr>
            <a:normAutofit/>
          </a:bodyPr>
          <a:lstStyle/>
          <a:p>
            <a:r>
              <a:rPr lang="de-DE" b="1" dirty="0"/>
              <a:t>Inhalt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3548" y="1772816"/>
            <a:ext cx="8136904" cy="4162152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endParaRPr lang="de-DE" sz="800" dirty="0"/>
          </a:p>
          <a:p>
            <a:pPr marL="534988" indent="-534988">
              <a:lnSpc>
                <a:spcPct val="120000"/>
              </a:lnSpc>
            </a:pPr>
            <a:r>
              <a:rPr lang="de-DE" dirty="0"/>
              <a:t>Vorteile inhalativ applizierter Medikamente</a:t>
            </a:r>
          </a:p>
          <a:p>
            <a:pPr marL="534988" indent="-534988">
              <a:lnSpc>
                <a:spcPct val="120000"/>
              </a:lnSpc>
            </a:pPr>
            <a:r>
              <a:rPr lang="de-DE" dirty="0"/>
              <a:t>verfügbare Inhalationssysteme</a:t>
            </a:r>
          </a:p>
          <a:p>
            <a:pPr marL="534988" indent="-534988">
              <a:lnSpc>
                <a:spcPct val="120000"/>
              </a:lnSpc>
            </a:pPr>
            <a:r>
              <a:rPr lang="de-DE" dirty="0"/>
              <a:t>spezifische Merkmale der Systeme</a:t>
            </a:r>
          </a:p>
          <a:p>
            <a:pPr marL="534988" indent="-534988">
              <a:lnSpc>
                <a:spcPct val="120000"/>
              </a:lnSpc>
            </a:pPr>
            <a:r>
              <a:rPr lang="de-DE" dirty="0"/>
              <a:t>Atemarbeit </a:t>
            </a:r>
          </a:p>
          <a:p>
            <a:pPr marL="534988" indent="-534988">
              <a:lnSpc>
                <a:spcPct val="120000"/>
              </a:lnSpc>
            </a:pPr>
            <a:r>
              <a:rPr lang="de-DE" dirty="0"/>
              <a:t>Auswahl des Inhalationssystems</a:t>
            </a:r>
          </a:p>
          <a:p>
            <a:pPr marL="534988" indent="-534988">
              <a:lnSpc>
                <a:spcPct val="120000"/>
              </a:lnSpc>
            </a:pPr>
            <a:r>
              <a:rPr lang="de-DE" dirty="0"/>
              <a:t>Tipps für Patient*innen</a:t>
            </a:r>
          </a:p>
          <a:p>
            <a:pPr marL="534988" indent="-534988">
              <a:lnSpc>
                <a:spcPct val="120000"/>
              </a:lnSpc>
            </a:pPr>
            <a:r>
              <a:rPr lang="de-DE" dirty="0"/>
              <a:t>Literatur</a:t>
            </a:r>
          </a:p>
          <a:p>
            <a:pPr>
              <a:lnSpc>
                <a:spcPct val="120000"/>
              </a:lnSpc>
            </a:pPr>
            <a:endParaRPr lang="de-DE" dirty="0"/>
          </a:p>
          <a:p>
            <a:pPr>
              <a:lnSpc>
                <a:spcPct val="120000"/>
              </a:lnSpc>
            </a:pPr>
            <a:endParaRPr lang="de-DE" dirty="0"/>
          </a:p>
          <a:p>
            <a:pPr>
              <a:lnSpc>
                <a:spcPct val="120000"/>
              </a:lnSpc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04496881"/>
      </p:ext>
    </p:extLst>
  </p:cSld>
  <p:clrMapOvr>
    <a:masterClrMapping/>
  </p:clrMapOvr>
  <p:transition spd="slow">
    <p:wheel spokes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E8340CFC-FE1A-457A-953C-80E3834C0464}"/>
              </a:ext>
            </a:extLst>
          </p:cNvPr>
          <p:cNvSpPr txBox="1"/>
          <p:nvPr/>
        </p:nvSpPr>
        <p:spPr>
          <a:xfrm>
            <a:off x="338427" y="1872545"/>
            <a:ext cx="8626061" cy="45807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l" defTabSz="361950">
              <a:tabLst>
                <a:tab pos="266700" algn="l"/>
              </a:tabLst>
            </a:pPr>
            <a:r>
              <a:rPr lang="de-DE" sz="1800" b="0" i="0" u="none" strike="noStrike" baseline="0" dirty="0">
                <a:solidFill>
                  <a:srgbClr val="000000"/>
                </a:solidFill>
                <a:latin typeface="Interstate-Light"/>
              </a:rPr>
              <a:t>1. 	Voshaar Th. et al. Empfehlungen für die Auswahl von </a:t>
            </a:r>
            <a:r>
              <a:rPr lang="de-DE" sz="1800" b="0" i="0" u="none" strike="noStrike" baseline="0" dirty="0" err="1">
                <a:solidFill>
                  <a:srgbClr val="000000"/>
                </a:solidFill>
                <a:latin typeface="Interstate-Light"/>
              </a:rPr>
              <a:t>lnhalationssystemen</a:t>
            </a:r>
            <a:r>
              <a:rPr lang="de-DE" dirty="0">
                <a:solidFill>
                  <a:srgbClr val="000000"/>
                </a:solidFill>
                <a:latin typeface="Interstate-Light"/>
              </a:rPr>
              <a:t> </a:t>
            </a:r>
            <a:r>
              <a:rPr lang="de-DE" sz="1800" b="0" i="0" u="none" strike="noStrike" baseline="0" dirty="0">
                <a:solidFill>
                  <a:srgbClr val="000000"/>
                </a:solidFill>
                <a:latin typeface="Interstate-Light"/>
              </a:rPr>
              <a:t>zur 	Medikamentenverabreichung. Pneumologie. 2001; 55: 579- 586</a:t>
            </a:r>
          </a:p>
          <a:p>
            <a:pPr algn="l">
              <a:tabLst>
                <a:tab pos="266700" algn="l"/>
              </a:tabLst>
            </a:pPr>
            <a:r>
              <a:rPr lang="de-DE" sz="1800" b="0" i="0" u="none" strike="noStrike" baseline="0" dirty="0">
                <a:solidFill>
                  <a:srgbClr val="000000"/>
                </a:solidFill>
                <a:latin typeface="Interstate-Light"/>
              </a:rPr>
              <a:t>2. 	Voshaar Th. Grundlagen der Inhalationstherapie bei Asthma und COPD. VNR 	2760909007659150019.</a:t>
            </a:r>
          </a:p>
          <a:p>
            <a:pPr algn="l">
              <a:tabLst>
                <a:tab pos="266700" algn="l"/>
              </a:tabLst>
            </a:pPr>
            <a:r>
              <a:rPr lang="en-US" sz="1800" b="0" i="0" u="none" strike="noStrike" baseline="0" dirty="0">
                <a:solidFill>
                  <a:srgbClr val="000000"/>
                </a:solidFill>
                <a:latin typeface="Interstate-Light"/>
              </a:rPr>
              <a:t>3. 	Mahler DA. The role of inspiratory flow in selection and use of inhaled therapy for 	patients with chronic obstructive pulmonary </a:t>
            </a:r>
            <a:r>
              <a:rPr lang="de-DE" sz="1800" b="0" i="0" u="none" strike="noStrike" baseline="0" dirty="0" err="1">
                <a:solidFill>
                  <a:srgbClr val="000000"/>
                </a:solidFill>
                <a:latin typeface="Interstate-Light"/>
              </a:rPr>
              <a:t>disease</a:t>
            </a:r>
            <a:r>
              <a:rPr lang="de-DE" sz="1800" b="0" i="0" u="none" strike="noStrike" baseline="0" dirty="0">
                <a:solidFill>
                  <a:srgbClr val="000000"/>
                </a:solidFill>
                <a:latin typeface="Interstate-Light"/>
              </a:rPr>
              <a:t>. </a:t>
            </a:r>
            <a:r>
              <a:rPr lang="de-DE" sz="1800" b="0" i="0" u="none" strike="noStrike" baseline="0" dirty="0" err="1">
                <a:solidFill>
                  <a:srgbClr val="000000"/>
                </a:solidFill>
                <a:latin typeface="Interstate-Light"/>
              </a:rPr>
              <a:t>Respiratory</a:t>
            </a:r>
            <a:r>
              <a:rPr lang="de-DE" sz="1800" b="0" i="0" u="none" strike="noStrike" baseline="0" dirty="0">
                <a:solidFill>
                  <a:srgbClr val="000000"/>
                </a:solidFill>
                <a:latin typeface="Interstate-Light"/>
              </a:rPr>
              <a:t> Medicine. 2020;161.</a:t>
            </a:r>
          </a:p>
          <a:p>
            <a:pPr algn="l">
              <a:tabLst>
                <a:tab pos="266700" algn="l"/>
              </a:tabLst>
            </a:pPr>
            <a:r>
              <a:rPr lang="en-US" sz="1800" b="0" i="0" u="none" strike="noStrike" baseline="0" dirty="0">
                <a:solidFill>
                  <a:srgbClr val="000000"/>
                </a:solidFill>
                <a:latin typeface="Interstate-Light"/>
              </a:rPr>
              <a:t>4. 	Mahler DA. Peak Inspiratory Flow Rate as a Criterion for Dry Powder Inhaler Use in 	Chronic Obstructive Pulmonary Disease. Annals of the American Thoracic Society. 	2017;14(7):1103-7.</a:t>
            </a:r>
          </a:p>
          <a:p>
            <a:pPr algn="l">
              <a:tabLst>
                <a:tab pos="266700" algn="l"/>
              </a:tabLst>
            </a:pPr>
            <a:r>
              <a:rPr lang="en-US" sz="1800" b="0" i="0" u="none" strike="noStrike" baseline="0" dirty="0">
                <a:solidFill>
                  <a:srgbClr val="000000"/>
                </a:solidFill>
                <a:latin typeface="Interstate-Light"/>
              </a:rPr>
              <a:t>5. 	Andrew R. Clark, Jeffry G.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Interstate-Light"/>
              </a:rPr>
              <a:t>Weers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Interstate-Light"/>
              </a:rPr>
              <a:t>, Rajiv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Interstate-Light"/>
              </a:rPr>
              <a:t>Dhand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Interstate-Light"/>
              </a:rPr>
              <a:t>. The Confusing World of Dry Powder 	Inhalers: It Is All About Inspiratory Pressures, Not Inspiratory Flow Rates. Journal of 	Aerosol Medicine and Pulmonary Drug Delivery.0(0):null.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Interstate-Light"/>
              </a:rPr>
              <a:t>ePub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Interstate-Light"/>
              </a:rPr>
              <a:t> 2020</a:t>
            </a:r>
          </a:p>
          <a:p>
            <a:pPr algn="l">
              <a:tabLst>
                <a:tab pos="266700" algn="l"/>
              </a:tabLst>
            </a:pPr>
            <a:r>
              <a:rPr lang="en-US" sz="1800" b="0" i="0" u="none" strike="noStrike" baseline="0" dirty="0">
                <a:solidFill>
                  <a:srgbClr val="000000"/>
                </a:solidFill>
                <a:latin typeface="Interstate-Light"/>
              </a:rPr>
              <a:t>6. 	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Interstate-Light"/>
              </a:rPr>
              <a:t>Pohlmann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Interstate-Light"/>
              </a:rPr>
              <a:t> G. Assessment of the Power Required for Optimal. Journal of aerosol 	medicine and pulmonary drug delivery. 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Interstate-Light"/>
              </a:rPr>
              <a:t>2018;31: 1-8. DOI: 10.1089/jamp.2017.1376</a:t>
            </a:r>
          </a:p>
          <a:p>
            <a:pPr algn="l">
              <a:tabLst>
                <a:tab pos="266700" algn="l"/>
              </a:tabLst>
            </a:pPr>
            <a:r>
              <a:rPr lang="fr-FR" sz="1800" b="0" i="0" u="none" strike="noStrike" baseline="0" dirty="0">
                <a:solidFill>
                  <a:srgbClr val="000000"/>
                </a:solidFill>
                <a:latin typeface="Interstate-Light"/>
              </a:rPr>
              <a:t>7. 	Haidl P. et al. Inhalation </a:t>
            </a:r>
            <a:r>
              <a:rPr lang="fr-FR" sz="1800" b="0" i="0" u="none" strike="noStrike" baseline="0" dirty="0" err="1">
                <a:solidFill>
                  <a:srgbClr val="000000"/>
                </a:solidFill>
                <a:latin typeface="Interstate-Light"/>
              </a:rPr>
              <a:t>device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Interstate-Light"/>
              </a:rPr>
              <a:t> </a:t>
            </a:r>
            <a:r>
              <a:rPr lang="fr-FR" sz="1800" b="0" i="0" u="none" strike="noStrike" baseline="0" dirty="0" err="1">
                <a:solidFill>
                  <a:srgbClr val="000000"/>
                </a:solidFill>
                <a:latin typeface="Interstate-Light"/>
              </a:rPr>
              <a:t>requirements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Interstate-Light"/>
              </a:rPr>
              <a:t> for patients' inhalation </a:t>
            </a:r>
            <a:r>
              <a:rPr lang="de-DE" sz="1800" b="0" i="0" u="none" strike="noStrike" baseline="0" dirty="0" err="1">
                <a:solidFill>
                  <a:srgbClr val="000000"/>
                </a:solidFill>
                <a:latin typeface="Interstate-Light"/>
              </a:rPr>
              <a:t>maneuvers</a:t>
            </a:r>
            <a:r>
              <a:rPr lang="de-DE" sz="1800" b="0" i="0" u="none" strike="noStrike" baseline="0" dirty="0">
                <a:solidFill>
                  <a:srgbClr val="000000"/>
                </a:solidFill>
                <a:latin typeface="Interstate-Light"/>
              </a:rPr>
              <a:t>. 	</a:t>
            </a:r>
            <a:r>
              <a:rPr lang="de-DE" sz="1800" b="0" i="0" u="none" strike="noStrike" baseline="0" dirty="0" err="1">
                <a:solidFill>
                  <a:srgbClr val="000000"/>
                </a:solidFill>
                <a:latin typeface="Interstate-Light"/>
              </a:rPr>
              <a:t>Respiratory</a:t>
            </a:r>
            <a:r>
              <a:rPr lang="de-DE" sz="1800" b="0" i="0" u="none" strike="noStrike" baseline="0" dirty="0">
                <a:solidFill>
                  <a:srgbClr val="000000"/>
                </a:solidFill>
                <a:latin typeface="Interstate-Light"/>
              </a:rPr>
              <a:t> Medicine. 2016; 118: 65-75.</a:t>
            </a:r>
            <a:endParaRPr lang="de-DE" sz="28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9291" y="635000"/>
            <a:ext cx="6463069" cy="8496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b="1" kern="1200" dirty="0">
                <a:latin typeface="+mj-lt"/>
                <a:ea typeface="+mj-ea"/>
                <a:cs typeface="+mj-cs"/>
              </a:rPr>
              <a:t>Literatur</a:t>
            </a:r>
            <a:endParaRPr lang="de-DE" kern="12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323962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E8340CFC-FE1A-457A-953C-80E3834C0464}"/>
              </a:ext>
            </a:extLst>
          </p:cNvPr>
          <p:cNvSpPr txBox="1"/>
          <p:nvPr/>
        </p:nvSpPr>
        <p:spPr>
          <a:xfrm>
            <a:off x="338427" y="1872545"/>
            <a:ext cx="8626061" cy="45807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l"/>
            <a:endParaRPr lang="de-DE" sz="28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9291" y="635000"/>
            <a:ext cx="6463069" cy="8496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b="1" kern="1200" dirty="0">
                <a:latin typeface="+mj-lt"/>
                <a:ea typeface="+mj-ea"/>
                <a:cs typeface="+mj-cs"/>
              </a:rPr>
              <a:t>Weitere Informationen</a:t>
            </a:r>
            <a:endParaRPr lang="de-DE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0B3464C-E0CB-4C8E-B532-0B0B94CA5BEC}"/>
              </a:ext>
            </a:extLst>
          </p:cNvPr>
          <p:cNvSpPr txBox="1"/>
          <p:nvPr/>
        </p:nvSpPr>
        <p:spPr>
          <a:xfrm>
            <a:off x="4973801" y="3655879"/>
            <a:ext cx="381642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000" b="1" dirty="0">
                <a:solidFill>
                  <a:srgbClr val="0070C0"/>
                </a:solidFill>
              </a:rPr>
              <a:t>Deutsche Atemwegsliga e.V.</a:t>
            </a:r>
          </a:p>
          <a:p>
            <a:pPr algn="r"/>
            <a:r>
              <a:rPr lang="de-DE" sz="2000" dirty="0">
                <a:solidFill>
                  <a:srgbClr val="0070C0"/>
                </a:solidFill>
              </a:rPr>
              <a:t>Geschäftsstelle</a:t>
            </a:r>
          </a:p>
          <a:p>
            <a:pPr algn="r"/>
            <a:r>
              <a:rPr lang="de-DE" sz="2000" dirty="0">
                <a:solidFill>
                  <a:srgbClr val="0070C0"/>
                </a:solidFill>
              </a:rPr>
              <a:t>Raiffeisenstr. 38</a:t>
            </a:r>
          </a:p>
          <a:p>
            <a:pPr algn="r"/>
            <a:r>
              <a:rPr lang="de-DE" sz="2000" dirty="0">
                <a:solidFill>
                  <a:srgbClr val="0070C0"/>
                </a:solidFill>
              </a:rPr>
              <a:t>33175 Bad Lippspringe</a:t>
            </a:r>
          </a:p>
          <a:p>
            <a:pPr algn="r"/>
            <a:r>
              <a:rPr lang="de-DE" sz="2000" dirty="0">
                <a:solidFill>
                  <a:srgbClr val="0070C0"/>
                </a:solidFill>
              </a:rPr>
              <a:t>+49 52 52 – 9 33 615</a:t>
            </a:r>
          </a:p>
          <a:p>
            <a:pPr algn="r"/>
            <a:r>
              <a:rPr lang="de-DE" sz="2000" dirty="0">
                <a:solidFill>
                  <a:srgbClr val="0070C0"/>
                </a:solidFill>
              </a:rPr>
              <a:t>+49 52 52 – 9 33 616</a:t>
            </a:r>
          </a:p>
          <a:p>
            <a:pPr algn="r"/>
            <a:r>
              <a:rPr lang="de-DE" sz="2000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kontakt@atemwegsliga.de</a:t>
            </a:r>
            <a:endParaRPr lang="de-DE" sz="2000" dirty="0">
              <a:solidFill>
                <a:srgbClr val="0070C0"/>
              </a:solidFill>
            </a:endParaRPr>
          </a:p>
          <a:p>
            <a:pPr algn="r"/>
            <a:r>
              <a:rPr lang="de-DE" sz="2000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www.atemwegsliga.de</a:t>
            </a:r>
            <a:r>
              <a:rPr lang="de-DE" sz="2000" dirty="0">
                <a:solidFill>
                  <a:srgbClr val="0070C0"/>
                </a:solidFill>
              </a:rPr>
              <a:t> </a:t>
            </a:r>
          </a:p>
        </p:txBody>
      </p:sp>
      <p:pic>
        <p:nvPicPr>
          <p:cNvPr id="5" name="Grafik 4">
            <a:hlinkClick r:id="rId3"/>
            <a:extLst>
              <a:ext uri="{FF2B5EF4-FFF2-40B4-BE49-F238E27FC236}">
                <a16:creationId xmlns:a16="http://schemas.microsoft.com/office/drawing/2014/main" id="{BBE29609-F4DA-4932-AFA4-8A3FA52F388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9433" y="647576"/>
            <a:ext cx="2534567" cy="837024"/>
          </a:xfrm>
          <a:prstGeom prst="rect">
            <a:avLst/>
          </a:prstGeom>
        </p:spPr>
      </p:pic>
      <p:pic>
        <p:nvPicPr>
          <p:cNvPr id="10" name="Grafik 9">
            <a:hlinkClick r:id="rId5"/>
            <a:extLst>
              <a:ext uri="{FF2B5EF4-FFF2-40B4-BE49-F238E27FC236}">
                <a16:creationId xmlns:a16="http://schemas.microsoft.com/office/drawing/2014/main" id="{664A45BE-180D-4D53-BD57-095CB9AFC7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871" y="1872545"/>
            <a:ext cx="1036410" cy="652329"/>
          </a:xfrm>
          <a:prstGeom prst="rect">
            <a:avLst/>
          </a:prstGeom>
        </p:spPr>
      </p:pic>
      <p:pic>
        <p:nvPicPr>
          <p:cNvPr id="20" name="Grafik 19">
            <a:hlinkClick r:id="rId7"/>
            <a:extLst>
              <a:ext uri="{FF2B5EF4-FFF2-40B4-BE49-F238E27FC236}">
                <a16:creationId xmlns:a16="http://schemas.microsoft.com/office/drawing/2014/main" id="{585F128D-5686-4123-B293-9E4D92ABE64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205" y="2791156"/>
            <a:ext cx="1408298" cy="1603387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id="{36BE5828-77A8-4AE9-AB5B-3EAD3804C3B3}"/>
              </a:ext>
            </a:extLst>
          </p:cNvPr>
          <p:cNvSpPr txBox="1"/>
          <p:nvPr/>
        </p:nvSpPr>
        <p:spPr>
          <a:xfrm>
            <a:off x="1812532" y="1886071"/>
            <a:ext cx="63225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3174C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https://www.youtube.com/user/Atemwegsliga</a:t>
            </a:r>
            <a:br>
              <a:rPr lang="de-DE" dirty="0"/>
            </a:br>
            <a:r>
              <a:rPr lang="de-DE" dirty="0"/>
              <a:t>mit vielen Anwendungs- und Informationsvideos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7B758294-1D0B-49AC-AEED-10123B26145D}"/>
              </a:ext>
            </a:extLst>
          </p:cNvPr>
          <p:cNvSpPr txBox="1"/>
          <p:nvPr/>
        </p:nvSpPr>
        <p:spPr>
          <a:xfrm>
            <a:off x="2143026" y="2836687"/>
            <a:ext cx="342335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3174C5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https://www.facebook.com/atemwegsliga.de</a:t>
            </a:r>
            <a:endParaRPr lang="de-DE" dirty="0">
              <a:solidFill>
                <a:srgbClr val="3174C5"/>
              </a:solidFill>
            </a:endParaRPr>
          </a:p>
          <a:p>
            <a:r>
              <a:rPr lang="de-DE" dirty="0"/>
              <a:t>mit regelmäßigen aktuellen Informationen zum Thema Atemwege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68BD2278-E0E5-485D-BA24-F8DD38CD235B}"/>
              </a:ext>
            </a:extLst>
          </p:cNvPr>
          <p:cNvSpPr txBox="1"/>
          <p:nvPr/>
        </p:nvSpPr>
        <p:spPr>
          <a:xfrm>
            <a:off x="2143026" y="4638262"/>
            <a:ext cx="3496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3174C5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https://twitter.com/atemwegsliga</a:t>
            </a:r>
            <a:r>
              <a:rPr lang="de-DE" dirty="0">
                <a:solidFill>
                  <a:srgbClr val="3174C5"/>
                </a:solidFill>
              </a:rPr>
              <a:t>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51FC1BF-955F-4465-855B-DAA95E4EE6C9}"/>
              </a:ext>
            </a:extLst>
          </p:cNvPr>
          <p:cNvSpPr txBox="1"/>
          <p:nvPr/>
        </p:nvSpPr>
        <p:spPr>
          <a:xfrm>
            <a:off x="2261700" y="5642120"/>
            <a:ext cx="3444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3174C5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https://www.instagram.com/atemwegsliga</a:t>
            </a:r>
            <a:r>
              <a:rPr lang="de-DE" dirty="0">
                <a:solidFill>
                  <a:srgbClr val="3174C5"/>
                </a:solidFill>
              </a:rPr>
              <a:t> 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982DA6F2-34E1-4C7E-AFA0-481329143DBE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3695" y="4527873"/>
            <a:ext cx="928784" cy="816882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B487395E-3B21-4BAB-9A5D-6A24FA757E1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7101" y="5670723"/>
            <a:ext cx="1685925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915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" y="635000"/>
            <a:ext cx="9143999" cy="849784"/>
          </a:xfrm>
        </p:spPr>
        <p:txBody>
          <a:bodyPr>
            <a:normAutofit/>
          </a:bodyPr>
          <a:lstStyle/>
          <a:p>
            <a:r>
              <a:rPr lang="de-DE" b="1" dirty="0"/>
              <a:t>Vorteile inhalativer Medikamente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2060848"/>
            <a:ext cx="8686800" cy="3672408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endParaRPr lang="de-DE" sz="800" dirty="0"/>
          </a:p>
          <a:p>
            <a:pPr>
              <a:lnSpc>
                <a:spcPct val="120000"/>
              </a:lnSpc>
            </a:pPr>
            <a:r>
              <a:rPr lang="de-DE" dirty="0"/>
              <a:t>Wirkstoff gelangt direkt an den </a:t>
            </a:r>
            <a:r>
              <a:rPr lang="de-DE" b="1" dirty="0"/>
              <a:t>Wirkort,</a:t>
            </a:r>
            <a:endParaRPr lang="de-DE" dirty="0"/>
          </a:p>
          <a:p>
            <a:pPr>
              <a:lnSpc>
                <a:spcPct val="120000"/>
              </a:lnSpc>
            </a:pPr>
            <a:r>
              <a:rPr lang="de-DE" b="1" dirty="0"/>
              <a:t>Wirkung</a:t>
            </a:r>
            <a:r>
              <a:rPr lang="de-DE" dirty="0"/>
              <a:t> tritt </a:t>
            </a:r>
            <a:r>
              <a:rPr lang="de-DE" b="1" dirty="0"/>
              <a:t>schneller</a:t>
            </a:r>
            <a:r>
              <a:rPr lang="de-DE" dirty="0"/>
              <a:t> ein,</a:t>
            </a:r>
          </a:p>
          <a:p>
            <a:pPr>
              <a:lnSpc>
                <a:spcPct val="120000"/>
              </a:lnSpc>
            </a:pPr>
            <a:r>
              <a:rPr lang="de-DE" b="1" dirty="0"/>
              <a:t>geringere Wirkstoffmenge ist</a:t>
            </a:r>
            <a:r>
              <a:rPr lang="de-DE" dirty="0"/>
              <a:t> erforderlich, um </a:t>
            </a:r>
            <a:r>
              <a:rPr lang="de-DE" b="1" dirty="0"/>
              <a:t>die erwünschte Wirkung</a:t>
            </a:r>
            <a:r>
              <a:rPr lang="de-DE" dirty="0"/>
              <a:t> zu erzielen,</a:t>
            </a:r>
          </a:p>
          <a:p>
            <a:pPr>
              <a:lnSpc>
                <a:spcPct val="120000"/>
              </a:lnSpc>
            </a:pPr>
            <a:r>
              <a:rPr lang="de-DE" b="1" dirty="0"/>
              <a:t>weniger systemische Nebenwirkungen.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63346485"/>
      </p:ext>
    </p:extLst>
  </p:cSld>
  <p:clrMapOvr>
    <a:masterClrMapping/>
  </p:clrMapOvr>
  <p:transition spd="slow">
    <p:wheel spokes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8D25CF9B-94FB-4D56-8B3E-F2C00E54A5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53" y="1628800"/>
            <a:ext cx="9036494" cy="54137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7504" y="635000"/>
            <a:ext cx="9036495" cy="849784"/>
          </a:xfrm>
        </p:spPr>
        <p:txBody>
          <a:bodyPr/>
          <a:lstStyle/>
          <a:p>
            <a:r>
              <a:rPr lang="de-DE" b="1" dirty="0"/>
              <a:t>Gruppen von Inhalationssystemen</a:t>
            </a:r>
            <a:endParaRPr lang="de-DE" dirty="0"/>
          </a:p>
        </p:txBody>
      </p:sp>
      <p:sp>
        <p:nvSpPr>
          <p:cNvPr id="6" name="Freihandform: Form 5">
            <a:extLst>
              <a:ext uri="{FF2B5EF4-FFF2-40B4-BE49-F238E27FC236}">
                <a16:creationId xmlns:a16="http://schemas.microsoft.com/office/drawing/2014/main" id="{9A5CF1A5-D513-47CC-8014-6E14109A4BB7}"/>
              </a:ext>
            </a:extLst>
          </p:cNvPr>
          <p:cNvSpPr/>
          <p:nvPr/>
        </p:nvSpPr>
        <p:spPr>
          <a:xfrm>
            <a:off x="501668" y="1850919"/>
            <a:ext cx="4075077" cy="737493"/>
          </a:xfrm>
          <a:custGeom>
            <a:avLst/>
            <a:gdLst>
              <a:gd name="connsiteX0" fmla="*/ 0 w 5868652"/>
              <a:gd name="connsiteY0" fmla="*/ 227862 h 1367144"/>
              <a:gd name="connsiteX1" fmla="*/ 227862 w 5868652"/>
              <a:gd name="connsiteY1" fmla="*/ 0 h 1367144"/>
              <a:gd name="connsiteX2" fmla="*/ 5640790 w 5868652"/>
              <a:gd name="connsiteY2" fmla="*/ 0 h 1367144"/>
              <a:gd name="connsiteX3" fmla="*/ 5868652 w 5868652"/>
              <a:gd name="connsiteY3" fmla="*/ 227862 h 1367144"/>
              <a:gd name="connsiteX4" fmla="*/ 5868652 w 5868652"/>
              <a:gd name="connsiteY4" fmla="*/ 1139282 h 1367144"/>
              <a:gd name="connsiteX5" fmla="*/ 5640790 w 5868652"/>
              <a:gd name="connsiteY5" fmla="*/ 1367144 h 1367144"/>
              <a:gd name="connsiteX6" fmla="*/ 227862 w 5868652"/>
              <a:gd name="connsiteY6" fmla="*/ 1367144 h 1367144"/>
              <a:gd name="connsiteX7" fmla="*/ 0 w 5868652"/>
              <a:gd name="connsiteY7" fmla="*/ 1139282 h 1367144"/>
              <a:gd name="connsiteX8" fmla="*/ 0 w 5868652"/>
              <a:gd name="connsiteY8" fmla="*/ 227862 h 1367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68652" h="1367144">
                <a:moveTo>
                  <a:pt x="0" y="227862"/>
                </a:moveTo>
                <a:cubicBezTo>
                  <a:pt x="0" y="102017"/>
                  <a:pt x="102017" y="0"/>
                  <a:pt x="227862" y="0"/>
                </a:cubicBezTo>
                <a:lnTo>
                  <a:pt x="5640790" y="0"/>
                </a:lnTo>
                <a:cubicBezTo>
                  <a:pt x="5766635" y="0"/>
                  <a:pt x="5868652" y="102017"/>
                  <a:pt x="5868652" y="227862"/>
                </a:cubicBezTo>
                <a:lnTo>
                  <a:pt x="5868652" y="1139282"/>
                </a:lnTo>
                <a:cubicBezTo>
                  <a:pt x="5868652" y="1265127"/>
                  <a:pt x="5766635" y="1367144"/>
                  <a:pt x="5640790" y="1367144"/>
                </a:cubicBezTo>
                <a:lnTo>
                  <a:pt x="227862" y="1367144"/>
                </a:lnTo>
                <a:cubicBezTo>
                  <a:pt x="102017" y="1367144"/>
                  <a:pt x="0" y="1265127"/>
                  <a:pt x="0" y="1139282"/>
                </a:cubicBezTo>
                <a:lnTo>
                  <a:pt x="0" y="227862"/>
                </a:lnTo>
                <a:close/>
              </a:path>
            </a:pathLst>
          </a:custGeom>
          <a:solidFill>
            <a:srgbClr val="E68323">
              <a:alpha val="98824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908" tIns="283908" rIns="283908" bIns="283908" numCol="1" spcCol="1270" anchor="ctr" anchorCtr="0">
            <a:noAutofit/>
          </a:bodyPr>
          <a:lstStyle/>
          <a:p>
            <a:pPr marL="0" lvl="0" indent="0" algn="ctr" defTabSz="2533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3600" kern="1200" dirty="0">
                <a:solidFill>
                  <a:schemeClr val="bg1"/>
                </a:solidFill>
              </a:rPr>
              <a:t>Dosieraerosole</a:t>
            </a: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8A315B71-247B-4791-8FBC-C303D73DD6A6}"/>
              </a:ext>
            </a:extLst>
          </p:cNvPr>
          <p:cNvGrpSpPr/>
          <p:nvPr/>
        </p:nvGrpSpPr>
        <p:grpSpPr>
          <a:xfrm>
            <a:off x="1259632" y="2928909"/>
            <a:ext cx="4075079" cy="737493"/>
            <a:chOff x="4277687" y="-956080"/>
            <a:chExt cx="5868653" cy="1055340"/>
          </a:xfrm>
        </p:grpSpPr>
        <p:sp>
          <p:nvSpPr>
            <p:cNvPr id="8" name="Rechteck: abgerundete Ecken 7">
              <a:extLst>
                <a:ext uri="{FF2B5EF4-FFF2-40B4-BE49-F238E27FC236}">
                  <a16:creationId xmlns:a16="http://schemas.microsoft.com/office/drawing/2014/main" id="{EFC5D195-31AB-495E-ADC8-E775E4E1042B}"/>
                </a:ext>
              </a:extLst>
            </p:cNvPr>
            <p:cNvSpPr/>
            <p:nvPr/>
          </p:nvSpPr>
          <p:spPr>
            <a:xfrm>
              <a:off x="4277687" y="-956080"/>
              <a:ext cx="5868653" cy="1055340"/>
            </a:xfrm>
            <a:prstGeom prst="roundRect">
              <a:avLst/>
            </a:prstGeom>
            <a:solidFill>
              <a:srgbClr val="56A0E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2976513"/>
                <a:satOff val="17933"/>
                <a:lumOff val="1437"/>
                <a:alphaOff val="0"/>
              </a:schemeClr>
            </a:fillRef>
            <a:effectRef idx="0">
              <a:schemeClr val="accent4">
                <a:hueOff val="-2976513"/>
                <a:satOff val="17933"/>
                <a:lumOff val="1437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echteck: abgerundete Ecken 4">
              <a:extLst>
                <a:ext uri="{FF2B5EF4-FFF2-40B4-BE49-F238E27FC236}">
                  <a16:creationId xmlns:a16="http://schemas.microsoft.com/office/drawing/2014/main" id="{90DAE24E-5E21-497C-A8F8-5B72126DEF53}"/>
                </a:ext>
              </a:extLst>
            </p:cNvPr>
            <p:cNvSpPr txBox="1"/>
            <p:nvPr/>
          </p:nvSpPr>
          <p:spPr>
            <a:xfrm>
              <a:off x="4329203" y="-930733"/>
              <a:ext cx="5817136" cy="100382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167640" rIns="167640" bIns="167640" numCol="1" spcCol="1270" anchor="ctr" anchorCtr="0">
              <a:noAutofit/>
            </a:bodyPr>
            <a:lstStyle/>
            <a:p>
              <a:pPr marL="0" lvl="0" indent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3600" kern="1200" dirty="0"/>
                <a:t>Sprühvernebler</a:t>
              </a:r>
            </a:p>
          </p:txBody>
        </p:sp>
      </p:grp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1BD44FD5-7794-49B4-810E-4895B40808E1}"/>
              </a:ext>
            </a:extLst>
          </p:cNvPr>
          <p:cNvGrpSpPr/>
          <p:nvPr/>
        </p:nvGrpSpPr>
        <p:grpSpPr>
          <a:xfrm>
            <a:off x="1835696" y="4077989"/>
            <a:ext cx="4544568" cy="737494"/>
            <a:chOff x="-330732" y="3549676"/>
            <a:chExt cx="6530115" cy="1061818"/>
          </a:xfrm>
        </p:grpSpPr>
        <p:sp>
          <p:nvSpPr>
            <p:cNvPr id="11" name="Rechteck: abgerundete Ecken 10">
              <a:extLst>
                <a:ext uri="{FF2B5EF4-FFF2-40B4-BE49-F238E27FC236}">
                  <a16:creationId xmlns:a16="http://schemas.microsoft.com/office/drawing/2014/main" id="{753D61DB-CD46-4826-97C2-C481E143AE8B}"/>
                </a:ext>
              </a:extLst>
            </p:cNvPr>
            <p:cNvSpPr/>
            <p:nvPr/>
          </p:nvSpPr>
          <p:spPr>
            <a:xfrm>
              <a:off x="0" y="3549676"/>
              <a:ext cx="5868652" cy="1055340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4464770"/>
                <a:satOff val="26899"/>
                <a:lumOff val="2156"/>
                <a:alphaOff val="0"/>
              </a:schemeClr>
            </a:fillRef>
            <a:effectRef idx="0">
              <a:schemeClr val="accent4">
                <a:hueOff val="-4464770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Rechteck: abgerundete Ecken 4">
              <a:extLst>
                <a:ext uri="{FF2B5EF4-FFF2-40B4-BE49-F238E27FC236}">
                  <a16:creationId xmlns:a16="http://schemas.microsoft.com/office/drawing/2014/main" id="{D70911A6-10C7-4A5A-97AC-2C0FDE3F9D60}"/>
                </a:ext>
              </a:extLst>
            </p:cNvPr>
            <p:cNvSpPr txBox="1"/>
            <p:nvPr/>
          </p:nvSpPr>
          <p:spPr>
            <a:xfrm>
              <a:off x="-330732" y="3659188"/>
              <a:ext cx="6530115" cy="95230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167640" rIns="167640" bIns="167640" numCol="1" spcCol="1270" anchor="ctr" anchorCtr="0">
              <a:noAutofit/>
            </a:bodyPr>
            <a:lstStyle/>
            <a:p>
              <a:pPr marL="0" lvl="0" indent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2400" kern="1200" dirty="0"/>
                <a:t>(elektrische) </a:t>
              </a:r>
              <a:r>
                <a:rPr lang="de-DE" sz="3600" kern="1200" dirty="0"/>
                <a:t>Vernebler</a:t>
              </a:r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648097E5-A174-4DA9-8BA3-66D634C5C0BD}"/>
              </a:ext>
            </a:extLst>
          </p:cNvPr>
          <p:cNvGrpSpPr/>
          <p:nvPr/>
        </p:nvGrpSpPr>
        <p:grpSpPr>
          <a:xfrm>
            <a:off x="3059832" y="5378098"/>
            <a:ext cx="4112960" cy="737493"/>
            <a:chOff x="0" y="1185555"/>
            <a:chExt cx="5888126" cy="1055340"/>
          </a:xfrm>
        </p:grpSpPr>
        <p:sp>
          <p:nvSpPr>
            <p:cNvPr id="18" name="Rechteck: abgerundete Ecken 17">
              <a:extLst>
                <a:ext uri="{FF2B5EF4-FFF2-40B4-BE49-F238E27FC236}">
                  <a16:creationId xmlns:a16="http://schemas.microsoft.com/office/drawing/2014/main" id="{FBC9119A-EA10-43D3-A92B-5D8A2B5091FE}"/>
                </a:ext>
              </a:extLst>
            </p:cNvPr>
            <p:cNvSpPr/>
            <p:nvPr/>
          </p:nvSpPr>
          <p:spPr>
            <a:xfrm>
              <a:off x="0" y="1185555"/>
              <a:ext cx="5868652" cy="1055340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1488257"/>
                <a:satOff val="8966"/>
                <a:lumOff val="719"/>
                <a:alphaOff val="0"/>
              </a:schemeClr>
            </a:fillRef>
            <a:effectRef idx="0">
              <a:schemeClr val="accent4">
                <a:hueOff val="-1488257"/>
                <a:satOff val="8966"/>
                <a:lumOff val="719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Rechteck: abgerundete Ecken 4">
              <a:extLst>
                <a:ext uri="{FF2B5EF4-FFF2-40B4-BE49-F238E27FC236}">
                  <a16:creationId xmlns:a16="http://schemas.microsoft.com/office/drawing/2014/main" id="{9A5FA3BD-8786-4616-B306-8211D070A3AE}"/>
                </a:ext>
              </a:extLst>
            </p:cNvPr>
            <p:cNvSpPr txBox="1"/>
            <p:nvPr/>
          </p:nvSpPr>
          <p:spPr>
            <a:xfrm>
              <a:off x="122508" y="1237070"/>
              <a:ext cx="5765618" cy="95230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167640" rIns="167640" bIns="167640" numCol="1" spcCol="1270" anchor="ctr" anchorCtr="0">
              <a:noAutofit/>
            </a:bodyPr>
            <a:lstStyle/>
            <a:p>
              <a:pPr marL="0" lvl="0" indent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3600" kern="1200" dirty="0" err="1"/>
                <a:t>Pulverinhalatoren</a:t>
              </a:r>
              <a:endParaRPr lang="de-DE" sz="36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18857127"/>
      </p:ext>
    </p:extLst>
  </p:cSld>
  <p:clrMapOvr>
    <a:masterClrMapping/>
  </p:clrMapOvr>
  <p:transition spd="slow">
    <p:wheel spokes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7504" y="635000"/>
            <a:ext cx="9036495" cy="849784"/>
          </a:xfrm>
        </p:spPr>
        <p:txBody>
          <a:bodyPr/>
          <a:lstStyle/>
          <a:p>
            <a:r>
              <a:rPr lang="de-DE" b="1" dirty="0"/>
              <a:t>Unterschiede der Systeme</a:t>
            </a:r>
            <a:endParaRPr lang="de-DE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811BA55E-8E44-43DC-85D6-B4DA1F91B6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1772816"/>
            <a:ext cx="7776864" cy="4320480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endParaRPr lang="de-DE" sz="800" dirty="0"/>
          </a:p>
          <a:p>
            <a:pPr marL="534988" indent="-534988">
              <a:lnSpc>
                <a:spcPct val="120000"/>
              </a:lnSpc>
            </a:pPr>
            <a:r>
              <a:rPr lang="de-DE" sz="3400" b="1" dirty="0"/>
              <a:t>Koordination</a:t>
            </a:r>
            <a:r>
              <a:rPr lang="de-DE" sz="3400" dirty="0"/>
              <a:t> von Freisetzung des Medikaments und Atmung</a:t>
            </a:r>
          </a:p>
          <a:p>
            <a:pPr marL="534988" indent="-534988">
              <a:lnSpc>
                <a:spcPct val="120000"/>
              </a:lnSpc>
            </a:pPr>
            <a:r>
              <a:rPr lang="de-DE" sz="3400" b="1" dirty="0"/>
              <a:t>Partikelgröße</a:t>
            </a:r>
            <a:r>
              <a:rPr lang="de-DE" sz="3400" dirty="0"/>
              <a:t> bei </a:t>
            </a:r>
            <a:r>
              <a:rPr lang="de-DE" sz="3400" dirty="0" err="1"/>
              <a:t>Pulverinhalatoren</a:t>
            </a:r>
            <a:endParaRPr lang="de-DE" sz="3400" dirty="0"/>
          </a:p>
          <a:p>
            <a:pPr marL="534988" indent="-534988">
              <a:lnSpc>
                <a:spcPct val="120000"/>
              </a:lnSpc>
            </a:pPr>
            <a:r>
              <a:rPr lang="de-DE" sz="3400" dirty="0"/>
              <a:t>notwendige </a:t>
            </a:r>
            <a:r>
              <a:rPr lang="de-DE" sz="3400" b="1" dirty="0"/>
              <a:t>inspiratorische Strömungsgeschwindigkeit</a:t>
            </a:r>
          </a:p>
          <a:p>
            <a:pPr marL="534988" indent="-534988">
              <a:lnSpc>
                <a:spcPct val="120000"/>
              </a:lnSpc>
            </a:pPr>
            <a:r>
              <a:rPr lang="de-DE" sz="3400" b="1" dirty="0"/>
              <a:t>Verwirbelung</a:t>
            </a:r>
            <a:r>
              <a:rPr lang="de-DE" sz="3400" dirty="0"/>
              <a:t> des Aerosols, gerätebedingter </a:t>
            </a:r>
            <a:r>
              <a:rPr lang="de-DE" sz="3400" b="1" dirty="0"/>
              <a:t> Strömungswiderstand</a:t>
            </a:r>
          </a:p>
          <a:p>
            <a:pPr marL="534988" indent="-534988">
              <a:lnSpc>
                <a:spcPct val="120000"/>
              </a:lnSpc>
            </a:pPr>
            <a:r>
              <a:rPr lang="de-DE" sz="3400" b="1" dirty="0"/>
              <a:t>Dauer</a:t>
            </a:r>
            <a:r>
              <a:rPr lang="de-DE" sz="3400" dirty="0"/>
              <a:t> der Inhalation</a:t>
            </a:r>
          </a:p>
          <a:p>
            <a:pPr marL="534988" indent="-534988">
              <a:lnSpc>
                <a:spcPct val="120000"/>
              </a:lnSpc>
            </a:pPr>
            <a:r>
              <a:rPr lang="de-DE" sz="3400" dirty="0"/>
              <a:t>erforderliche </a:t>
            </a:r>
            <a:r>
              <a:rPr lang="de-DE" sz="3400" b="1" dirty="0"/>
              <a:t>kognitive</a:t>
            </a:r>
            <a:r>
              <a:rPr lang="de-DE" sz="3400" dirty="0"/>
              <a:t> und </a:t>
            </a:r>
            <a:r>
              <a:rPr lang="de-DE" sz="3400" b="1" dirty="0"/>
              <a:t>motorische</a:t>
            </a:r>
            <a:r>
              <a:rPr lang="de-DE" sz="3400" dirty="0"/>
              <a:t> </a:t>
            </a:r>
            <a:r>
              <a:rPr lang="de-DE" sz="3400" b="1" dirty="0"/>
              <a:t>Fähigkeiten</a:t>
            </a:r>
            <a:r>
              <a:rPr lang="de-DE" sz="3400" dirty="0"/>
              <a:t> der Patient*innen.</a:t>
            </a:r>
          </a:p>
          <a:p>
            <a:pPr marL="534988" indent="-534988">
              <a:lnSpc>
                <a:spcPct val="120000"/>
              </a:lnSpc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93488437"/>
      </p:ext>
    </p:extLst>
  </p:cSld>
  <p:clrMapOvr>
    <a:masterClrMapping/>
  </p:clrMapOvr>
  <p:transition spd="slow">
    <p:wheel spokes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811BA55E-8E44-43DC-85D6-B4DA1F91B6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417" y="2492896"/>
            <a:ext cx="8176200" cy="4248472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endParaRPr lang="de-DE" sz="800" dirty="0"/>
          </a:p>
          <a:p>
            <a:pPr marL="809625" indent="-627063">
              <a:spcBef>
                <a:spcPts val="0"/>
              </a:spcBef>
            </a:pPr>
            <a:r>
              <a:rPr lang="de-DE" sz="2800" dirty="0"/>
              <a:t>geringer Strömungswiderstand</a:t>
            </a:r>
          </a:p>
          <a:p>
            <a:pPr marL="809625" indent="-627063">
              <a:spcBef>
                <a:spcPts val="0"/>
              </a:spcBef>
            </a:pPr>
            <a:r>
              <a:rPr lang="de-DE" sz="2800" dirty="0"/>
              <a:t>geeignet für Patient*innen, welche nur einen geringen maximalen inspiratorischen Druck (</a:t>
            </a:r>
            <a:r>
              <a:rPr lang="de-DE" sz="2800" dirty="0" err="1"/>
              <a:t>PI</a:t>
            </a:r>
            <a:r>
              <a:rPr lang="de-DE" sz="2800" baseline="-25000" dirty="0" err="1"/>
              <a:t>max</a:t>
            </a:r>
            <a:r>
              <a:rPr lang="de-DE" sz="2800" dirty="0"/>
              <a:t>) erzeugen können</a:t>
            </a:r>
          </a:p>
          <a:p>
            <a:pPr marL="809625" indent="-627063">
              <a:spcBef>
                <a:spcPts val="0"/>
              </a:spcBef>
            </a:pPr>
            <a:r>
              <a:rPr lang="de-DE" sz="2800" b="1" dirty="0"/>
              <a:t>Inhalation aus einem Dosieraerosol: </a:t>
            </a:r>
            <a:br>
              <a:rPr lang="de-DE" sz="2800" b="1" dirty="0"/>
            </a:br>
            <a:r>
              <a:rPr lang="de-DE" sz="2800" b="1" dirty="0">
                <a:solidFill>
                  <a:schemeClr val="accent6">
                    <a:lumMod val="75000"/>
                  </a:schemeClr>
                </a:solidFill>
              </a:rPr>
              <a:t>langsam und kontinuierlich</a:t>
            </a:r>
          </a:p>
          <a:p>
            <a:pPr marL="809625" indent="-627063">
              <a:spcBef>
                <a:spcPts val="0"/>
              </a:spcBef>
            </a:pPr>
            <a:r>
              <a:rPr lang="de-DE" sz="2800" b="1" dirty="0"/>
              <a:t>Inhalation Sprühvernebler: </a:t>
            </a:r>
            <a:br>
              <a:rPr lang="de-DE" sz="2800" b="1" dirty="0"/>
            </a:br>
            <a:r>
              <a:rPr lang="de-DE" sz="2800" b="1" dirty="0">
                <a:solidFill>
                  <a:srgbClr val="5896E2"/>
                </a:solidFill>
              </a:rPr>
              <a:t>sehr langsam und kontinuierlich</a:t>
            </a:r>
          </a:p>
          <a:p>
            <a:pPr>
              <a:lnSpc>
                <a:spcPct val="120000"/>
              </a:lnSpc>
            </a:pPr>
            <a:endParaRPr lang="de-DE" sz="2800" b="1" dirty="0">
              <a:solidFill>
                <a:srgbClr val="537ABA"/>
              </a:solidFill>
            </a:endParaRPr>
          </a:p>
        </p:txBody>
      </p:sp>
      <p:sp>
        <p:nvSpPr>
          <p:cNvPr id="9" name="Freihandform: Form 8">
            <a:extLst>
              <a:ext uri="{FF2B5EF4-FFF2-40B4-BE49-F238E27FC236}">
                <a16:creationId xmlns:a16="http://schemas.microsoft.com/office/drawing/2014/main" id="{46A59168-2630-42CA-BAF5-D673502D3C67}"/>
              </a:ext>
            </a:extLst>
          </p:cNvPr>
          <p:cNvSpPr/>
          <p:nvPr/>
        </p:nvSpPr>
        <p:spPr>
          <a:xfrm rot="20555167">
            <a:off x="1079624" y="997541"/>
            <a:ext cx="4075077" cy="737493"/>
          </a:xfrm>
          <a:custGeom>
            <a:avLst/>
            <a:gdLst>
              <a:gd name="connsiteX0" fmla="*/ 0 w 5868652"/>
              <a:gd name="connsiteY0" fmla="*/ 227862 h 1367144"/>
              <a:gd name="connsiteX1" fmla="*/ 227862 w 5868652"/>
              <a:gd name="connsiteY1" fmla="*/ 0 h 1367144"/>
              <a:gd name="connsiteX2" fmla="*/ 5640790 w 5868652"/>
              <a:gd name="connsiteY2" fmla="*/ 0 h 1367144"/>
              <a:gd name="connsiteX3" fmla="*/ 5868652 w 5868652"/>
              <a:gd name="connsiteY3" fmla="*/ 227862 h 1367144"/>
              <a:gd name="connsiteX4" fmla="*/ 5868652 w 5868652"/>
              <a:gd name="connsiteY4" fmla="*/ 1139282 h 1367144"/>
              <a:gd name="connsiteX5" fmla="*/ 5640790 w 5868652"/>
              <a:gd name="connsiteY5" fmla="*/ 1367144 h 1367144"/>
              <a:gd name="connsiteX6" fmla="*/ 227862 w 5868652"/>
              <a:gd name="connsiteY6" fmla="*/ 1367144 h 1367144"/>
              <a:gd name="connsiteX7" fmla="*/ 0 w 5868652"/>
              <a:gd name="connsiteY7" fmla="*/ 1139282 h 1367144"/>
              <a:gd name="connsiteX8" fmla="*/ 0 w 5868652"/>
              <a:gd name="connsiteY8" fmla="*/ 227862 h 1367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68652" h="1367144">
                <a:moveTo>
                  <a:pt x="0" y="227862"/>
                </a:moveTo>
                <a:cubicBezTo>
                  <a:pt x="0" y="102017"/>
                  <a:pt x="102017" y="0"/>
                  <a:pt x="227862" y="0"/>
                </a:cubicBezTo>
                <a:lnTo>
                  <a:pt x="5640790" y="0"/>
                </a:lnTo>
                <a:cubicBezTo>
                  <a:pt x="5766635" y="0"/>
                  <a:pt x="5868652" y="102017"/>
                  <a:pt x="5868652" y="227862"/>
                </a:cubicBezTo>
                <a:lnTo>
                  <a:pt x="5868652" y="1139282"/>
                </a:lnTo>
                <a:cubicBezTo>
                  <a:pt x="5868652" y="1265127"/>
                  <a:pt x="5766635" y="1367144"/>
                  <a:pt x="5640790" y="1367144"/>
                </a:cubicBezTo>
                <a:lnTo>
                  <a:pt x="227862" y="1367144"/>
                </a:lnTo>
                <a:cubicBezTo>
                  <a:pt x="102017" y="1367144"/>
                  <a:pt x="0" y="1265127"/>
                  <a:pt x="0" y="1139282"/>
                </a:cubicBezTo>
                <a:lnTo>
                  <a:pt x="0" y="227862"/>
                </a:lnTo>
                <a:close/>
              </a:path>
            </a:pathLst>
          </a:custGeom>
          <a:solidFill>
            <a:srgbClr val="E68323">
              <a:alpha val="98824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908" tIns="283908" rIns="283908" bIns="283908" numCol="1" spcCol="1270" anchor="ctr" anchorCtr="0">
            <a:noAutofit/>
          </a:bodyPr>
          <a:lstStyle/>
          <a:p>
            <a:pPr marL="0" lvl="0" indent="0" algn="ctr" defTabSz="2533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3600" kern="1200" dirty="0">
                <a:solidFill>
                  <a:schemeClr val="bg1"/>
                </a:solidFill>
              </a:rPr>
              <a:t>Dosieraerosole</a:t>
            </a:r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3FD8CE5D-8CFE-4172-861E-F14A67534D7B}"/>
              </a:ext>
            </a:extLst>
          </p:cNvPr>
          <p:cNvGrpSpPr/>
          <p:nvPr/>
        </p:nvGrpSpPr>
        <p:grpSpPr>
          <a:xfrm rot="20660239">
            <a:off x="3731798" y="1239087"/>
            <a:ext cx="4075079" cy="737493"/>
            <a:chOff x="4277687" y="-956080"/>
            <a:chExt cx="5868653" cy="1055340"/>
          </a:xfrm>
        </p:grpSpPr>
        <p:sp>
          <p:nvSpPr>
            <p:cNvPr id="13" name="Rechteck: abgerundete Ecken 12">
              <a:extLst>
                <a:ext uri="{FF2B5EF4-FFF2-40B4-BE49-F238E27FC236}">
                  <a16:creationId xmlns:a16="http://schemas.microsoft.com/office/drawing/2014/main" id="{7406AA8D-B141-459D-B127-A0779C3521C7}"/>
                </a:ext>
              </a:extLst>
            </p:cNvPr>
            <p:cNvSpPr/>
            <p:nvPr/>
          </p:nvSpPr>
          <p:spPr>
            <a:xfrm>
              <a:off x="4277687" y="-956080"/>
              <a:ext cx="5868653" cy="1055340"/>
            </a:xfrm>
            <a:prstGeom prst="roundRect">
              <a:avLst/>
            </a:prstGeom>
            <a:solidFill>
              <a:srgbClr val="56A0E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2976513"/>
                <a:satOff val="17933"/>
                <a:lumOff val="1437"/>
                <a:alphaOff val="0"/>
              </a:schemeClr>
            </a:fillRef>
            <a:effectRef idx="0">
              <a:schemeClr val="accent4">
                <a:hueOff val="-2976513"/>
                <a:satOff val="17933"/>
                <a:lumOff val="1437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echteck: abgerundete Ecken 4">
              <a:extLst>
                <a:ext uri="{FF2B5EF4-FFF2-40B4-BE49-F238E27FC236}">
                  <a16:creationId xmlns:a16="http://schemas.microsoft.com/office/drawing/2014/main" id="{97D25798-713D-4982-A685-346AA84F2D7B}"/>
                </a:ext>
              </a:extLst>
            </p:cNvPr>
            <p:cNvSpPr txBox="1"/>
            <p:nvPr/>
          </p:nvSpPr>
          <p:spPr>
            <a:xfrm>
              <a:off x="4329203" y="-930733"/>
              <a:ext cx="5817136" cy="100382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167640" rIns="167640" bIns="167640" numCol="1" spcCol="1270" anchor="ctr" anchorCtr="0">
              <a:noAutofit/>
            </a:bodyPr>
            <a:lstStyle/>
            <a:p>
              <a:pPr marL="0" lvl="0" indent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3600" kern="1200" dirty="0"/>
                <a:t>Sprühvernebler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60131207"/>
      </p:ext>
    </p:extLst>
  </p:cSld>
  <p:clrMapOvr>
    <a:masterClrMapping/>
  </p:clrMapOvr>
  <p:transition spd="slow">
    <p:wheel spokes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811BA55E-8E44-43DC-85D6-B4DA1F91B6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1911992"/>
            <a:ext cx="8130821" cy="4104456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endParaRPr lang="de-DE" sz="800" dirty="0"/>
          </a:p>
          <a:p>
            <a:pPr marL="717550" indent="-717550"/>
            <a:r>
              <a:rPr lang="de-DE" sz="2800" dirty="0"/>
              <a:t>Das normale Atemzugvolumen wird ein- und ausgeatmet.</a:t>
            </a:r>
          </a:p>
          <a:p>
            <a:pPr marL="717550" indent="-717550"/>
            <a:endParaRPr lang="de-DE" sz="2800" dirty="0"/>
          </a:p>
          <a:p>
            <a:pPr marL="717550" indent="-717550"/>
            <a:r>
              <a:rPr lang="de-DE" sz="2800" b="1" dirty="0"/>
              <a:t>Inhalation aus einem (elektr.) Verneblers: </a:t>
            </a:r>
            <a:br>
              <a:rPr lang="de-DE" sz="2800" b="1" dirty="0"/>
            </a:br>
            <a:r>
              <a:rPr lang="de-DE" sz="2800" b="1" dirty="0">
                <a:solidFill>
                  <a:srgbClr val="3174C5"/>
                </a:solidFill>
              </a:rPr>
              <a:t>möglichst langsam und ausreichend tief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19D40EC2-755B-40C2-BE6E-BBF9AA0FC4A6}"/>
              </a:ext>
            </a:extLst>
          </p:cNvPr>
          <p:cNvGrpSpPr/>
          <p:nvPr/>
        </p:nvGrpSpPr>
        <p:grpSpPr>
          <a:xfrm rot="21048982">
            <a:off x="1763688" y="836712"/>
            <a:ext cx="4544568" cy="737494"/>
            <a:chOff x="-330732" y="3549676"/>
            <a:chExt cx="6530115" cy="1061818"/>
          </a:xfrm>
        </p:grpSpPr>
        <p:sp>
          <p:nvSpPr>
            <p:cNvPr id="10" name="Rechteck: abgerundete Ecken 9">
              <a:extLst>
                <a:ext uri="{FF2B5EF4-FFF2-40B4-BE49-F238E27FC236}">
                  <a16:creationId xmlns:a16="http://schemas.microsoft.com/office/drawing/2014/main" id="{DB755FC8-7A02-4171-B2DE-7B978187D963}"/>
                </a:ext>
              </a:extLst>
            </p:cNvPr>
            <p:cNvSpPr/>
            <p:nvPr/>
          </p:nvSpPr>
          <p:spPr>
            <a:xfrm>
              <a:off x="0" y="3549676"/>
              <a:ext cx="5868652" cy="1055340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4464770"/>
                <a:satOff val="26899"/>
                <a:lumOff val="2156"/>
                <a:alphaOff val="0"/>
              </a:schemeClr>
            </a:fillRef>
            <a:effectRef idx="0">
              <a:schemeClr val="accent4">
                <a:hueOff val="-4464770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echteck: abgerundete Ecken 4">
              <a:extLst>
                <a:ext uri="{FF2B5EF4-FFF2-40B4-BE49-F238E27FC236}">
                  <a16:creationId xmlns:a16="http://schemas.microsoft.com/office/drawing/2014/main" id="{F1505F1B-2A3E-47AF-8B44-A3A18DD64AC5}"/>
                </a:ext>
              </a:extLst>
            </p:cNvPr>
            <p:cNvSpPr txBox="1"/>
            <p:nvPr/>
          </p:nvSpPr>
          <p:spPr>
            <a:xfrm>
              <a:off x="-330732" y="3659188"/>
              <a:ext cx="6530115" cy="95230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167640" rIns="167640" bIns="167640" numCol="1" spcCol="1270" anchor="ctr" anchorCtr="0">
              <a:noAutofit/>
            </a:bodyPr>
            <a:lstStyle/>
            <a:p>
              <a:pPr marL="0" lvl="0" indent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2400" kern="1200" dirty="0"/>
                <a:t>(elektrische) </a:t>
              </a:r>
              <a:r>
                <a:rPr lang="de-DE" sz="3600" kern="1200" dirty="0"/>
                <a:t>Vernebler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47015296"/>
      </p:ext>
    </p:extLst>
  </p:cSld>
  <p:clrMapOvr>
    <a:masterClrMapping/>
  </p:clrMapOvr>
  <p:transition spd="slow">
    <p:wheel spokes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811BA55E-8E44-43DC-85D6-B4DA1F91B6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201" y="2085466"/>
            <a:ext cx="8755597" cy="4077745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endParaRPr lang="de-DE" sz="800" dirty="0"/>
          </a:p>
          <a:p>
            <a:pPr marL="742950" indent="-476250" defTabSz="1617663"/>
            <a:r>
              <a:rPr lang="de-DE" sz="2800" dirty="0"/>
              <a:t>Es gibt </a:t>
            </a:r>
            <a:r>
              <a:rPr lang="de-DE" sz="2800" dirty="0" err="1"/>
              <a:t>Pulverinhalatoren</a:t>
            </a:r>
            <a:r>
              <a:rPr lang="de-DE" sz="2800" dirty="0"/>
              <a:t> mit gerätebedingt </a:t>
            </a:r>
            <a:r>
              <a:rPr lang="de-DE" sz="2800" b="1" dirty="0"/>
              <a:t>mittlerem</a:t>
            </a:r>
            <a:r>
              <a:rPr lang="de-DE" sz="2800" dirty="0"/>
              <a:t> bis </a:t>
            </a:r>
            <a:r>
              <a:rPr lang="de-DE" sz="2800" b="1" dirty="0"/>
              <a:t>hohem Strömungswiderstand.</a:t>
            </a:r>
          </a:p>
          <a:p>
            <a:pPr marL="742950" indent="-476250" defTabSz="1617663"/>
            <a:r>
              <a:rPr lang="de-DE" sz="2800" dirty="0"/>
              <a:t>Bei allen </a:t>
            </a:r>
            <a:r>
              <a:rPr lang="de-DE" sz="2800" dirty="0" err="1"/>
              <a:t>Pulverinhalatoren</a:t>
            </a:r>
            <a:r>
              <a:rPr lang="de-DE" sz="2800" dirty="0"/>
              <a:t> ist ein </a:t>
            </a:r>
            <a:r>
              <a:rPr lang="de-DE" sz="2800" b="1" dirty="0"/>
              <a:t>gerätespezifischer minimaler Inspirationsfluss</a:t>
            </a:r>
            <a:r>
              <a:rPr lang="de-DE" sz="2800" dirty="0"/>
              <a:t> notwendig, um die optimale Freisetzung des Wirkstoffs zu erzielen.</a:t>
            </a:r>
          </a:p>
          <a:p>
            <a:pPr marL="1343025" lvl="1" indent="-625475" defTabSz="1617663">
              <a:buFont typeface="Wingdings" panose="05000000000000000000" pitchFamily="2" charset="2"/>
              <a:buChar char="Ø"/>
            </a:pPr>
            <a:r>
              <a:rPr lang="de-DE" b="1" dirty="0">
                <a:solidFill>
                  <a:schemeClr val="accent6">
                    <a:lumMod val="75000"/>
                  </a:schemeClr>
                </a:solidFill>
              </a:rPr>
              <a:t>Patient*in muss einen geeigneten Inspirationsdruck aufbringen können!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01F4BD35-99DD-4DAD-9481-5EE13FF6E01B}"/>
              </a:ext>
            </a:extLst>
          </p:cNvPr>
          <p:cNvGrpSpPr/>
          <p:nvPr/>
        </p:nvGrpSpPr>
        <p:grpSpPr>
          <a:xfrm rot="21068795">
            <a:off x="2372002" y="1004809"/>
            <a:ext cx="4112960" cy="737493"/>
            <a:chOff x="0" y="1185555"/>
            <a:chExt cx="5888126" cy="1055340"/>
          </a:xfrm>
        </p:grpSpPr>
        <p:sp>
          <p:nvSpPr>
            <p:cNvPr id="6" name="Rechteck: abgerundete Ecken 5">
              <a:extLst>
                <a:ext uri="{FF2B5EF4-FFF2-40B4-BE49-F238E27FC236}">
                  <a16:creationId xmlns:a16="http://schemas.microsoft.com/office/drawing/2014/main" id="{E6237171-675E-4C3E-8F57-B19A84CD0820}"/>
                </a:ext>
              </a:extLst>
            </p:cNvPr>
            <p:cNvSpPr/>
            <p:nvPr/>
          </p:nvSpPr>
          <p:spPr>
            <a:xfrm>
              <a:off x="0" y="1185555"/>
              <a:ext cx="5868652" cy="1055340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1488257"/>
                <a:satOff val="8966"/>
                <a:lumOff val="719"/>
                <a:alphaOff val="0"/>
              </a:schemeClr>
            </a:fillRef>
            <a:effectRef idx="0">
              <a:schemeClr val="accent4">
                <a:hueOff val="-1488257"/>
                <a:satOff val="8966"/>
                <a:lumOff val="719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chteck: abgerundete Ecken 4">
              <a:extLst>
                <a:ext uri="{FF2B5EF4-FFF2-40B4-BE49-F238E27FC236}">
                  <a16:creationId xmlns:a16="http://schemas.microsoft.com/office/drawing/2014/main" id="{CC9E4555-84AA-4525-844E-8CE0B97C9D00}"/>
                </a:ext>
              </a:extLst>
            </p:cNvPr>
            <p:cNvSpPr txBox="1"/>
            <p:nvPr/>
          </p:nvSpPr>
          <p:spPr>
            <a:xfrm>
              <a:off x="122508" y="1237070"/>
              <a:ext cx="5765618" cy="95230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167640" rIns="167640" bIns="167640" numCol="1" spcCol="1270" anchor="ctr" anchorCtr="0">
              <a:noAutofit/>
            </a:bodyPr>
            <a:lstStyle/>
            <a:p>
              <a:pPr marL="0" lvl="0" indent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3600" kern="1200" dirty="0" err="1"/>
                <a:t>Pulverinhalatoren</a:t>
              </a:r>
              <a:endParaRPr lang="de-DE" sz="36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4198971568"/>
      </p:ext>
    </p:extLst>
  </p:cSld>
  <p:clrMapOvr>
    <a:masterClrMapping/>
  </p:clrMapOvr>
  <p:transition spd="slow">
    <p:wheel spokes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811BA55E-8E44-43DC-85D6-B4DA1F91B6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1" y="1916832"/>
            <a:ext cx="8208912" cy="4104456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endParaRPr lang="de-DE" sz="700" dirty="0"/>
          </a:p>
          <a:p>
            <a:pPr marL="0" indent="0">
              <a:lnSpc>
                <a:spcPct val="120000"/>
              </a:lnSpc>
              <a:buNone/>
            </a:pPr>
            <a:r>
              <a:rPr lang="de-DE" b="1" dirty="0">
                <a:solidFill>
                  <a:schemeClr val="accent6">
                    <a:lumMod val="75000"/>
                  </a:schemeClr>
                </a:solidFill>
              </a:rPr>
              <a:t>mit mittlerem Widerstand: </a:t>
            </a:r>
          </a:p>
          <a:p>
            <a:pPr marL="717550" indent="-717550">
              <a:lnSpc>
                <a:spcPct val="120000"/>
              </a:lnSpc>
            </a:pPr>
            <a:r>
              <a:rPr lang="de-DE" dirty="0"/>
              <a:t>geringere inspiratorische Kraft (als bei hohem Widerstand) erforderlich</a:t>
            </a:r>
          </a:p>
          <a:p>
            <a:pPr marL="717550" indent="-717550">
              <a:lnSpc>
                <a:spcPct val="120000"/>
              </a:lnSpc>
            </a:pPr>
            <a:r>
              <a:rPr lang="de-DE" b="1" dirty="0"/>
              <a:t>Inhalation:</a:t>
            </a:r>
            <a:r>
              <a:rPr lang="de-DE" dirty="0"/>
              <a:t> </a:t>
            </a:r>
            <a:br>
              <a:rPr lang="de-DE" dirty="0"/>
            </a:br>
            <a:r>
              <a:rPr lang="de-DE" b="1" dirty="0">
                <a:solidFill>
                  <a:schemeClr val="accent6">
                    <a:lumMod val="75000"/>
                  </a:schemeClr>
                </a:solidFill>
              </a:rPr>
              <a:t>langsame Einatmung</a:t>
            </a:r>
          </a:p>
          <a:p>
            <a:pPr marL="457200" lvl="1" indent="0">
              <a:lnSpc>
                <a:spcPct val="120000"/>
              </a:lnSpc>
              <a:buNone/>
            </a:pPr>
            <a:endParaRPr lang="de-DE" b="1" dirty="0">
              <a:solidFill>
                <a:srgbClr val="5F5BAE"/>
              </a:solidFill>
            </a:endParaRPr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37A5E820-850E-4094-B6E0-5C6FF230C9FD}"/>
              </a:ext>
            </a:extLst>
          </p:cNvPr>
          <p:cNvGrpSpPr/>
          <p:nvPr/>
        </p:nvGrpSpPr>
        <p:grpSpPr>
          <a:xfrm rot="21068795">
            <a:off x="2372002" y="1004809"/>
            <a:ext cx="4112960" cy="737493"/>
            <a:chOff x="0" y="1185555"/>
            <a:chExt cx="5888126" cy="1055340"/>
          </a:xfrm>
        </p:grpSpPr>
        <p:sp>
          <p:nvSpPr>
            <p:cNvPr id="13" name="Rechteck: abgerundete Ecken 12">
              <a:extLst>
                <a:ext uri="{FF2B5EF4-FFF2-40B4-BE49-F238E27FC236}">
                  <a16:creationId xmlns:a16="http://schemas.microsoft.com/office/drawing/2014/main" id="{56335C0C-6D2E-4BE8-A6E5-090FA5BD5D0A}"/>
                </a:ext>
              </a:extLst>
            </p:cNvPr>
            <p:cNvSpPr/>
            <p:nvPr/>
          </p:nvSpPr>
          <p:spPr>
            <a:xfrm>
              <a:off x="0" y="1185555"/>
              <a:ext cx="5868652" cy="1055340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1488257"/>
                <a:satOff val="8966"/>
                <a:lumOff val="719"/>
                <a:alphaOff val="0"/>
              </a:schemeClr>
            </a:fillRef>
            <a:effectRef idx="0">
              <a:schemeClr val="accent4">
                <a:hueOff val="-1488257"/>
                <a:satOff val="8966"/>
                <a:lumOff val="719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echteck: abgerundete Ecken 4">
              <a:extLst>
                <a:ext uri="{FF2B5EF4-FFF2-40B4-BE49-F238E27FC236}">
                  <a16:creationId xmlns:a16="http://schemas.microsoft.com/office/drawing/2014/main" id="{28F5D9AA-223B-4674-B45B-AB2CB26908DF}"/>
                </a:ext>
              </a:extLst>
            </p:cNvPr>
            <p:cNvSpPr txBox="1"/>
            <p:nvPr/>
          </p:nvSpPr>
          <p:spPr>
            <a:xfrm>
              <a:off x="122508" y="1237070"/>
              <a:ext cx="5765618" cy="95230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167640" rIns="167640" bIns="167640" numCol="1" spcCol="1270" anchor="ctr" anchorCtr="0">
              <a:noAutofit/>
            </a:bodyPr>
            <a:lstStyle/>
            <a:p>
              <a:pPr marL="0" lvl="0" indent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DE" sz="3600" kern="1200" dirty="0" err="1"/>
                <a:t>Pulverinhalatoren</a:t>
              </a:r>
              <a:endParaRPr lang="de-DE" sz="36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753165534"/>
      </p:ext>
    </p:extLst>
  </p:cSld>
  <p:clrMapOvr>
    <a:masterClrMapping/>
  </p:clrMapOvr>
  <p:transition spd="slow">
    <p:wheel spokes="1"/>
  </p:transition>
</p:sld>
</file>

<file path=ppt/theme/theme1.xml><?xml version="1.0" encoding="utf-8"?>
<a:theme xmlns:a="http://schemas.openxmlformats.org/drawingml/2006/main" name="Atemwegslig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tx1"/>
          </a:solidFill>
        </a:ln>
      </a:spPr>
      <a:bodyPr rtlCol="0" anchor="ctr"/>
      <a:lstStyle>
        <a:defPPr algn="ctr">
          <a:defRPr sz="1200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Atemwegsliga</Template>
  <TotalTime>0</TotalTime>
  <Words>1064</Words>
  <Application>Microsoft Office PowerPoint</Application>
  <PresentationFormat>Bildschirmpräsentation (4:3)</PresentationFormat>
  <Paragraphs>186</Paragraphs>
  <Slides>21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21</vt:i4>
      </vt:variant>
    </vt:vector>
  </HeadingPairs>
  <TitlesOfParts>
    <vt:vector size="27" baseType="lpstr">
      <vt:lpstr>Arial</vt:lpstr>
      <vt:lpstr>Calibri</vt:lpstr>
      <vt:lpstr>Interstate-Light</vt:lpstr>
      <vt:lpstr>Wingdings</vt:lpstr>
      <vt:lpstr>Atemwegsliga</vt:lpstr>
      <vt:lpstr>Benutzerdefiniertes Design</vt:lpstr>
      <vt:lpstr>Welches Inhalationssystem  ist für welche Patient*innen geeignet?</vt:lpstr>
      <vt:lpstr>Inhalt</vt:lpstr>
      <vt:lpstr>Vorteile inhalativer Medikamente</vt:lpstr>
      <vt:lpstr>Gruppen von Inhalationssystemen</vt:lpstr>
      <vt:lpstr>Unterschiede der Systeme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Atemarbeit </vt:lpstr>
      <vt:lpstr>zu leistende Atemarbeit</vt:lpstr>
      <vt:lpstr>Durchführung der Inhalation</vt:lpstr>
      <vt:lpstr>Auswahl des Inhalationssystems</vt:lpstr>
      <vt:lpstr>Auswahl des Inhalationssystems</vt:lpstr>
      <vt:lpstr>Tipps</vt:lpstr>
      <vt:lpstr>Videos „Richtig inhalieren</vt:lpstr>
      <vt:lpstr>Literatur</vt:lpstr>
      <vt:lpstr>Weitere Informationen</vt:lpstr>
    </vt:vector>
  </TitlesOfParts>
  <Company>None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Besitzer</dc:creator>
  <cp:lastModifiedBy>Miriam Rüsing</cp:lastModifiedBy>
  <cp:revision>877</cp:revision>
  <dcterms:created xsi:type="dcterms:W3CDTF">2017-12-19T16:42:43Z</dcterms:created>
  <dcterms:modified xsi:type="dcterms:W3CDTF">2023-12-19T12:48:22Z</dcterms:modified>
</cp:coreProperties>
</file>