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72" r:id="rId2"/>
  </p:sldMasterIdLst>
  <p:notesMasterIdLst>
    <p:notesMasterId r:id="rId49"/>
  </p:notesMasterIdLst>
  <p:sldIdLst>
    <p:sldId id="256" r:id="rId3"/>
    <p:sldId id="257" r:id="rId4"/>
    <p:sldId id="258" r:id="rId5"/>
    <p:sldId id="284" r:id="rId6"/>
    <p:sldId id="325" r:id="rId7"/>
    <p:sldId id="287" r:id="rId8"/>
    <p:sldId id="260" r:id="rId9"/>
    <p:sldId id="290" r:id="rId10"/>
    <p:sldId id="261" r:id="rId11"/>
    <p:sldId id="263" r:id="rId12"/>
    <p:sldId id="298" r:id="rId13"/>
    <p:sldId id="288" r:id="rId14"/>
    <p:sldId id="264" r:id="rId15"/>
    <p:sldId id="299" r:id="rId16"/>
    <p:sldId id="265" r:id="rId17"/>
    <p:sldId id="296" r:id="rId18"/>
    <p:sldId id="301" r:id="rId19"/>
    <p:sldId id="304" r:id="rId20"/>
    <p:sldId id="291" r:id="rId21"/>
    <p:sldId id="324" r:id="rId22"/>
    <p:sldId id="302" r:id="rId23"/>
    <p:sldId id="326" r:id="rId24"/>
    <p:sldId id="305" r:id="rId25"/>
    <p:sldId id="269" r:id="rId26"/>
    <p:sldId id="271" r:id="rId27"/>
    <p:sldId id="308" r:id="rId28"/>
    <p:sldId id="306" r:id="rId29"/>
    <p:sldId id="272" r:id="rId30"/>
    <p:sldId id="317" r:id="rId31"/>
    <p:sldId id="277" r:id="rId32"/>
    <p:sldId id="307" r:id="rId33"/>
    <p:sldId id="293" r:id="rId34"/>
    <p:sldId id="309" r:id="rId35"/>
    <p:sldId id="316" r:id="rId36"/>
    <p:sldId id="279" r:id="rId37"/>
    <p:sldId id="313" r:id="rId38"/>
    <p:sldId id="319" r:id="rId39"/>
    <p:sldId id="323" r:id="rId40"/>
    <p:sldId id="314" r:id="rId41"/>
    <p:sldId id="320" r:id="rId42"/>
    <p:sldId id="322" r:id="rId43"/>
    <p:sldId id="321" r:id="rId44"/>
    <p:sldId id="281" r:id="rId45"/>
    <p:sldId id="315" r:id="rId46"/>
    <p:sldId id="282" r:id="rId47"/>
    <p:sldId id="295" r:id="rId4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Kardos" initials="P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ACE9"/>
    <a:srgbClr val="2C89AA"/>
    <a:srgbClr val="2D94A9"/>
    <a:srgbClr val="2383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01" autoAdjust="0"/>
    <p:restoredTop sz="94629" autoAdjust="0"/>
  </p:normalViewPr>
  <p:slideViewPr>
    <p:cSldViewPr>
      <p:cViewPr varScale="1">
        <p:scale>
          <a:sx n="86" d="100"/>
          <a:sy n="86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3269A1-CF81-469F-AC61-CEBEBD8D057E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F5209-BE9B-4DD0-BB16-E6C154E193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500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551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2551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2551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2551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2551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255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238016-4AC2-4ACC-A650-E60F9F0C6B41}" type="slidenum">
              <a:rPr kumimoji="0" lang="de-DE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pPr marL="0" marR="0" lvl="0" indent="0" algn="r" defTabSz="9255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09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9FAC4A-01EE-4830-8AFB-B966D435795C}" type="slidenum">
              <a:rPr kumimoji="0" lang="de-DE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1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>
              <a:latin typeface="Times New Roman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3406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551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2551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2551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2551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25513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255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238016-4AC2-4ACC-A650-E60F9F0C6B41}" type="slidenum">
              <a:rPr kumimoji="0" lang="de-DE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pPr marL="0" marR="0" lvl="0" indent="0" algn="r" defTabSz="9255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09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9FAC4A-01EE-4830-8AFB-B966D435795C}" type="slidenum">
              <a:rPr kumimoji="0" lang="de-DE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1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>
              <a:latin typeface="Times New Roman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4704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F5209-BE9B-4DD0-BB16-E6C154E1932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062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7" descr="fläche3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1758565"/>
            <a:ext cx="9144000" cy="832236"/>
          </a:xfrm>
          <a:solidFill>
            <a:sysClr val="window" lastClr="FFFFFF">
              <a:alpha val="5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dirty="0">
                <a:solidFill>
                  <a:srgbClr val="006EAC"/>
                </a:solidFill>
              </a:defRPr>
            </a:lvl1pPr>
          </a:lstStyle>
          <a:p>
            <a:pPr marL="0" lvl="0" defTabSz="45720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6184899" y="1473200"/>
            <a:ext cx="2959099" cy="279400"/>
          </a:xfrm>
          <a:prstGeom prst="rect">
            <a:avLst/>
          </a:prstGeom>
          <a:solidFill>
            <a:srgbClr val="E68323"/>
          </a:solidFill>
          <a:ln w="952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Bild 11" descr="Atemwegsliga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08" y="5651500"/>
            <a:ext cx="1558992" cy="95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825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11" descr="fläche3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002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9291" y="635000"/>
            <a:ext cx="6463069" cy="849784"/>
          </a:xfrm>
          <a:noFill/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3000">
                <a:solidFill>
                  <a:srgbClr val="006EAC"/>
                </a:solidFill>
              </a:defRPr>
            </a:lvl1pPr>
          </a:lstStyle>
          <a:p>
            <a:pPr marL="0" lvl="0" defTabSz="45720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030400"/>
            <a:ext cx="8229600" cy="45259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Rechteck 8"/>
          <p:cNvSpPr/>
          <p:nvPr/>
        </p:nvSpPr>
        <p:spPr>
          <a:xfrm>
            <a:off x="6184901" y="355600"/>
            <a:ext cx="2959099" cy="279400"/>
          </a:xfrm>
          <a:prstGeom prst="rect">
            <a:avLst/>
          </a:prstGeom>
          <a:solidFill>
            <a:srgbClr val="E68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0" y="635000"/>
            <a:ext cx="9144000" cy="8496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 defTabSz="457200">
              <a:spcBef>
                <a:spcPct val="0"/>
              </a:spcBef>
              <a:buNone/>
            </a:pPr>
            <a:endParaRPr lang="de-DE" sz="3000">
              <a:solidFill>
                <a:srgbClr val="006EAC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Bild 1" descr="Atemwegsliga_blau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2" y="713715"/>
            <a:ext cx="1222289" cy="74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97742"/>
      </p:ext>
    </p:extLst>
  </p:cSld>
  <p:clrMapOvr>
    <a:masterClrMapping/>
  </p:clrMapOvr>
  <p:transition spd="slow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A708-0D36-43D4-9A71-2B34A483A81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7532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11" descr="fläche3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00200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9656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656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Rechteck 9"/>
          <p:cNvSpPr/>
          <p:nvPr/>
        </p:nvSpPr>
        <p:spPr>
          <a:xfrm>
            <a:off x="0" y="635000"/>
            <a:ext cx="9144000" cy="8496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 defTabSz="457200">
              <a:spcBef>
                <a:spcPct val="0"/>
              </a:spcBef>
              <a:buNone/>
            </a:pPr>
            <a:endParaRPr lang="de-DE" sz="3000">
              <a:solidFill>
                <a:srgbClr val="006EAC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184901" y="355600"/>
            <a:ext cx="2959099" cy="279400"/>
          </a:xfrm>
          <a:prstGeom prst="rect">
            <a:avLst/>
          </a:prstGeom>
          <a:solidFill>
            <a:srgbClr val="E68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pic>
        <p:nvPicPr>
          <p:cNvPr id="11" name="Bild 1" descr="Atemwegsliga_blau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2" y="713715"/>
            <a:ext cx="1222289" cy="74678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9291" y="635000"/>
            <a:ext cx="6463069" cy="849600"/>
          </a:xfrm>
        </p:spPr>
        <p:txBody>
          <a:bodyPr>
            <a:noAutofit/>
          </a:bodyPr>
          <a:lstStyle>
            <a:lvl1pPr>
              <a:defRPr sz="3000">
                <a:solidFill>
                  <a:srgbClr val="006EAC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485804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A708-0D36-43D4-9A71-2B34A483A81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313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A708-0D36-43D4-9A71-2B34A483A81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5286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A708-0D36-43D4-9A71-2B34A483A81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  <p:pic>
        <p:nvPicPr>
          <p:cNvPr id="6" name="Bild 11" descr="fläche3.psd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00200"/>
          </a:xfrm>
          <a:prstGeom prst="rect">
            <a:avLst/>
          </a:prstGeom>
        </p:spPr>
      </p:pic>
      <p:sp>
        <p:nvSpPr>
          <p:cNvPr id="8" name="Rechteck 7"/>
          <p:cNvSpPr/>
          <p:nvPr userDrawn="1"/>
        </p:nvSpPr>
        <p:spPr>
          <a:xfrm>
            <a:off x="0" y="635000"/>
            <a:ext cx="9144000" cy="8496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 defTabSz="457200">
              <a:spcBef>
                <a:spcPct val="0"/>
              </a:spcBef>
              <a:buNone/>
            </a:pPr>
            <a:endParaRPr lang="de-DE" sz="3000">
              <a:solidFill>
                <a:srgbClr val="006EAC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18462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A708-0D36-43D4-9A71-2B34A483A81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9074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A708-0D36-43D4-9A71-2B34A483A81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5302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A708-0D36-43D4-9A71-2B34A483A81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363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A708-0D36-43D4-9A71-2B34A483A81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4337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1142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273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175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1224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6981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12428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01944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11910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550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7177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82F-8F2D-49C4-B48F-1BB6E0049F38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4440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1A708-0D36-43D4-9A71-2B34A483A81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88803-F633-4F86-9347-49F3CD3F85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584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7E82F-8F2D-49C4-B48F-1BB6E0049F38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090C4-4C9C-4DD2-872D-C5E2840C61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424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AtemwegsligaDe/playlists" TargetMode="External"/><Relationship Id="rId2" Type="http://schemas.openxmlformats.org/officeDocument/2006/relationships/hyperlink" Target="https://www.atemwegsliga.de/injizieren.html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wmf.org/leitlinien/detail/ll/061-004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user/Atemwegsliga/playlists" TargetMode="External"/><Relationship Id="rId2" Type="http://schemas.openxmlformats.org/officeDocument/2006/relationships/hyperlink" Target="https://www.atemwegsliga.de/richtig-inhalieren.html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1758564"/>
            <a:ext cx="9144000" cy="1382403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720"/>
              </a:spcAft>
            </a:pPr>
            <a:r>
              <a:rPr lang="de-DE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Asthma Management 2020</a:t>
            </a:r>
            <a:endParaRPr lang="de-DE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3568" y="3428999"/>
            <a:ext cx="7488832" cy="2884095"/>
          </a:xfrm>
        </p:spPr>
        <p:txBody>
          <a:bodyPr>
            <a:noAutofit/>
          </a:bodyPr>
          <a:lstStyle/>
          <a:p>
            <a:pPr algn="l">
              <a:lnSpc>
                <a:spcPct val="115000"/>
              </a:lnSpc>
              <a:spcAft>
                <a:spcPts val="720"/>
              </a:spcAft>
            </a:pPr>
            <a:r>
              <a:rPr lang="de-D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Grundlage: Nationale Versorgungsleitlinie 2020 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de-DE" sz="1600" dirty="0"/>
          </a:p>
          <a:p>
            <a:pPr algn="l"/>
            <a:endParaRPr lang="de-DE" sz="1600" dirty="0"/>
          </a:p>
          <a:p>
            <a:pPr algn="l"/>
            <a:endParaRPr lang="de-DE" sz="1600" dirty="0"/>
          </a:p>
          <a:p>
            <a:pPr algn="l"/>
            <a:endParaRPr lang="de-DE" sz="1600" dirty="0"/>
          </a:p>
          <a:p>
            <a:pPr algn="l"/>
            <a:r>
              <a:rPr lang="de-DE" sz="1600" dirty="0"/>
              <a:t>Ein Service der Deutschen Atemwegsliga e.V.</a:t>
            </a:r>
          </a:p>
        </p:txBody>
      </p:sp>
    </p:spTree>
    <p:extLst>
      <p:ext uri="{BB962C8B-B14F-4D97-AF65-F5344CB8AC3E}">
        <p14:creationId xmlns:p14="http://schemas.microsoft.com/office/powerpoint/2010/main" val="1168859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Asthma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de-DE" dirty="0"/>
              <a:t>ist eine heterogene, multifaktorielle, meist chronisch-entzündliche Erkrankung der Atemwege mit bronchialer Hyperreagibilität sowie variabler und reversibler Atemwegsobstruktion.</a:t>
            </a:r>
          </a:p>
          <a:p>
            <a:pPr>
              <a:lnSpc>
                <a:spcPct val="120000"/>
              </a:lnSpc>
            </a:pPr>
            <a:r>
              <a:rPr lang="de-DE" b="1" dirty="0"/>
              <a:t>Symptome</a:t>
            </a:r>
            <a:r>
              <a:rPr lang="de-DE" dirty="0"/>
              <a:t>: </a:t>
            </a:r>
          </a:p>
          <a:p>
            <a:pPr marL="817562" lvl="1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Luftnot, Brustenge, Giemen, und/oder Husten wechselnder Intensität und Häufigkeit</a:t>
            </a:r>
          </a:p>
          <a:p>
            <a:pPr>
              <a:lnSpc>
                <a:spcPct val="120000"/>
              </a:lnSpc>
            </a:pPr>
            <a:r>
              <a:rPr lang="de-DE" b="1" dirty="0"/>
              <a:t>Klinischer Lungenbefund</a:t>
            </a:r>
            <a:r>
              <a:rPr lang="de-DE" dirty="0"/>
              <a:t>: </a:t>
            </a:r>
          </a:p>
          <a:p>
            <a:pPr marL="817562" lvl="1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dirty="0"/>
              <a:t>unauffälliges oder verlängertes </a:t>
            </a:r>
            <a:r>
              <a:rPr lang="de-DE" dirty="0" err="1"/>
              <a:t>Expirium</a:t>
            </a:r>
            <a:r>
              <a:rPr lang="de-DE" dirty="0"/>
              <a:t>, </a:t>
            </a:r>
            <a:r>
              <a:rPr lang="de-DE" dirty="0" err="1"/>
              <a:t>Bronchospastik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04496881"/>
      </p:ext>
    </p:extLst>
  </p:cSld>
  <p:clrMapOvr>
    <a:masterClrMapping/>
  </p:clrMapOvr>
  <p:transition spd="slow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häufige Asthmaformen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72816"/>
            <a:ext cx="8579296" cy="4783547"/>
          </a:xfrm>
        </p:spPr>
        <p:txBody>
          <a:bodyPr>
            <a:normAutofit fontScale="25000" lnSpcReduction="20000"/>
          </a:bodyPr>
          <a:lstStyle/>
          <a:p>
            <a:pPr lvl="0">
              <a:lnSpc>
                <a:spcPct val="120000"/>
              </a:lnSpc>
            </a:pPr>
            <a:r>
              <a:rPr lang="de-DE" sz="8400" dirty="0"/>
              <a:t>allergisches (extrinsisches) Asthma</a:t>
            </a:r>
          </a:p>
          <a:p>
            <a:pPr lvl="0">
              <a:lnSpc>
                <a:spcPct val="120000"/>
              </a:lnSpc>
            </a:pPr>
            <a:r>
              <a:rPr lang="de-DE" sz="8400" dirty="0"/>
              <a:t>nicht-allergisches (intrinsisches) Asthma</a:t>
            </a:r>
          </a:p>
          <a:p>
            <a:pPr lvl="0">
              <a:lnSpc>
                <a:spcPct val="120000"/>
              </a:lnSpc>
            </a:pPr>
            <a:r>
              <a:rPr lang="de-DE" sz="8400" dirty="0"/>
              <a:t>eosinophiles Asthma</a:t>
            </a:r>
          </a:p>
          <a:p>
            <a:pPr lvl="0">
              <a:lnSpc>
                <a:spcPct val="120000"/>
              </a:lnSpc>
            </a:pPr>
            <a:r>
              <a:rPr lang="de-DE" sz="8400" dirty="0"/>
              <a:t>Type-2-High-Asthma </a:t>
            </a:r>
          </a:p>
          <a:p>
            <a:pPr lvl="0">
              <a:lnSpc>
                <a:spcPct val="120000"/>
              </a:lnSpc>
            </a:pPr>
            <a:r>
              <a:rPr lang="de-DE" sz="8400" dirty="0"/>
              <a:t>Cough-variant Asthma ("Husten als Asthma-Äquivalent“)</a:t>
            </a:r>
          </a:p>
          <a:p>
            <a:pPr lvl="0">
              <a:lnSpc>
                <a:spcPct val="120000"/>
              </a:lnSpc>
            </a:pPr>
            <a:r>
              <a:rPr lang="de-DE" sz="8400" dirty="0"/>
              <a:t>Weitere Formen:</a:t>
            </a:r>
          </a:p>
          <a:p>
            <a:pPr lvl="1" indent="-381000">
              <a:lnSpc>
                <a:spcPct val="120000"/>
              </a:lnSpc>
            </a:pPr>
            <a:r>
              <a:rPr lang="en-US" sz="8400" dirty="0"/>
              <a:t>Asthma </a:t>
            </a:r>
            <a:r>
              <a:rPr lang="en-US" sz="8400" dirty="0" err="1"/>
              <a:t>mit</a:t>
            </a:r>
            <a:r>
              <a:rPr lang="en-US" sz="8400" dirty="0"/>
              <a:t> </a:t>
            </a:r>
            <a:r>
              <a:rPr lang="en-US" sz="8400" dirty="0" err="1"/>
              <a:t>Intoleranz</a:t>
            </a:r>
            <a:r>
              <a:rPr lang="en-US" sz="8400" dirty="0"/>
              <a:t> </a:t>
            </a:r>
            <a:r>
              <a:rPr lang="en-US" sz="8400" dirty="0" err="1"/>
              <a:t>gegen</a:t>
            </a:r>
            <a:r>
              <a:rPr lang="en-US" sz="8400" dirty="0"/>
              <a:t> </a:t>
            </a:r>
            <a:r>
              <a:rPr lang="en-US" sz="8400" dirty="0" err="1"/>
              <a:t>Acetylsalicylsäure</a:t>
            </a:r>
            <a:r>
              <a:rPr lang="en-US" sz="8400" dirty="0"/>
              <a:t> (ASS) und </a:t>
            </a:r>
            <a:r>
              <a:rPr lang="en-US" sz="8400" dirty="0" err="1"/>
              <a:t>nicht-steroidale</a:t>
            </a:r>
            <a:r>
              <a:rPr lang="en-US" sz="8400" dirty="0"/>
              <a:t> </a:t>
            </a:r>
            <a:r>
              <a:rPr lang="en-US" sz="8400" dirty="0" err="1"/>
              <a:t>Antirheumatika</a:t>
            </a:r>
            <a:r>
              <a:rPr lang="en-US" sz="8400" dirty="0"/>
              <a:t> (NSAR) </a:t>
            </a:r>
          </a:p>
          <a:p>
            <a:pPr lvl="1" indent="-381000">
              <a:lnSpc>
                <a:spcPct val="120000"/>
              </a:lnSpc>
            </a:pPr>
            <a:r>
              <a:rPr lang="de-DE" sz="8400" dirty="0"/>
              <a:t>anstrengungsinduzierte Bronchokonstriktion / Asthma unter/nach körperlicher Belastung</a:t>
            </a:r>
          </a:p>
          <a:p>
            <a:pPr lvl="1" indent="-381000">
              <a:lnSpc>
                <a:spcPct val="120000"/>
              </a:lnSpc>
            </a:pPr>
            <a:r>
              <a:rPr lang="de-DE" sz="8400" dirty="0"/>
              <a:t>Asthma bei älteren Patienten</a:t>
            </a:r>
          </a:p>
          <a:p>
            <a:pPr>
              <a:lnSpc>
                <a:spcPct val="120000"/>
              </a:lnSpc>
            </a:pPr>
            <a:r>
              <a:rPr lang="de-DE" sz="8400" dirty="0"/>
              <a:t>schweres Asthma</a:t>
            </a:r>
          </a:p>
          <a:p>
            <a:pPr lvl="1" indent="-381000">
              <a:lnSpc>
                <a:spcPct val="120000"/>
              </a:lnSpc>
            </a:pPr>
            <a:endParaRPr lang="en-US" sz="7600" dirty="0"/>
          </a:p>
          <a:p>
            <a:pPr lvl="1" indent="-381000">
              <a:lnSpc>
                <a:spcPct val="120000"/>
              </a:lnSpc>
            </a:pPr>
            <a:endParaRPr lang="de-DE" sz="7600" dirty="0"/>
          </a:p>
          <a:p>
            <a:pPr lvl="1" indent="-381000">
              <a:lnSpc>
                <a:spcPct val="120000"/>
              </a:lnSpc>
            </a:pPr>
            <a:endParaRPr lang="de-DE" sz="7600" dirty="0"/>
          </a:p>
          <a:p>
            <a:endParaRPr lang="de-DE" sz="7600" dirty="0"/>
          </a:p>
        </p:txBody>
      </p:sp>
    </p:spTree>
    <p:extLst>
      <p:ext uri="{BB962C8B-B14F-4D97-AF65-F5344CB8AC3E}">
        <p14:creationId xmlns:p14="http://schemas.microsoft.com/office/powerpoint/2010/main" val="218857127"/>
      </p:ext>
    </p:extLst>
  </p:cSld>
  <p:clrMapOvr>
    <a:masterClrMapping/>
  </p:clrMapOvr>
  <p:transition spd="slow">
    <p:wheel spokes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schweres Asthma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91264" cy="4525963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de-DE" sz="3200" b="1" dirty="0"/>
              <a:t>Erwachsene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de-DE" dirty="0"/>
              <a:t>t</a:t>
            </a:r>
            <a:r>
              <a:rPr lang="de-DE" sz="3200" dirty="0"/>
              <a:t>rotz bzw. bei Reduktion der Therapie mit (ICS) in Höchstdosis und mindestens einem zusätzlichen Langzeitmedikament: </a:t>
            </a:r>
          </a:p>
          <a:p>
            <a:pPr>
              <a:lnSpc>
                <a:spcPct val="120000"/>
              </a:lnSpc>
            </a:pPr>
            <a:r>
              <a:rPr lang="de-DE" sz="3300" dirty="0"/>
              <a:t>Atemwegsobstruktion: FEV</a:t>
            </a:r>
            <a:r>
              <a:rPr lang="de-DE" sz="3300" baseline="-25000" dirty="0"/>
              <a:t>1</a:t>
            </a:r>
            <a:r>
              <a:rPr lang="de-DE" sz="3300" dirty="0"/>
              <a:t> &lt; 80% des Sollwertes (FEV1/FVC &lt; LLN)</a:t>
            </a:r>
          </a:p>
          <a:p>
            <a:pPr>
              <a:lnSpc>
                <a:spcPct val="120000"/>
              </a:lnSpc>
            </a:pPr>
            <a:r>
              <a:rPr lang="de-DE" sz="3200" dirty="0"/>
              <a:t>häufige Exazerbationen: ≥ 2 </a:t>
            </a:r>
            <a:r>
              <a:rPr lang="de-DE" sz="3200" dirty="0" err="1"/>
              <a:t>corticoidsteroidpflichtige</a:t>
            </a:r>
            <a:r>
              <a:rPr lang="de-DE" sz="3200" dirty="0"/>
              <a:t> Exazerbationen in den letzten 12 Monaten;</a:t>
            </a:r>
          </a:p>
          <a:p>
            <a:pPr>
              <a:lnSpc>
                <a:spcPct val="120000"/>
              </a:lnSpc>
            </a:pPr>
            <a:r>
              <a:rPr lang="de-DE" sz="3200" dirty="0"/>
              <a:t>schwere Exazerbationen: ≥ 1 Exazerbation mit stationärer Behandlung mit/ohne Beatmung in den letzten 12 Monaten;</a:t>
            </a:r>
          </a:p>
          <a:p>
            <a:pPr>
              <a:lnSpc>
                <a:spcPct val="120000"/>
              </a:lnSpc>
            </a:pPr>
            <a:r>
              <a:rPr lang="de-DE" sz="3200" dirty="0"/>
              <a:t>nur teilweise kontrolliertes oder unkontrolliertes Asthma.</a:t>
            </a:r>
          </a:p>
          <a:p>
            <a:pPr>
              <a:lnSpc>
                <a:spcPct val="120000"/>
              </a:lnSpc>
            </a:pPr>
            <a:endParaRPr lang="de-DE" sz="3200" dirty="0"/>
          </a:p>
          <a:p>
            <a:pPr marL="0" indent="0">
              <a:lnSpc>
                <a:spcPct val="120000"/>
              </a:lnSpc>
              <a:buNone/>
            </a:pPr>
            <a:r>
              <a:rPr lang="de-DE" sz="3200" b="1" dirty="0"/>
              <a:t>Kinder und Jugendliche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de-DE" sz="3200" dirty="0"/>
              <a:t>bei sachgerechter und adäquat durchgeführter Therapie dauerhaft (&gt; 6 Monate) sind</a:t>
            </a:r>
          </a:p>
          <a:p>
            <a:pPr>
              <a:lnSpc>
                <a:spcPct val="120000"/>
              </a:lnSpc>
            </a:pPr>
            <a:r>
              <a:rPr lang="de-DE" dirty="0"/>
              <a:t>eine Add-on-Therapie mit einem langwirkenden Anticholinergikum (LAMA) oder </a:t>
            </a:r>
          </a:p>
          <a:p>
            <a:pPr>
              <a:lnSpc>
                <a:spcPct val="120000"/>
              </a:lnSpc>
            </a:pPr>
            <a:r>
              <a:rPr lang="de-DE" dirty="0"/>
              <a:t>einem monoklonalen Antikörper und/oder </a:t>
            </a:r>
          </a:p>
          <a:p>
            <a:pPr>
              <a:lnSpc>
                <a:spcPct val="120000"/>
              </a:lnSpc>
            </a:pPr>
            <a:r>
              <a:rPr lang="de-DE" dirty="0"/>
              <a:t>eine hohe ICS-Tagesdosis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de-DE" dirty="0"/>
              <a:t>erforderlich</a:t>
            </a:r>
            <a:endParaRPr lang="de-DE" sz="3200" dirty="0"/>
          </a:p>
          <a:p>
            <a:pPr marL="0" lvl="0" indent="0">
              <a:lnSpc>
                <a:spcPct val="120000"/>
              </a:lnSpc>
              <a:buNone/>
            </a:pPr>
            <a:br>
              <a:rPr lang="de-DE" sz="1600" dirty="0"/>
            </a:br>
            <a:r>
              <a:rPr lang="de-DE" b="1" dirty="0">
                <a:solidFill>
                  <a:srgbClr val="C00000"/>
                </a:solidFill>
              </a:rPr>
              <a:t>Inhalationstechnik, Adhärenz und die Diagnose des Asthmas kritisch prüfen!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7642422"/>
      </p:ext>
    </p:extLst>
  </p:cSld>
  <p:clrMapOvr>
    <a:masterClrMapping/>
  </p:clrMapOvr>
  <p:transition spd="slow">
    <p:wheel spokes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AAC797-0C26-45DF-9D29-1836CF31B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Diagnostik</a:t>
            </a:r>
          </a:p>
        </p:txBody>
      </p:sp>
      <p:grpSp>
        <p:nvGrpSpPr>
          <p:cNvPr id="220" name="Gruppieren 219">
            <a:extLst>
              <a:ext uri="{FF2B5EF4-FFF2-40B4-BE49-F238E27FC236}">
                <a16:creationId xmlns:a16="http://schemas.microsoft.com/office/drawing/2014/main" id="{1EE84472-6ABC-42E4-A1E5-D3F87E83DAD4}"/>
              </a:ext>
            </a:extLst>
          </p:cNvPr>
          <p:cNvGrpSpPr/>
          <p:nvPr/>
        </p:nvGrpSpPr>
        <p:grpSpPr>
          <a:xfrm>
            <a:off x="539552" y="1639508"/>
            <a:ext cx="8295166" cy="5029731"/>
            <a:chOff x="539552" y="1620429"/>
            <a:chExt cx="8295166" cy="5029731"/>
          </a:xfrm>
        </p:grpSpPr>
        <p:grpSp>
          <p:nvGrpSpPr>
            <p:cNvPr id="54" name="Gruppieren 53">
              <a:extLst>
                <a:ext uri="{FF2B5EF4-FFF2-40B4-BE49-F238E27FC236}">
                  <a16:creationId xmlns:a16="http://schemas.microsoft.com/office/drawing/2014/main" id="{8BA44D90-33F0-4334-A949-7B0E43B10639}"/>
                </a:ext>
              </a:extLst>
            </p:cNvPr>
            <p:cNvGrpSpPr/>
            <p:nvPr/>
          </p:nvGrpSpPr>
          <p:grpSpPr>
            <a:xfrm>
              <a:off x="539552" y="1620429"/>
              <a:ext cx="8295166" cy="5029731"/>
              <a:chOff x="555506" y="1639149"/>
              <a:chExt cx="8316089" cy="5029731"/>
            </a:xfrm>
          </p:grpSpPr>
          <p:sp>
            <p:nvSpPr>
              <p:cNvPr id="19" name="Rechteck: abgerundete Ecken 18">
                <a:extLst>
                  <a:ext uri="{FF2B5EF4-FFF2-40B4-BE49-F238E27FC236}">
                    <a16:creationId xmlns:a16="http://schemas.microsoft.com/office/drawing/2014/main" id="{3B8FECE6-F362-4F51-9BA9-411FB600D679}"/>
                  </a:ext>
                </a:extLst>
              </p:cNvPr>
              <p:cNvSpPr/>
              <p:nvPr/>
            </p:nvSpPr>
            <p:spPr>
              <a:xfrm>
                <a:off x="2605686" y="1639149"/>
                <a:ext cx="3284263" cy="25200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Symptome</a:t>
                </a:r>
              </a:p>
            </p:txBody>
          </p:sp>
          <p:sp>
            <p:nvSpPr>
              <p:cNvPr id="21" name="Rechteck: abgerundete Ecken 20">
                <a:extLst>
                  <a:ext uri="{FF2B5EF4-FFF2-40B4-BE49-F238E27FC236}">
                    <a16:creationId xmlns:a16="http://schemas.microsoft.com/office/drawing/2014/main" id="{7AC216FF-E77C-41B7-A1C4-5FBA9839FA7A}"/>
                  </a:ext>
                </a:extLst>
              </p:cNvPr>
              <p:cNvSpPr/>
              <p:nvPr/>
            </p:nvSpPr>
            <p:spPr>
              <a:xfrm>
                <a:off x="2613327" y="2060489"/>
                <a:ext cx="3284263" cy="25200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Anamnese, körperliche Untersuchung</a:t>
                </a:r>
              </a:p>
            </p:txBody>
          </p:sp>
          <p:sp>
            <p:nvSpPr>
              <p:cNvPr id="23" name="Rechteck: abgerundete Ecken 22">
                <a:extLst>
                  <a:ext uri="{FF2B5EF4-FFF2-40B4-BE49-F238E27FC236}">
                    <a16:creationId xmlns:a16="http://schemas.microsoft.com/office/drawing/2014/main" id="{B05D1E75-526D-4036-95EB-65DCD738E113}"/>
                  </a:ext>
                </a:extLst>
              </p:cNvPr>
              <p:cNvSpPr/>
              <p:nvPr/>
            </p:nvSpPr>
            <p:spPr>
              <a:xfrm>
                <a:off x="2623979" y="2506843"/>
                <a:ext cx="3284263" cy="25200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Lungenfunktionsdiagnostik</a:t>
                </a:r>
              </a:p>
            </p:txBody>
          </p:sp>
          <p:sp>
            <p:nvSpPr>
              <p:cNvPr id="25" name="Rechteck: abgerundete Ecken 24">
                <a:extLst>
                  <a:ext uri="{FF2B5EF4-FFF2-40B4-BE49-F238E27FC236}">
                    <a16:creationId xmlns:a16="http://schemas.microsoft.com/office/drawing/2014/main" id="{A5CE517C-CDDA-4B04-9604-AF1FC1530AAD}"/>
                  </a:ext>
                </a:extLst>
              </p:cNvPr>
              <p:cNvSpPr/>
              <p:nvPr/>
            </p:nvSpPr>
            <p:spPr>
              <a:xfrm>
                <a:off x="2613327" y="2882453"/>
                <a:ext cx="3284263" cy="25200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Obstruktion</a:t>
                </a:r>
              </a:p>
            </p:txBody>
          </p:sp>
          <p:sp>
            <p:nvSpPr>
              <p:cNvPr id="27" name="Rechteck: abgerundete Ecken 26">
                <a:extLst>
                  <a:ext uri="{FF2B5EF4-FFF2-40B4-BE49-F238E27FC236}">
                    <a16:creationId xmlns:a16="http://schemas.microsoft.com/office/drawing/2014/main" id="{0941B4C9-CE17-420E-AA2A-5742EA0D3F5C}"/>
                  </a:ext>
                </a:extLst>
              </p:cNvPr>
              <p:cNvSpPr/>
              <p:nvPr/>
            </p:nvSpPr>
            <p:spPr>
              <a:xfrm>
                <a:off x="2605686" y="3356633"/>
                <a:ext cx="3284263" cy="25200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Reversibilitätstest</a:t>
                </a:r>
              </a:p>
            </p:txBody>
          </p:sp>
          <p:sp>
            <p:nvSpPr>
              <p:cNvPr id="29" name="Rechteck: abgerundete Ecken 28">
                <a:extLst>
                  <a:ext uri="{FF2B5EF4-FFF2-40B4-BE49-F238E27FC236}">
                    <a16:creationId xmlns:a16="http://schemas.microsoft.com/office/drawing/2014/main" id="{5F41F40D-8204-4A9B-B7D6-18C329D884CA}"/>
                  </a:ext>
                </a:extLst>
              </p:cNvPr>
              <p:cNvSpPr/>
              <p:nvPr/>
            </p:nvSpPr>
            <p:spPr>
              <a:xfrm>
                <a:off x="2623979" y="3752285"/>
                <a:ext cx="3284263" cy="25200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teilreversibel</a:t>
                </a:r>
              </a:p>
            </p:txBody>
          </p:sp>
          <p:sp>
            <p:nvSpPr>
              <p:cNvPr id="31" name="Rechteck: abgerundete Ecken 30">
                <a:extLst>
                  <a:ext uri="{FF2B5EF4-FFF2-40B4-BE49-F238E27FC236}">
                    <a16:creationId xmlns:a16="http://schemas.microsoft.com/office/drawing/2014/main" id="{F3B83CD2-E5FF-4C36-A67A-A6EB797E708E}"/>
                  </a:ext>
                </a:extLst>
              </p:cNvPr>
              <p:cNvSpPr/>
              <p:nvPr/>
            </p:nvSpPr>
            <p:spPr>
              <a:xfrm>
                <a:off x="2608370" y="4238224"/>
                <a:ext cx="3284263" cy="25200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Therapie</a:t>
                </a:r>
              </a:p>
            </p:txBody>
          </p:sp>
          <p:sp>
            <p:nvSpPr>
              <p:cNvPr id="33" name="Rechteck: abgerundete Ecken 32">
                <a:extLst>
                  <a:ext uri="{FF2B5EF4-FFF2-40B4-BE49-F238E27FC236}">
                    <a16:creationId xmlns:a16="http://schemas.microsoft.com/office/drawing/2014/main" id="{756B19F0-F84A-4EC6-98B2-3494344FA3B3}"/>
                  </a:ext>
                </a:extLst>
              </p:cNvPr>
              <p:cNvSpPr/>
              <p:nvPr/>
            </p:nvSpPr>
            <p:spPr>
              <a:xfrm>
                <a:off x="2608370" y="4821510"/>
                <a:ext cx="3284262" cy="36004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Therapieansprechen: Symptome, Obstruktion?</a:t>
                </a:r>
              </a:p>
            </p:txBody>
          </p:sp>
          <p:sp>
            <p:nvSpPr>
              <p:cNvPr id="35" name="Rechteck: abgerundete Ecken 34">
                <a:extLst>
                  <a:ext uri="{FF2B5EF4-FFF2-40B4-BE49-F238E27FC236}">
                    <a16:creationId xmlns:a16="http://schemas.microsoft.com/office/drawing/2014/main" id="{BDF4B801-350E-4E5E-B62F-E3D37C49F38A}"/>
                  </a:ext>
                </a:extLst>
              </p:cNvPr>
              <p:cNvSpPr/>
              <p:nvPr/>
            </p:nvSpPr>
            <p:spPr>
              <a:xfrm>
                <a:off x="2608370" y="5646332"/>
                <a:ext cx="3284262" cy="36004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Diagnose Asthma wahrscheinlich</a:t>
                </a:r>
              </a:p>
            </p:txBody>
          </p:sp>
          <p:sp>
            <p:nvSpPr>
              <p:cNvPr id="37" name="Rechteck: abgerundete Ecken 36">
                <a:extLst>
                  <a:ext uri="{FF2B5EF4-FFF2-40B4-BE49-F238E27FC236}">
                    <a16:creationId xmlns:a16="http://schemas.microsoft.com/office/drawing/2014/main" id="{60828E11-6E26-4B06-932B-CA55133906E5}"/>
                  </a:ext>
                </a:extLst>
              </p:cNvPr>
              <p:cNvSpPr/>
              <p:nvPr/>
            </p:nvSpPr>
            <p:spPr>
              <a:xfrm>
                <a:off x="2599040" y="6221748"/>
                <a:ext cx="3284262" cy="36000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ggf. spezielle Allergiediagnostik</a:t>
                </a:r>
              </a:p>
            </p:txBody>
          </p:sp>
          <p:sp>
            <p:nvSpPr>
              <p:cNvPr id="39" name="Rechteck: abgerundete Ecken 38">
                <a:extLst>
                  <a:ext uri="{FF2B5EF4-FFF2-40B4-BE49-F238E27FC236}">
                    <a16:creationId xmlns:a16="http://schemas.microsoft.com/office/drawing/2014/main" id="{91F57198-5786-4BD6-824D-FDC0EC31A400}"/>
                  </a:ext>
                </a:extLst>
              </p:cNvPr>
              <p:cNvSpPr/>
              <p:nvPr/>
            </p:nvSpPr>
            <p:spPr>
              <a:xfrm>
                <a:off x="555506" y="6221046"/>
                <a:ext cx="1944217" cy="44632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ggf. spezielle Allergiediagnostik</a:t>
                </a:r>
              </a:p>
            </p:txBody>
          </p:sp>
          <p:sp>
            <p:nvSpPr>
              <p:cNvPr id="41" name="Rechteck: abgerundete Ecken 40">
                <a:extLst>
                  <a:ext uri="{FF2B5EF4-FFF2-40B4-BE49-F238E27FC236}">
                    <a16:creationId xmlns:a16="http://schemas.microsoft.com/office/drawing/2014/main" id="{7BFD7327-233E-4DAC-B189-8F98E6FA9BA2}"/>
                  </a:ext>
                </a:extLst>
              </p:cNvPr>
              <p:cNvSpPr/>
              <p:nvPr/>
            </p:nvSpPr>
            <p:spPr>
              <a:xfrm>
                <a:off x="6290483" y="6222560"/>
                <a:ext cx="2562447" cy="44632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weiterführende Diagnostik,</a:t>
                </a:r>
              </a:p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ggf. spezielle Allergiediagnostik</a:t>
                </a:r>
              </a:p>
            </p:txBody>
          </p:sp>
          <p:sp>
            <p:nvSpPr>
              <p:cNvPr id="43" name="Rechteck: abgerundete Ecken 42">
                <a:extLst>
                  <a:ext uri="{FF2B5EF4-FFF2-40B4-BE49-F238E27FC236}">
                    <a16:creationId xmlns:a16="http://schemas.microsoft.com/office/drawing/2014/main" id="{5788B5A8-07C5-4D2A-AAFB-D0738E111BFD}"/>
                  </a:ext>
                </a:extLst>
              </p:cNvPr>
              <p:cNvSpPr/>
              <p:nvPr/>
            </p:nvSpPr>
            <p:spPr>
              <a:xfrm>
                <a:off x="6309148" y="5620780"/>
                <a:ext cx="2562447" cy="36004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Diagnose Asthma unwahrscheinlich</a:t>
                </a:r>
              </a:p>
            </p:txBody>
          </p:sp>
          <p:sp>
            <p:nvSpPr>
              <p:cNvPr id="45" name="Rechteck: abgerundete Ecken 44">
                <a:extLst>
                  <a:ext uri="{FF2B5EF4-FFF2-40B4-BE49-F238E27FC236}">
                    <a16:creationId xmlns:a16="http://schemas.microsoft.com/office/drawing/2014/main" id="{51EF72C7-D735-46D0-8C20-3815DAF0BACF}"/>
                  </a:ext>
                </a:extLst>
              </p:cNvPr>
              <p:cNvSpPr/>
              <p:nvPr/>
            </p:nvSpPr>
            <p:spPr>
              <a:xfrm>
                <a:off x="555506" y="5646332"/>
                <a:ext cx="1944215" cy="36004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Diagnose Asthma gesichert</a:t>
                </a:r>
              </a:p>
            </p:txBody>
          </p:sp>
          <p:sp>
            <p:nvSpPr>
              <p:cNvPr id="47" name="Rechteck: abgerundete Ecken 46">
                <a:extLst>
                  <a:ext uri="{FF2B5EF4-FFF2-40B4-BE49-F238E27FC236}">
                    <a16:creationId xmlns:a16="http://schemas.microsoft.com/office/drawing/2014/main" id="{2BB81EDA-6968-4E92-B662-A79DEE1B1A8A}"/>
                  </a:ext>
                </a:extLst>
              </p:cNvPr>
              <p:cNvSpPr/>
              <p:nvPr/>
            </p:nvSpPr>
            <p:spPr>
              <a:xfrm>
                <a:off x="6295292" y="3761063"/>
                <a:ext cx="2562447" cy="216024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nicht reversibel</a:t>
                </a:r>
              </a:p>
            </p:txBody>
          </p:sp>
          <p:sp>
            <p:nvSpPr>
              <p:cNvPr id="49" name="Rechteck: abgerundete Ecken 48">
                <a:extLst>
                  <a:ext uri="{FF2B5EF4-FFF2-40B4-BE49-F238E27FC236}">
                    <a16:creationId xmlns:a16="http://schemas.microsoft.com/office/drawing/2014/main" id="{EAD821AD-3DC2-4136-9EA7-8646B53E22F7}"/>
                  </a:ext>
                </a:extLst>
              </p:cNvPr>
              <p:cNvSpPr/>
              <p:nvPr/>
            </p:nvSpPr>
            <p:spPr>
              <a:xfrm>
                <a:off x="555506" y="3752297"/>
                <a:ext cx="1944215" cy="216024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komplett reversibel</a:t>
                </a:r>
              </a:p>
            </p:txBody>
          </p:sp>
          <p:sp>
            <p:nvSpPr>
              <p:cNvPr id="51" name="Rechteck: abgerundete Ecken 50">
                <a:extLst>
                  <a:ext uri="{FF2B5EF4-FFF2-40B4-BE49-F238E27FC236}">
                    <a16:creationId xmlns:a16="http://schemas.microsoft.com/office/drawing/2014/main" id="{CCB67618-6ECB-4FCC-8753-117DDEB61320}"/>
                  </a:ext>
                </a:extLst>
              </p:cNvPr>
              <p:cNvSpPr/>
              <p:nvPr/>
            </p:nvSpPr>
            <p:spPr>
              <a:xfrm>
                <a:off x="6295292" y="4113116"/>
                <a:ext cx="2562447" cy="44632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ggf. Messung der bronchialen Hyperreagibilität (BHR)</a:t>
                </a:r>
              </a:p>
            </p:txBody>
          </p:sp>
          <p:sp>
            <p:nvSpPr>
              <p:cNvPr id="53" name="Rechteck: abgerundete Ecken 52">
                <a:extLst>
                  <a:ext uri="{FF2B5EF4-FFF2-40B4-BE49-F238E27FC236}">
                    <a16:creationId xmlns:a16="http://schemas.microsoft.com/office/drawing/2014/main" id="{342B78BB-5C50-48BB-AFDB-A78CED084E62}"/>
                  </a:ext>
                </a:extLst>
              </p:cNvPr>
              <p:cNvSpPr/>
              <p:nvPr/>
            </p:nvSpPr>
            <p:spPr>
              <a:xfrm>
                <a:off x="6290483" y="4795516"/>
                <a:ext cx="2562447" cy="36004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>
                    <a:solidFill>
                      <a:schemeClr val="tx1"/>
                    </a:solidFill>
                  </a:rPr>
                  <a:t>unspezifische BHR nachgewiesen?</a:t>
                </a:r>
              </a:p>
            </p:txBody>
          </p:sp>
        </p:grpSp>
        <p:cxnSp>
          <p:nvCxnSpPr>
            <p:cNvPr id="70" name="Gerade Verbindung mit Pfeil 69">
              <a:extLst>
                <a:ext uri="{FF2B5EF4-FFF2-40B4-BE49-F238E27FC236}">
                  <a16:creationId xmlns:a16="http://schemas.microsoft.com/office/drawing/2014/main" id="{149B1F38-42E1-465B-A8A9-796713745B72}"/>
                </a:ext>
              </a:extLst>
            </p:cNvPr>
            <p:cNvCxnSpPr>
              <a:cxnSpLocks/>
            </p:cNvCxnSpPr>
            <p:nvPr/>
          </p:nvCxnSpPr>
          <p:spPr>
            <a:xfrm>
              <a:off x="4176375" y="4471504"/>
              <a:ext cx="0" cy="33128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mit Pfeil 71">
              <a:extLst>
                <a:ext uri="{FF2B5EF4-FFF2-40B4-BE49-F238E27FC236}">
                  <a16:creationId xmlns:a16="http://schemas.microsoft.com/office/drawing/2014/main" id="{48AA8986-23FC-4E2C-BB0E-EC49916889A2}"/>
                </a:ext>
              </a:extLst>
            </p:cNvPr>
            <p:cNvCxnSpPr>
              <a:cxnSpLocks/>
              <a:stCxn id="33" idx="2"/>
            </p:cNvCxnSpPr>
            <p:nvPr/>
          </p:nvCxnSpPr>
          <p:spPr>
            <a:xfrm flipH="1">
              <a:off x="4222575" y="5162830"/>
              <a:ext cx="2676" cy="43923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mit Pfeil 73">
              <a:extLst>
                <a:ext uri="{FF2B5EF4-FFF2-40B4-BE49-F238E27FC236}">
                  <a16:creationId xmlns:a16="http://schemas.microsoft.com/office/drawing/2014/main" id="{F9D52622-1903-49E1-988B-9A4AF41C8162}"/>
                </a:ext>
              </a:extLst>
            </p:cNvPr>
            <p:cNvCxnSpPr>
              <a:cxnSpLocks/>
            </p:cNvCxnSpPr>
            <p:nvPr/>
          </p:nvCxnSpPr>
          <p:spPr>
            <a:xfrm>
              <a:off x="4222574" y="6021288"/>
              <a:ext cx="0" cy="1633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mit Pfeil 75">
              <a:extLst>
                <a:ext uri="{FF2B5EF4-FFF2-40B4-BE49-F238E27FC236}">
                  <a16:creationId xmlns:a16="http://schemas.microsoft.com/office/drawing/2014/main" id="{24E430E7-30FB-4BD0-859F-1FE0BAAD4157}"/>
                </a:ext>
              </a:extLst>
            </p:cNvPr>
            <p:cNvCxnSpPr>
              <a:cxnSpLocks/>
              <a:stCxn id="49" idx="2"/>
              <a:endCxn id="45" idx="0"/>
            </p:cNvCxnSpPr>
            <p:nvPr/>
          </p:nvCxnSpPr>
          <p:spPr>
            <a:xfrm>
              <a:off x="1509214" y="3949601"/>
              <a:ext cx="0" cy="167801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mit Pfeil 78">
              <a:extLst>
                <a:ext uri="{FF2B5EF4-FFF2-40B4-BE49-F238E27FC236}">
                  <a16:creationId xmlns:a16="http://schemas.microsoft.com/office/drawing/2014/main" id="{BDDF3EFA-0365-44BB-B597-79F8835BB370}"/>
                </a:ext>
              </a:extLst>
            </p:cNvPr>
            <p:cNvCxnSpPr>
              <a:cxnSpLocks/>
              <a:stCxn id="45" idx="2"/>
              <a:endCxn id="39" idx="0"/>
            </p:cNvCxnSpPr>
            <p:nvPr/>
          </p:nvCxnSpPr>
          <p:spPr>
            <a:xfrm>
              <a:off x="1509214" y="5987652"/>
              <a:ext cx="1" cy="2146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mit Pfeil 82">
              <a:extLst>
                <a:ext uri="{FF2B5EF4-FFF2-40B4-BE49-F238E27FC236}">
                  <a16:creationId xmlns:a16="http://schemas.microsoft.com/office/drawing/2014/main" id="{969C5027-ADDB-4756-BD10-9F6BDCAF4FBF}"/>
                </a:ext>
              </a:extLst>
            </p:cNvPr>
            <p:cNvCxnSpPr>
              <a:cxnSpLocks/>
            </p:cNvCxnSpPr>
            <p:nvPr/>
          </p:nvCxnSpPr>
          <p:spPr>
            <a:xfrm>
              <a:off x="7593886" y="3501008"/>
              <a:ext cx="2450" cy="25128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mit Pfeil 83">
              <a:extLst>
                <a:ext uri="{FF2B5EF4-FFF2-40B4-BE49-F238E27FC236}">
                  <a16:creationId xmlns:a16="http://schemas.microsoft.com/office/drawing/2014/main" id="{D3EA69B6-137F-4868-9FB7-0374D3D813F9}"/>
                </a:ext>
              </a:extLst>
            </p:cNvPr>
            <p:cNvCxnSpPr>
              <a:cxnSpLocks/>
            </p:cNvCxnSpPr>
            <p:nvPr/>
          </p:nvCxnSpPr>
          <p:spPr>
            <a:xfrm>
              <a:off x="1509213" y="3493226"/>
              <a:ext cx="1" cy="2405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mit Pfeil 84">
              <a:extLst>
                <a:ext uri="{FF2B5EF4-FFF2-40B4-BE49-F238E27FC236}">
                  <a16:creationId xmlns:a16="http://schemas.microsoft.com/office/drawing/2014/main" id="{9954D83E-3E3C-4367-A0B7-228C532B5DB9}"/>
                </a:ext>
              </a:extLst>
            </p:cNvPr>
            <p:cNvCxnSpPr>
              <a:cxnSpLocks/>
            </p:cNvCxnSpPr>
            <p:nvPr/>
          </p:nvCxnSpPr>
          <p:spPr>
            <a:xfrm>
              <a:off x="7592654" y="3958367"/>
              <a:ext cx="0" cy="13602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 Verbindung mit Pfeil 86">
              <a:extLst>
                <a:ext uri="{FF2B5EF4-FFF2-40B4-BE49-F238E27FC236}">
                  <a16:creationId xmlns:a16="http://schemas.microsoft.com/office/drawing/2014/main" id="{F16403B0-122C-4FE1-A657-12A4BC59415C}"/>
                </a:ext>
              </a:extLst>
            </p:cNvPr>
            <p:cNvCxnSpPr>
              <a:cxnSpLocks/>
            </p:cNvCxnSpPr>
            <p:nvPr/>
          </p:nvCxnSpPr>
          <p:spPr>
            <a:xfrm>
              <a:off x="7592654" y="4560796"/>
              <a:ext cx="0" cy="216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 Verbindung mit Pfeil 87">
              <a:extLst>
                <a:ext uri="{FF2B5EF4-FFF2-40B4-BE49-F238E27FC236}">
                  <a16:creationId xmlns:a16="http://schemas.microsoft.com/office/drawing/2014/main" id="{3C0067EE-B978-4ABE-944C-2BCF4155AB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92654" y="5125312"/>
              <a:ext cx="1232" cy="44484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 Verbindung mit Pfeil 88">
              <a:extLst>
                <a:ext uri="{FF2B5EF4-FFF2-40B4-BE49-F238E27FC236}">
                  <a16:creationId xmlns:a16="http://schemas.microsoft.com/office/drawing/2014/main" id="{6386F512-A814-4FCF-89A4-D23E5FBD7458}"/>
                </a:ext>
              </a:extLst>
            </p:cNvPr>
            <p:cNvCxnSpPr>
              <a:cxnSpLocks/>
            </p:cNvCxnSpPr>
            <p:nvPr/>
          </p:nvCxnSpPr>
          <p:spPr>
            <a:xfrm>
              <a:off x="7592654" y="6021288"/>
              <a:ext cx="1232" cy="17454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feld 98">
              <a:extLst>
                <a:ext uri="{FF2B5EF4-FFF2-40B4-BE49-F238E27FC236}">
                  <a16:creationId xmlns:a16="http://schemas.microsoft.com/office/drawing/2014/main" id="{5804CC81-8256-4325-B392-E99B52C2F2D7}"/>
                </a:ext>
              </a:extLst>
            </p:cNvPr>
            <p:cNvSpPr txBox="1"/>
            <p:nvPr/>
          </p:nvSpPr>
          <p:spPr>
            <a:xfrm>
              <a:off x="3860049" y="3180258"/>
              <a:ext cx="370147" cy="202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50000"/>
                </a:lnSpc>
              </a:pPr>
              <a:r>
                <a:rPr lang="de-DE" sz="1200" dirty="0">
                  <a:solidFill>
                    <a:srgbClr val="C00000"/>
                  </a:solidFill>
                </a:rPr>
                <a:t>ja</a:t>
              </a:r>
            </a:p>
          </p:txBody>
        </p:sp>
        <p:sp>
          <p:nvSpPr>
            <p:cNvPr id="120" name="Textfeld 119">
              <a:extLst>
                <a:ext uri="{FF2B5EF4-FFF2-40B4-BE49-F238E27FC236}">
                  <a16:creationId xmlns:a16="http://schemas.microsoft.com/office/drawing/2014/main" id="{5B10C4CA-046C-4B23-B121-F829FE3DE3D1}"/>
                </a:ext>
              </a:extLst>
            </p:cNvPr>
            <p:cNvSpPr txBox="1"/>
            <p:nvPr/>
          </p:nvSpPr>
          <p:spPr>
            <a:xfrm>
              <a:off x="3383261" y="5295830"/>
              <a:ext cx="427757" cy="202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50000"/>
                </a:lnSpc>
              </a:pPr>
              <a:r>
                <a:rPr lang="de-DE" sz="1200" dirty="0">
                  <a:solidFill>
                    <a:srgbClr val="C00000"/>
                  </a:solidFill>
                </a:rPr>
                <a:t>ja</a:t>
              </a:r>
            </a:p>
          </p:txBody>
        </p:sp>
        <p:cxnSp>
          <p:nvCxnSpPr>
            <p:cNvPr id="147" name="Gerade Verbindung mit Pfeil 146">
              <a:extLst>
                <a:ext uri="{FF2B5EF4-FFF2-40B4-BE49-F238E27FC236}">
                  <a16:creationId xmlns:a16="http://schemas.microsoft.com/office/drawing/2014/main" id="{624C081A-0954-4EB8-B113-A167EE769A1E}"/>
                </a:ext>
              </a:extLst>
            </p:cNvPr>
            <p:cNvCxnSpPr>
              <a:cxnSpLocks/>
            </p:cNvCxnSpPr>
            <p:nvPr/>
          </p:nvCxnSpPr>
          <p:spPr>
            <a:xfrm>
              <a:off x="4173554" y="3599680"/>
              <a:ext cx="0" cy="1261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Gerade Verbindung mit Pfeil 148">
              <a:extLst>
                <a:ext uri="{FF2B5EF4-FFF2-40B4-BE49-F238E27FC236}">
                  <a16:creationId xmlns:a16="http://schemas.microsoft.com/office/drawing/2014/main" id="{0BC1E17D-1664-4D00-B916-032D96AC2271}"/>
                </a:ext>
              </a:extLst>
            </p:cNvPr>
            <p:cNvCxnSpPr>
              <a:cxnSpLocks/>
            </p:cNvCxnSpPr>
            <p:nvPr/>
          </p:nvCxnSpPr>
          <p:spPr>
            <a:xfrm>
              <a:off x="4171996" y="2329817"/>
              <a:ext cx="0" cy="144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Gerade Verbindung mit Pfeil 157">
              <a:extLst>
                <a:ext uri="{FF2B5EF4-FFF2-40B4-BE49-F238E27FC236}">
                  <a16:creationId xmlns:a16="http://schemas.microsoft.com/office/drawing/2014/main" id="{F5DBD085-072B-4338-AE38-B97F2CCDADC1}"/>
                </a:ext>
              </a:extLst>
            </p:cNvPr>
            <p:cNvCxnSpPr>
              <a:cxnSpLocks/>
            </p:cNvCxnSpPr>
            <p:nvPr/>
          </p:nvCxnSpPr>
          <p:spPr>
            <a:xfrm>
              <a:off x="4175443" y="4026502"/>
              <a:ext cx="0" cy="17550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Gerader Verbinder 172">
              <a:extLst>
                <a:ext uri="{FF2B5EF4-FFF2-40B4-BE49-F238E27FC236}">
                  <a16:creationId xmlns:a16="http://schemas.microsoft.com/office/drawing/2014/main" id="{FE9077AB-B405-4BEB-96C0-6C8076A403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07981" y="3495698"/>
              <a:ext cx="1047795" cy="53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Gerader Verbinder 173">
              <a:extLst>
                <a:ext uri="{FF2B5EF4-FFF2-40B4-BE49-F238E27FC236}">
                  <a16:creationId xmlns:a16="http://schemas.microsoft.com/office/drawing/2014/main" id="{62B57582-0DA4-458F-A25C-936A78CB8B60}"/>
                </a:ext>
              </a:extLst>
            </p:cNvPr>
            <p:cNvCxnSpPr>
              <a:cxnSpLocks/>
            </p:cNvCxnSpPr>
            <p:nvPr/>
          </p:nvCxnSpPr>
          <p:spPr>
            <a:xfrm>
              <a:off x="5924555" y="3493143"/>
              <a:ext cx="1668099" cy="7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Gerader Verbinder 175">
              <a:extLst>
                <a:ext uri="{FF2B5EF4-FFF2-40B4-BE49-F238E27FC236}">
                  <a16:creationId xmlns:a16="http://schemas.microsoft.com/office/drawing/2014/main" id="{6FA3680E-4533-470F-9AEA-D55CFCA3E301}"/>
                </a:ext>
              </a:extLst>
            </p:cNvPr>
            <p:cNvCxnSpPr>
              <a:cxnSpLocks/>
              <a:stCxn id="25" idx="3"/>
            </p:cNvCxnSpPr>
            <p:nvPr/>
          </p:nvCxnSpPr>
          <p:spPr>
            <a:xfrm flipV="1">
              <a:off x="5868196" y="2971487"/>
              <a:ext cx="2229408" cy="182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Gerade Verbindung mit Pfeil 184">
              <a:extLst>
                <a:ext uri="{FF2B5EF4-FFF2-40B4-BE49-F238E27FC236}">
                  <a16:creationId xmlns:a16="http://schemas.microsoft.com/office/drawing/2014/main" id="{91F9E9E8-E945-4ACD-A29D-5F00D4266481}"/>
                </a:ext>
              </a:extLst>
            </p:cNvPr>
            <p:cNvCxnSpPr>
              <a:cxnSpLocks/>
            </p:cNvCxnSpPr>
            <p:nvPr/>
          </p:nvCxnSpPr>
          <p:spPr>
            <a:xfrm>
              <a:off x="8097604" y="2977873"/>
              <a:ext cx="0" cy="111652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Textfeld 187">
              <a:extLst>
                <a:ext uri="{FF2B5EF4-FFF2-40B4-BE49-F238E27FC236}">
                  <a16:creationId xmlns:a16="http://schemas.microsoft.com/office/drawing/2014/main" id="{C6B5B33A-2C33-47FF-9793-43AA9A3E3B93}"/>
                </a:ext>
              </a:extLst>
            </p:cNvPr>
            <p:cNvSpPr txBox="1"/>
            <p:nvPr/>
          </p:nvSpPr>
          <p:spPr>
            <a:xfrm>
              <a:off x="7639577" y="5223712"/>
              <a:ext cx="479714" cy="202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50000"/>
                </a:lnSpc>
              </a:pPr>
              <a:r>
                <a:rPr lang="de-DE" sz="1200" dirty="0">
                  <a:solidFill>
                    <a:srgbClr val="C00000"/>
                  </a:solidFill>
                </a:rPr>
                <a:t>nein</a:t>
              </a:r>
            </a:p>
          </p:txBody>
        </p:sp>
        <p:sp>
          <p:nvSpPr>
            <p:cNvPr id="190" name="Textfeld 189">
              <a:extLst>
                <a:ext uri="{FF2B5EF4-FFF2-40B4-BE49-F238E27FC236}">
                  <a16:creationId xmlns:a16="http://schemas.microsoft.com/office/drawing/2014/main" id="{E647FF92-AEE6-42A7-9519-DC8583922F3A}"/>
                </a:ext>
              </a:extLst>
            </p:cNvPr>
            <p:cNvSpPr txBox="1"/>
            <p:nvPr/>
          </p:nvSpPr>
          <p:spPr>
            <a:xfrm>
              <a:off x="6588224" y="2682376"/>
              <a:ext cx="479714" cy="202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50000"/>
                </a:lnSpc>
              </a:pPr>
              <a:r>
                <a:rPr lang="de-DE" sz="1200" dirty="0">
                  <a:solidFill>
                    <a:srgbClr val="C00000"/>
                  </a:solidFill>
                </a:rPr>
                <a:t>nein</a:t>
              </a:r>
            </a:p>
          </p:txBody>
        </p:sp>
        <p:cxnSp>
          <p:nvCxnSpPr>
            <p:cNvPr id="191" name="Gerade Verbindung mit Pfeil 190">
              <a:extLst>
                <a:ext uri="{FF2B5EF4-FFF2-40B4-BE49-F238E27FC236}">
                  <a16:creationId xmlns:a16="http://schemas.microsoft.com/office/drawing/2014/main" id="{E42CB824-1B60-4B8D-9257-339CED2AE2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53945" y="5702205"/>
              <a:ext cx="23022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Gerader Verbinder 192">
              <a:extLst>
                <a:ext uri="{FF2B5EF4-FFF2-40B4-BE49-F238E27FC236}">
                  <a16:creationId xmlns:a16="http://schemas.microsoft.com/office/drawing/2014/main" id="{39B06065-3A16-4982-AC10-ACAD26A8470F}"/>
                </a:ext>
              </a:extLst>
            </p:cNvPr>
            <p:cNvCxnSpPr>
              <a:cxnSpLocks/>
            </p:cNvCxnSpPr>
            <p:nvPr/>
          </p:nvCxnSpPr>
          <p:spPr>
            <a:xfrm>
              <a:off x="6084167" y="4956816"/>
              <a:ext cx="1" cy="7453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Gerader Verbinder 200">
              <a:extLst>
                <a:ext uri="{FF2B5EF4-FFF2-40B4-BE49-F238E27FC236}">
                  <a16:creationId xmlns:a16="http://schemas.microsoft.com/office/drawing/2014/main" id="{3B107DC2-2FA3-4D86-BF3A-04069EFD7C8E}"/>
                </a:ext>
              </a:extLst>
            </p:cNvPr>
            <p:cNvCxnSpPr>
              <a:cxnSpLocks/>
              <a:endCxn id="53" idx="1"/>
            </p:cNvCxnSpPr>
            <p:nvPr/>
          </p:nvCxnSpPr>
          <p:spPr>
            <a:xfrm>
              <a:off x="6084167" y="4956816"/>
              <a:ext cx="17593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Textfeld 206">
              <a:extLst>
                <a:ext uri="{FF2B5EF4-FFF2-40B4-BE49-F238E27FC236}">
                  <a16:creationId xmlns:a16="http://schemas.microsoft.com/office/drawing/2014/main" id="{86EA3839-A61C-422E-A579-3836D8A376E8}"/>
                </a:ext>
              </a:extLst>
            </p:cNvPr>
            <p:cNvSpPr txBox="1"/>
            <p:nvPr/>
          </p:nvSpPr>
          <p:spPr>
            <a:xfrm>
              <a:off x="6004202" y="4777971"/>
              <a:ext cx="422918" cy="202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50000"/>
                </a:lnSpc>
              </a:pPr>
              <a:r>
                <a:rPr lang="de-DE" sz="1200" dirty="0">
                  <a:solidFill>
                    <a:srgbClr val="C00000"/>
                  </a:solidFill>
                </a:rPr>
                <a:t>ja</a:t>
              </a:r>
            </a:p>
          </p:txBody>
        </p:sp>
        <p:cxnSp>
          <p:nvCxnSpPr>
            <p:cNvPr id="210" name="Gerade Verbindung mit Pfeil 209">
              <a:extLst>
                <a:ext uri="{FF2B5EF4-FFF2-40B4-BE49-F238E27FC236}">
                  <a16:creationId xmlns:a16="http://schemas.microsoft.com/office/drawing/2014/main" id="{2EFCC485-46D6-43BD-9184-9D8C554B4B54}"/>
                </a:ext>
              </a:extLst>
            </p:cNvPr>
            <p:cNvCxnSpPr>
              <a:cxnSpLocks/>
            </p:cNvCxnSpPr>
            <p:nvPr/>
          </p:nvCxnSpPr>
          <p:spPr>
            <a:xfrm>
              <a:off x="6516216" y="5352303"/>
              <a:ext cx="0" cy="1462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Gerader Verbinder 210">
              <a:extLst>
                <a:ext uri="{FF2B5EF4-FFF2-40B4-BE49-F238E27FC236}">
                  <a16:creationId xmlns:a16="http://schemas.microsoft.com/office/drawing/2014/main" id="{2AB67D58-AB1F-4487-9F57-B3043CABDBEF}"/>
                </a:ext>
              </a:extLst>
            </p:cNvPr>
            <p:cNvCxnSpPr>
              <a:cxnSpLocks/>
            </p:cNvCxnSpPr>
            <p:nvPr/>
          </p:nvCxnSpPr>
          <p:spPr>
            <a:xfrm>
              <a:off x="5076056" y="5168016"/>
              <a:ext cx="0" cy="1923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Gerader Verbinder 212">
              <a:extLst>
                <a:ext uri="{FF2B5EF4-FFF2-40B4-BE49-F238E27FC236}">
                  <a16:creationId xmlns:a16="http://schemas.microsoft.com/office/drawing/2014/main" id="{1966EAA2-95D0-407F-9934-29D24FE08A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76056" y="5346404"/>
              <a:ext cx="1440160" cy="139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Textfeld 216">
              <a:extLst>
                <a:ext uri="{FF2B5EF4-FFF2-40B4-BE49-F238E27FC236}">
                  <a16:creationId xmlns:a16="http://schemas.microsoft.com/office/drawing/2014/main" id="{ACACB475-95B8-4E2E-B456-6A758FAC8BAE}"/>
                </a:ext>
              </a:extLst>
            </p:cNvPr>
            <p:cNvSpPr txBox="1"/>
            <p:nvPr/>
          </p:nvSpPr>
          <p:spPr>
            <a:xfrm>
              <a:off x="5100398" y="5185332"/>
              <a:ext cx="479714" cy="202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50000"/>
                </a:lnSpc>
              </a:pPr>
              <a:r>
                <a:rPr lang="de-DE" sz="1200" dirty="0">
                  <a:solidFill>
                    <a:srgbClr val="C00000"/>
                  </a:solidFill>
                </a:rPr>
                <a:t>nein</a:t>
              </a:r>
            </a:p>
          </p:txBody>
        </p:sp>
      </p:grpSp>
      <p:cxnSp>
        <p:nvCxnSpPr>
          <p:cNvPr id="103" name="Gerade Verbindung mit Pfeil 102">
            <a:extLst>
              <a:ext uri="{FF2B5EF4-FFF2-40B4-BE49-F238E27FC236}">
                <a16:creationId xmlns:a16="http://schemas.microsoft.com/office/drawing/2014/main" id="{3D4AC136-EA18-4C22-B84C-DDFE3CED8C9E}"/>
              </a:ext>
            </a:extLst>
          </p:cNvPr>
          <p:cNvCxnSpPr>
            <a:cxnSpLocks/>
          </p:cNvCxnSpPr>
          <p:nvPr/>
        </p:nvCxnSpPr>
        <p:spPr>
          <a:xfrm>
            <a:off x="4168347" y="2780928"/>
            <a:ext cx="1" cy="847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Gerade Verbindung mit Pfeil 110">
            <a:extLst>
              <a:ext uri="{FF2B5EF4-FFF2-40B4-BE49-F238E27FC236}">
                <a16:creationId xmlns:a16="http://schemas.microsoft.com/office/drawing/2014/main" id="{FC675C1B-CC8A-41F0-B3A2-E4787D28E004}"/>
              </a:ext>
            </a:extLst>
          </p:cNvPr>
          <p:cNvCxnSpPr>
            <a:cxnSpLocks/>
          </p:cNvCxnSpPr>
          <p:nvPr/>
        </p:nvCxnSpPr>
        <p:spPr>
          <a:xfrm>
            <a:off x="4168347" y="3156929"/>
            <a:ext cx="0" cy="1838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Gerade Verbindung mit Pfeil 114">
            <a:extLst>
              <a:ext uri="{FF2B5EF4-FFF2-40B4-BE49-F238E27FC236}">
                <a16:creationId xmlns:a16="http://schemas.microsoft.com/office/drawing/2014/main" id="{F1014C59-788B-44F5-9A50-9BDB69E4BD36}"/>
              </a:ext>
            </a:extLst>
          </p:cNvPr>
          <p:cNvCxnSpPr>
            <a:cxnSpLocks/>
          </p:cNvCxnSpPr>
          <p:nvPr/>
        </p:nvCxnSpPr>
        <p:spPr>
          <a:xfrm>
            <a:off x="4175443" y="1916848"/>
            <a:ext cx="0" cy="14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27101"/>
      </p:ext>
    </p:extLst>
  </p:cSld>
  <p:clrMapOvr>
    <a:masterClrMapping/>
  </p:clrMapOvr>
  <p:transition spd="slow"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Diagnostik des Asthmas vor dem Schulalter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560" y="1772816"/>
            <a:ext cx="8229600" cy="4525963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r>
              <a:rPr lang="de-DE" sz="2600" dirty="0"/>
              <a:t>Kinder im Vorschulalter leiden häufig unter episodischen Atemwegsobstruktionen. </a:t>
            </a:r>
          </a:p>
          <a:p>
            <a:pPr lvl="0">
              <a:spcAft>
                <a:spcPts val="600"/>
              </a:spcAft>
            </a:pPr>
            <a:r>
              <a:rPr lang="de-DE" sz="2600" dirty="0"/>
              <a:t>Wenn die Symptome vorübergehend sind, rechtfertigen sie die Asthmadiagnose meist nicht. </a:t>
            </a:r>
          </a:p>
          <a:p>
            <a:pPr lvl="0">
              <a:spcAft>
                <a:spcPts val="600"/>
              </a:spcAft>
            </a:pPr>
            <a:r>
              <a:rPr lang="de-DE" sz="2600" dirty="0"/>
              <a:t>Für Asthma sprechen: </a:t>
            </a:r>
          </a:p>
          <a:p>
            <a:pPr lvl="1" indent="-382588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400" dirty="0"/>
              <a:t>atopische Erkrankung beim Kind oder in der Familie</a:t>
            </a:r>
          </a:p>
          <a:p>
            <a:pPr lvl="1" indent="-382588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400" dirty="0"/>
              <a:t>positiver Prick Test, Nachweis von spez. IgE</a:t>
            </a:r>
          </a:p>
          <a:p>
            <a:pPr lvl="1" indent="-382588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400" dirty="0"/>
              <a:t>Asthma-Symptomatik im </a:t>
            </a:r>
            <a:r>
              <a:rPr lang="de-DE" sz="2400" dirty="0" err="1"/>
              <a:t>infektfreien</a:t>
            </a:r>
            <a:r>
              <a:rPr lang="de-DE" sz="2400" dirty="0"/>
              <a:t> Intervall, z. B. bei körperlicher Belastung</a:t>
            </a:r>
          </a:p>
        </p:txBody>
      </p:sp>
    </p:spTree>
    <p:extLst>
      <p:ext uri="{BB962C8B-B14F-4D97-AF65-F5344CB8AC3E}">
        <p14:creationId xmlns:p14="http://schemas.microsoft.com/office/powerpoint/2010/main" val="3178535546"/>
      </p:ext>
    </p:extLst>
  </p:cSld>
  <p:clrMapOvr>
    <a:masterClrMapping/>
  </p:clrMapOvr>
  <p:transition spd="slow"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Reversibilitätstest bei manifester Obstruktion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11539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de-DE" sz="2600" dirty="0"/>
              <a:t>Bevorzugt mit SABA</a:t>
            </a:r>
            <a:br>
              <a:rPr lang="de-DE" sz="2600" dirty="0"/>
            </a:br>
            <a:r>
              <a:rPr lang="de-DE" sz="2600" dirty="0"/>
              <a:t>200-400 µg, Messung vor und 15 Min. nach Inhalation</a:t>
            </a:r>
          </a:p>
          <a:p>
            <a:pPr lvl="1" indent="-3810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rgbClr val="0070C0"/>
                </a:solidFill>
              </a:rPr>
              <a:t>Die vollständige Rückbildung der Obstruktion bestätigt die Diagnose Asthma. </a:t>
            </a:r>
          </a:p>
          <a:p>
            <a:pPr lvl="1" indent="-3810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rgbClr val="0070C0"/>
                </a:solidFill>
              </a:rPr>
              <a:t>Eine Zunahme der FEV</a:t>
            </a:r>
            <a:r>
              <a:rPr lang="de-DE" sz="2200" baseline="-25000" dirty="0">
                <a:solidFill>
                  <a:srgbClr val="0070C0"/>
                </a:solidFill>
              </a:rPr>
              <a:t>1</a:t>
            </a:r>
            <a:r>
              <a:rPr lang="de-DE" sz="2200" dirty="0">
                <a:solidFill>
                  <a:srgbClr val="0070C0"/>
                </a:solidFill>
              </a:rPr>
              <a:t> um &gt; 12% bzw. um &gt; 200 ml macht die Diagnose eines Asthmas wahrscheinlich. </a:t>
            </a:r>
          </a:p>
          <a:p>
            <a:pPr lvl="1" indent="-3810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rgbClr val="0070C0"/>
                </a:solidFill>
              </a:rPr>
              <a:t>Eine fehlende Reversibilität macht das Asthma unwahrscheinlich, schließt es nicht aus.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de-DE" sz="2600" dirty="0"/>
              <a:t>Kindern (≤ 5 Jahre)</a:t>
            </a:r>
            <a:br>
              <a:rPr lang="de-DE" sz="2600" dirty="0"/>
            </a:br>
            <a:r>
              <a:rPr lang="de-DE" sz="2600" dirty="0"/>
              <a:t>Bei </a:t>
            </a:r>
            <a:r>
              <a:rPr lang="de-DE" sz="2600" dirty="0" err="1"/>
              <a:t>auskultierbarer</a:t>
            </a:r>
            <a:r>
              <a:rPr lang="de-DE" sz="2600" dirty="0"/>
              <a:t> Obstruktion: auskultatorische Prüfung der Reversibilität nach Gabe eines SABA</a:t>
            </a:r>
          </a:p>
          <a:p>
            <a:pPr>
              <a:lnSpc>
                <a:spcPct val="120000"/>
              </a:lnSpc>
            </a:pPr>
            <a:endParaRPr lang="de-DE" sz="2800" b="1" dirty="0"/>
          </a:p>
          <a:p>
            <a:pPr>
              <a:lnSpc>
                <a:spcPct val="120000"/>
              </a:lnSpc>
            </a:pPr>
            <a:endParaRPr lang="de-DE" sz="2600" dirty="0">
              <a:solidFill>
                <a:srgbClr val="C00000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9393545"/>
      </p:ext>
    </p:extLst>
  </p:cSld>
  <p:clrMapOvr>
    <a:masterClrMapping/>
  </p:clrMapOvr>
  <p:transition spd="slow"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Fluss-Volumenkurven</a:t>
            </a: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5301708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819" y="1772816"/>
            <a:ext cx="5298181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5436096" y="4437112"/>
            <a:ext cx="3456384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Typische Innenkrümmung der Ausatmungskurve, PEF meist deutlich erniedrigt, evtl. mit erniedrigtem FVC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827584" y="4437112"/>
            <a:ext cx="3456384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Typische Innenkrümmung der Ausatmungskurve, PEF meist niedrig, FVC häufig normal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80652" y="6165304"/>
            <a:ext cx="8855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Leitlinie zur Spirometrie: </a:t>
            </a:r>
            <a:r>
              <a:rPr lang="de-DE" sz="1400" dirty="0" err="1"/>
              <a:t>Criée</a:t>
            </a:r>
            <a:r>
              <a:rPr lang="de-DE" sz="1400" dirty="0"/>
              <a:t> C-P et al. Leitlinie zur Spirometrie… Pneumologie 2015; 69: 1–18</a:t>
            </a:r>
          </a:p>
        </p:txBody>
      </p:sp>
    </p:spTree>
    <p:extLst>
      <p:ext uri="{BB962C8B-B14F-4D97-AF65-F5344CB8AC3E}">
        <p14:creationId xmlns:p14="http://schemas.microsoft.com/office/powerpoint/2010/main" val="94070595"/>
      </p:ext>
    </p:extLst>
  </p:cSld>
  <p:clrMapOvr>
    <a:masterClrMapping/>
  </p:clrMapOvr>
  <p:transition spd="slow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 err="1"/>
              <a:t>FeNO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555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 ein Biomarker der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Atemwegsinflammation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de-DE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Diagnostik:</a:t>
            </a:r>
          </a:p>
          <a:p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hohe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FeNO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-Werte erhöhen die Wahrscheinlichkeit für Asthma und für das Ansprechen auf ICS. </a:t>
            </a:r>
          </a:p>
          <a:p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 niedriger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FeNO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-Wert schließt die Diagnose Asthma nicht aus.</a:t>
            </a:r>
          </a:p>
          <a:p>
            <a:pPr marL="0" indent="0">
              <a:buNone/>
            </a:pPr>
            <a:endParaRPr lang="de-DE" sz="1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Monitoring </a:t>
            </a:r>
          </a:p>
          <a:p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FeNO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-Messung bei Patienten mit häufigen Exazerbationen und bei Asthma in der Schwangerschaft, um durch Therapieanpassung weitere Exazerbationen zu reduzieren.</a:t>
            </a:r>
          </a:p>
          <a:p>
            <a:pPr marL="0" indent="0">
              <a:buNone/>
            </a:pP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267433768"/>
      </p:ext>
    </p:extLst>
  </p:cSld>
  <p:clrMapOvr>
    <a:masterClrMapping/>
  </p:clrMapOvr>
  <p:transition spd="slow">
    <p:wheel spokes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Differenzialdiagnose : Asthma versus COPD</a:t>
            </a:r>
            <a:endParaRPr lang="de-DE" dirty="0"/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E21933FC-743F-48BF-ABC2-BAA15A76E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93478"/>
              </p:ext>
            </p:extLst>
          </p:nvPr>
        </p:nvGraphicFramePr>
        <p:xfrm>
          <a:off x="0" y="1556792"/>
          <a:ext cx="9144000" cy="53012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3687">
                  <a:extLst>
                    <a:ext uri="{9D8B030D-6E8A-4147-A177-3AD203B41FA5}">
                      <a16:colId xmlns:a16="http://schemas.microsoft.com/office/drawing/2014/main" val="1044948342"/>
                    </a:ext>
                  </a:extLst>
                </a:gridCol>
                <a:gridCol w="3578087">
                  <a:extLst>
                    <a:ext uri="{9D8B030D-6E8A-4147-A177-3AD203B41FA5}">
                      <a16:colId xmlns:a16="http://schemas.microsoft.com/office/drawing/2014/main" val="208915238"/>
                    </a:ext>
                  </a:extLst>
                </a:gridCol>
                <a:gridCol w="2902226">
                  <a:extLst>
                    <a:ext uri="{9D8B030D-6E8A-4147-A177-3AD203B41FA5}">
                      <a16:colId xmlns:a16="http://schemas.microsoft.com/office/drawing/2014/main" val="712405240"/>
                    </a:ext>
                  </a:extLst>
                </a:gridCol>
              </a:tblGrid>
              <a:tr h="2743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Typische Merkmale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Asthma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COPD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2198263824"/>
                  </a:ext>
                </a:extLst>
              </a:tr>
              <a:tr h="534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Alter bei Erstdiagnose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häufig: Kindheit, Jugend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meist nicht vor der 6. Lebensdekade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3478837263"/>
                  </a:ext>
                </a:extLst>
              </a:tr>
              <a:tr h="8571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Tabakrauchen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kein direkter Kausalzusammenhang; Verschlechterung durch Tabakrauch möglich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typisch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831675661"/>
                  </a:ext>
                </a:extLst>
              </a:tr>
              <a:tr h="2743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Hauptbeschwerden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anfallsartig auftretende Atemnot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Atemnot bei Belastung 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518617529"/>
                  </a:ext>
                </a:extLst>
              </a:tr>
              <a:tr h="2743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Verlauf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variabel, episodisch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meist progredient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2681381629"/>
                  </a:ext>
                </a:extLst>
              </a:tr>
              <a:tr h="534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Allergie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häufig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kein direkter Kausalzusammenhang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230041310"/>
                  </a:ext>
                </a:extLst>
              </a:tr>
              <a:tr h="565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Atemwegsobstruktion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variabel, reversibel, oft aktuell nicht vorhanden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immer nachweisbar 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3793032369"/>
                  </a:ext>
                </a:extLst>
              </a:tr>
              <a:tr h="2743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 err="1">
                          <a:effectLst/>
                        </a:rPr>
                        <a:t>FeNO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oft erhöht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normal bis niedrig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187057767"/>
                  </a:ext>
                </a:extLst>
              </a:tr>
              <a:tr h="2743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 err="1">
                          <a:effectLst/>
                        </a:rPr>
                        <a:t>Bluteosinophilie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häufig erhöht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meist normal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4109295116"/>
                  </a:ext>
                </a:extLst>
              </a:tr>
              <a:tr h="565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Reversibilität der Obstruktion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oft voll reversibel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nie voll reversibel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978751499"/>
                  </a:ext>
                </a:extLst>
              </a:tr>
              <a:tr h="3085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bronchiale Hyperreagibilität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meist vorhanden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selten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92260606"/>
                  </a:ext>
                </a:extLst>
              </a:tr>
              <a:tr h="5639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Ansprechen der Obstruktion auf Corticosteroide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regelhaft vorhanden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selten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2612225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77118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E32B0D-6344-458E-95C9-1F3FE7A38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Differenzialdiagnosen / Erwachsene</a:t>
            </a:r>
          </a:p>
        </p:txBody>
      </p:sp>
      <p:graphicFrame>
        <p:nvGraphicFramePr>
          <p:cNvPr id="11" name="Tabelle 10">
            <a:extLst>
              <a:ext uri="{FF2B5EF4-FFF2-40B4-BE49-F238E27FC236}">
                <a16:creationId xmlns:a16="http://schemas.microsoft.com/office/drawing/2014/main" id="{E0D69640-2695-4787-AB4F-3AF325DC4C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660467"/>
              </p:ext>
            </p:extLst>
          </p:nvPr>
        </p:nvGraphicFramePr>
        <p:xfrm>
          <a:off x="0" y="1556792"/>
          <a:ext cx="9108504" cy="53012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33885">
                  <a:extLst>
                    <a:ext uri="{9D8B030D-6E8A-4147-A177-3AD203B41FA5}">
                      <a16:colId xmlns:a16="http://schemas.microsoft.com/office/drawing/2014/main" val="2393630748"/>
                    </a:ext>
                  </a:extLst>
                </a:gridCol>
                <a:gridCol w="4774619">
                  <a:extLst>
                    <a:ext uri="{9D8B030D-6E8A-4147-A177-3AD203B41FA5}">
                      <a16:colId xmlns:a16="http://schemas.microsoft.com/office/drawing/2014/main" val="4007807478"/>
                    </a:ext>
                  </a:extLst>
                </a:gridCol>
              </a:tblGrid>
              <a:tr h="322748">
                <a:tc>
                  <a:txBody>
                    <a:bodyPr/>
                    <a:lstStyle/>
                    <a:p>
                      <a:pPr marL="36195" marR="361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1300" dirty="0">
                          <a:effectLst/>
                        </a:rPr>
                        <a:t>Klinischer Hinweis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1300" dirty="0">
                          <a:effectLst/>
                        </a:rPr>
                        <a:t>Mögliche Diagnose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2278378369"/>
                  </a:ext>
                </a:extLst>
              </a:tr>
              <a:tr h="230563">
                <a:tc gridSpan="2"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 dirty="0">
                          <a:effectLst/>
                        </a:rPr>
                        <a:t>ohne Atemwegsobstruktion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 hMerge="1"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3664255398"/>
                  </a:ext>
                </a:extLst>
              </a:tr>
              <a:tr h="719016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 dirty="0">
                          <a:effectLst/>
                        </a:rPr>
                        <a:t>vorherrschend Husten ohne pathologische Veränderung der Lungenfunktion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 dirty="0">
                          <a:effectLst/>
                        </a:rPr>
                        <a:t>Chronischer Husten, Pertussis, chronische Bronchitis, rezidivierende Lungenembolie, passagere postinfektiöse bronchiale Hyperreagibilität, Sarkoidose, Lungenstauung, habitueller Husten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1004899578"/>
                  </a:ext>
                </a:extLst>
              </a:tr>
              <a:tr h="474790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 dirty="0">
                          <a:effectLst/>
                        </a:rPr>
                        <a:t>Schwindel, Benommenheit, periphere Parästhesien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 dirty="0">
                          <a:effectLst/>
                        </a:rPr>
                        <a:t>Dysfunktionale Atmung, z. B. </a:t>
                      </a:r>
                      <a:r>
                        <a:rPr lang="de-DE" sz="1300" dirty="0" err="1">
                          <a:effectLst/>
                        </a:rPr>
                        <a:t>Seufzerdyspnoe</a:t>
                      </a:r>
                      <a:r>
                        <a:rPr lang="de-DE" sz="1300" dirty="0">
                          <a:effectLst/>
                        </a:rPr>
                        <a:t>, überwiegend thorakale Exkursionen, Hyperventilationssyndrom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2791758560"/>
                  </a:ext>
                </a:extLst>
              </a:tr>
              <a:tr h="474790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 spc="-20" dirty="0">
                          <a:effectLst/>
                        </a:rPr>
                        <a:t>Vorherrschend nasale Symptome ohne pathologische Veränderung der Lungenfunktion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 dirty="0">
                          <a:effectLst/>
                        </a:rPr>
                        <a:t>Rhinitis, akut rezidivierende/chronische Sinusitis, Postnasal-</a:t>
                      </a:r>
                      <a:r>
                        <a:rPr lang="de-DE" sz="1300" dirty="0" err="1">
                          <a:effectLst/>
                        </a:rPr>
                        <a:t>Drip</a:t>
                      </a:r>
                      <a:r>
                        <a:rPr lang="de-DE" sz="1300" dirty="0">
                          <a:effectLst/>
                        </a:rPr>
                        <a:t>-Syndrom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765149032"/>
                  </a:ext>
                </a:extLst>
              </a:tr>
              <a:tr h="474790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>
                          <a:effectLst/>
                        </a:rPr>
                        <a:t>Haltungs- oder Nahrungsmittelabhängige Symptome, vorherrschend Husten</a:t>
                      </a:r>
                      <a:endParaRPr lang="de-DE" sz="13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 dirty="0">
                          <a:effectLst/>
                        </a:rPr>
                        <a:t>Gastro-</a:t>
                      </a:r>
                      <a:r>
                        <a:rPr lang="de-DE" sz="1300" dirty="0" err="1">
                          <a:effectLst/>
                        </a:rPr>
                        <a:t>ösophagealer</a:t>
                      </a:r>
                      <a:r>
                        <a:rPr lang="de-DE" sz="1300" dirty="0">
                          <a:effectLst/>
                        </a:rPr>
                        <a:t> Reflux (GÖR)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167868071"/>
                  </a:ext>
                </a:extLst>
              </a:tr>
              <a:tr h="474790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>
                          <a:effectLst/>
                        </a:rPr>
                        <a:t>Orthopnoe, paroxysmale nächtliche Dyspnoe, periphere Ödeme, bestehende kardiale Erkrankung</a:t>
                      </a:r>
                      <a:endParaRPr lang="de-DE" sz="13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 dirty="0">
                          <a:effectLst/>
                        </a:rPr>
                        <a:t>Herzinsuffizienz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1014115894"/>
                  </a:ext>
                </a:extLst>
              </a:tr>
              <a:tr h="230563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>
                          <a:effectLst/>
                        </a:rPr>
                        <a:t>Knisterrasseln  (Sklerosiphonie) in der Auskultation</a:t>
                      </a:r>
                      <a:endParaRPr lang="de-DE" sz="13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 dirty="0">
                          <a:effectLst/>
                        </a:rPr>
                        <a:t>Lungenfibrose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3759269942"/>
                  </a:ext>
                </a:extLst>
              </a:tr>
              <a:tr h="230563">
                <a:tc gridSpan="2"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 dirty="0">
                          <a:effectLst/>
                        </a:rPr>
                        <a:t>mit Atemwegsobstruktion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 hMerge="1"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64160495"/>
                  </a:ext>
                </a:extLst>
              </a:tr>
              <a:tr h="474790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 dirty="0">
                          <a:effectLst/>
                        </a:rPr>
                        <a:t>wesentliche Tabakrauchanamnese (d. h. &gt; 30 Pack-</a:t>
                      </a:r>
                      <a:r>
                        <a:rPr lang="de-DE" sz="1300" dirty="0" err="1">
                          <a:effectLst/>
                        </a:rPr>
                        <a:t>years</a:t>
                      </a:r>
                      <a:r>
                        <a:rPr lang="de-DE" sz="1300" dirty="0">
                          <a:effectLst/>
                        </a:rPr>
                        <a:t>), Alter bei Einsetzen &gt; 35 Jahre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 dirty="0">
                          <a:effectLst/>
                        </a:rPr>
                        <a:t>COPD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3248713056"/>
                  </a:ext>
                </a:extLst>
              </a:tr>
              <a:tr h="719016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 dirty="0">
                          <a:effectLst/>
                        </a:rPr>
                        <a:t>chronischer, produktiver Husten bei Fehlen von Giemen oder Kurzatmigkeit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 dirty="0">
                          <a:effectLst/>
                        </a:rPr>
                        <a:t>Bronchiektasen, Fremdkörperaspiration, Bronchiolitis </a:t>
                      </a:r>
                      <a:r>
                        <a:rPr lang="de-DE" sz="1300" dirty="0" err="1">
                          <a:effectLst/>
                        </a:rPr>
                        <a:t>obliterans</a:t>
                      </a:r>
                      <a:r>
                        <a:rPr lang="de-DE" sz="1300" dirty="0">
                          <a:effectLst/>
                        </a:rPr>
                        <a:t>, Stenose der zentralen Atemwege, Lungenstauung mit Obstruktion, Mukoviszidose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1808768601"/>
                  </a:ext>
                </a:extLst>
              </a:tr>
              <a:tr h="474790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>
                          <a:effectLst/>
                        </a:rPr>
                        <a:t>Neubeginn bei Rauchern, systemische Symptome, Gewichtsverlust, Hämoptyse</a:t>
                      </a:r>
                      <a:endParaRPr lang="de-DE" sz="13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300" dirty="0">
                          <a:effectLst/>
                        </a:rPr>
                        <a:t>Lungenkarzinom, Sarkoidose</a:t>
                      </a:r>
                      <a:endParaRPr lang="de-DE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1790469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778992"/>
      </p:ext>
    </p:extLst>
  </p:cSld>
  <p:clrMapOvr>
    <a:masterClrMapping/>
  </p:clrMapOvr>
  <p:transition spd="slow">
    <p:wheel spokes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9291" y="635000"/>
            <a:ext cx="7111141" cy="849600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Differenzialdiagnosen / Kinder und Jugendliche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1681736E-9176-4153-B4B6-3877C75C1E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414476"/>
              </p:ext>
            </p:extLst>
          </p:nvPr>
        </p:nvGraphicFramePr>
        <p:xfrm>
          <a:off x="0" y="1387801"/>
          <a:ext cx="9144000" cy="54975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51774">
                  <a:extLst>
                    <a:ext uri="{9D8B030D-6E8A-4147-A177-3AD203B41FA5}">
                      <a16:colId xmlns:a16="http://schemas.microsoft.com/office/drawing/2014/main" val="1523509374"/>
                    </a:ext>
                  </a:extLst>
                </a:gridCol>
                <a:gridCol w="5792226">
                  <a:extLst>
                    <a:ext uri="{9D8B030D-6E8A-4147-A177-3AD203B41FA5}">
                      <a16:colId xmlns:a16="http://schemas.microsoft.com/office/drawing/2014/main" val="2801271167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marL="36195" marR="361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1100" dirty="0">
                          <a:effectLst/>
                        </a:rPr>
                        <a:t>Klinischer Hinweis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1100" dirty="0">
                          <a:effectLst/>
                        </a:rPr>
                        <a:t>Mögliche Diagnose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extLst>
                  <a:ext uri="{0D108BD9-81ED-4DB2-BD59-A6C34878D82A}">
                    <a16:rowId xmlns:a16="http://schemas.microsoft.com/office/drawing/2014/main" val="2187084683"/>
                  </a:ext>
                </a:extLst>
              </a:tr>
              <a:tr h="216000">
                <a:tc gridSpan="2"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Anamnese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517782"/>
                  </a:ext>
                </a:extLst>
              </a:tr>
              <a:tr h="469361"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Symptome seit der Geburt, </a:t>
                      </a:r>
                      <a:r>
                        <a:rPr lang="de-DE" sz="1100" dirty="0" err="1">
                          <a:effectLst/>
                        </a:rPr>
                        <a:t>peripartal</a:t>
                      </a:r>
                      <a:r>
                        <a:rPr lang="de-DE" sz="1100" dirty="0">
                          <a:effectLst/>
                        </a:rPr>
                        <a:t> respiratorische Probleme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cystische Fibrose (CF), Chronische Lungenerkrankung nach Frühgeburtlichkeit/</a:t>
                      </a:r>
                      <a:r>
                        <a:rPr lang="de-DE" sz="1100" dirty="0" err="1">
                          <a:effectLst/>
                        </a:rPr>
                        <a:t>Bronchopulmonale</a:t>
                      </a:r>
                      <a:r>
                        <a:rPr lang="de-DE" sz="1100" dirty="0">
                          <a:effectLst/>
                        </a:rPr>
                        <a:t> Dysplasie, Primäre </a:t>
                      </a:r>
                      <a:r>
                        <a:rPr lang="de-DE" sz="1100" dirty="0" err="1">
                          <a:effectLst/>
                        </a:rPr>
                        <a:t>ziliäre</a:t>
                      </a:r>
                      <a:r>
                        <a:rPr lang="de-DE" sz="1100" dirty="0">
                          <a:effectLst/>
                        </a:rPr>
                        <a:t> Dysfunktion (PCD), Angeborene Lungenfehlbildung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extLst>
                  <a:ext uri="{0D108BD9-81ED-4DB2-BD59-A6C34878D82A}">
                    <a16:rowId xmlns:a16="http://schemas.microsoft.com/office/drawing/2014/main" val="718080313"/>
                  </a:ext>
                </a:extLst>
              </a:tr>
              <a:tr h="312908"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Familienanamnese mit pulmonalen Erkrankungen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>
                          <a:effectLst/>
                        </a:rPr>
                        <a:t>CF, Neuromuskuläre Erkrankungen, Immundefekt, PCD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extLst>
                  <a:ext uri="{0D108BD9-81ED-4DB2-BD59-A6C34878D82A}">
                    <a16:rowId xmlns:a16="http://schemas.microsoft.com/office/drawing/2014/main" val="2104243543"/>
                  </a:ext>
                </a:extLst>
              </a:tr>
              <a:tr h="171813"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akutes Auftreten ohne vorherige Probleme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akute Fremdkörperaspiration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extLst>
                  <a:ext uri="{0D108BD9-81ED-4DB2-BD59-A6C34878D82A}">
                    <a16:rowId xmlns:a16="http://schemas.microsoft.com/office/drawing/2014/main" val="124773620"/>
                  </a:ext>
                </a:extLst>
              </a:tr>
              <a:tr h="171813">
                <a:tc gridSpan="2"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Symptome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654698"/>
                  </a:ext>
                </a:extLst>
              </a:tr>
              <a:tr h="312908"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Fieber, obere Atemwegssymptom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akuter respiratorischer Infekt (Bronchitis, Bronchiolitis, Bronchopneumonie)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extLst>
                  <a:ext uri="{0D108BD9-81ED-4DB2-BD59-A6C34878D82A}">
                    <a16:rowId xmlns:a16="http://schemas.microsoft.com/office/drawing/2014/main" val="720380873"/>
                  </a:ext>
                </a:extLst>
              </a:tr>
              <a:tr h="469361"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produktiver Husten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>
                          <a:effectLst/>
                        </a:rPr>
                        <a:t>CF, PCD, Bronchiektasen, Protrahierte bakterielle Bronchitis, rezidivierende Aspirationen, Immundefekt, chronische Frendkörperaspiration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extLst>
                  <a:ext uri="{0D108BD9-81ED-4DB2-BD59-A6C34878D82A}">
                    <a16:rowId xmlns:a16="http://schemas.microsoft.com/office/drawing/2014/main" val="1541101600"/>
                  </a:ext>
                </a:extLst>
              </a:tr>
              <a:tr h="343626"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>
                          <a:effectLst/>
                        </a:rPr>
                        <a:t>Nächtliche Symptome, verstärkte Spuckneigung</a:t>
                      </a:r>
                      <a:endParaRPr lang="de-DE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obere Atemwegsprobleme, pathologischer gastro-</a:t>
                      </a:r>
                      <a:r>
                        <a:rPr lang="de-DE" sz="1100" dirty="0" err="1">
                          <a:effectLst/>
                        </a:rPr>
                        <a:t>ösophagealer</a:t>
                      </a:r>
                      <a:r>
                        <a:rPr lang="de-DE" sz="1100" dirty="0">
                          <a:effectLst/>
                        </a:rPr>
                        <a:t> Reflux (GÖR) mit rezidivierenden Aspirationen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extLst>
                  <a:ext uri="{0D108BD9-81ED-4DB2-BD59-A6C34878D82A}">
                    <a16:rowId xmlns:a16="http://schemas.microsoft.com/office/drawing/2014/main" val="4133238006"/>
                  </a:ext>
                </a:extLst>
              </a:tr>
              <a:tr h="312908"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anfallartiger Husten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>
                          <a:effectLst/>
                        </a:rPr>
                        <a:t>Pertussis/postinfektiöse Hyperreagibilität, Dysphagie, Schluckstörung, habitueller Husten</a:t>
                      </a:r>
                      <a:endParaRPr lang="de-DE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extLst>
                  <a:ext uri="{0D108BD9-81ED-4DB2-BD59-A6C34878D82A}">
                    <a16:rowId xmlns:a16="http://schemas.microsoft.com/office/drawing/2014/main" val="3009497063"/>
                  </a:ext>
                </a:extLst>
              </a:tr>
              <a:tr h="312908"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>
                          <a:effectLst/>
                        </a:rPr>
                        <a:t>Kurzatmigkeit mit Schwindel, Kribbelparaesthesien</a:t>
                      </a:r>
                      <a:endParaRPr lang="de-DE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dysfunktionale Atmung, z. B. überwiegend thorakale Atemexkursionen, Hyperventilation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extLst>
                  <a:ext uri="{0D108BD9-81ED-4DB2-BD59-A6C34878D82A}">
                    <a16:rowId xmlns:a16="http://schemas.microsoft.com/office/drawing/2014/main" val="2618983846"/>
                  </a:ext>
                </a:extLst>
              </a:tr>
              <a:tr h="469361"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in- und/oder exspiratorischer Stridor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angeborene Fehlbildung (Stenose oder Malazie im Bereich der großen Atemwege), Laryngitis, Tracheitis, laryngeale Obstruktion, VCD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extLst>
                  <a:ext uri="{0D108BD9-81ED-4DB2-BD59-A6C34878D82A}">
                    <a16:rowId xmlns:a16="http://schemas.microsoft.com/office/drawing/2014/main" val="3651544629"/>
                  </a:ext>
                </a:extLst>
              </a:tr>
              <a:tr h="171813"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abnorme Stimme, Heiserkeit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>
                          <a:effectLst/>
                        </a:rPr>
                        <a:t>laryngeales </a:t>
                      </a:r>
                      <a:r>
                        <a:rPr lang="de-DE" sz="1100" dirty="0">
                          <a:effectLst/>
                        </a:rPr>
                        <a:t>Problem, pathologischer GÖR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extLst>
                  <a:ext uri="{0D108BD9-81ED-4DB2-BD59-A6C34878D82A}">
                    <a16:rowId xmlns:a16="http://schemas.microsoft.com/office/drawing/2014/main" val="3661174525"/>
                  </a:ext>
                </a:extLst>
              </a:tr>
              <a:tr h="312908"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>
                          <a:effectLst/>
                        </a:rPr>
                        <a:t>Lokalisierte thorakale Befunde</a:t>
                      </a:r>
                      <a:endParaRPr lang="de-DE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angeborene Fehlbildung, Postinfektiöse Veränderungen, Tuberkulose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extLst>
                  <a:ext uri="{0D108BD9-81ED-4DB2-BD59-A6C34878D82A}">
                    <a16:rowId xmlns:a16="http://schemas.microsoft.com/office/drawing/2014/main" val="1474072870"/>
                  </a:ext>
                </a:extLst>
              </a:tr>
              <a:tr h="171813"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>
                          <a:effectLst/>
                        </a:rPr>
                        <a:t>Trommelschlegelfinger</a:t>
                      </a:r>
                      <a:endParaRPr lang="de-DE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>
                          <a:effectLst/>
                        </a:rPr>
                        <a:t>CF, Interstitielle Lungenerkrankung, Bronchiolitis obliterans</a:t>
                      </a:r>
                      <a:endParaRPr lang="de-DE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extLst>
                  <a:ext uri="{0D108BD9-81ED-4DB2-BD59-A6C34878D82A}">
                    <a16:rowId xmlns:a16="http://schemas.microsoft.com/office/drawing/2014/main" val="1738949848"/>
                  </a:ext>
                </a:extLst>
              </a:tr>
              <a:tr h="312908"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>
                          <a:effectLst/>
                        </a:rPr>
                        <a:t>Gedeihstörung</a:t>
                      </a:r>
                      <a:endParaRPr lang="de-DE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CF, Immundefekt, pathologischer GÖR, Interstitielle Lungenerkrankung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extLst>
                  <a:ext uri="{0D108BD9-81ED-4DB2-BD59-A6C34878D82A}">
                    <a16:rowId xmlns:a16="http://schemas.microsoft.com/office/drawing/2014/main" val="3248835096"/>
                  </a:ext>
                </a:extLst>
              </a:tr>
              <a:tr h="171813">
                <a:tc gridSpan="2"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Untersuchungsbefunde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600822"/>
                  </a:ext>
                </a:extLst>
              </a:tr>
              <a:tr h="469361"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lokalisierte radiologische Veränderungen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100" dirty="0">
                          <a:effectLst/>
                        </a:rPr>
                        <a:t>angeborene Fehlbildung, CF, post-infektiöse Veränderungen, Fremdkörperaspiration, rezidivierende Aspirationen bei Schluckstörung oder GÖR, Bronchiektasen, Tuberkulose</a:t>
                      </a:r>
                      <a:endParaRPr lang="de-DE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2" marT="0" marB="0" anchor="ctr"/>
                </a:tc>
                <a:extLst>
                  <a:ext uri="{0D108BD9-81ED-4DB2-BD59-A6C34878D82A}">
                    <a16:rowId xmlns:a16="http://schemas.microsoft.com/office/drawing/2014/main" val="19786900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96289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349291" y="635000"/>
            <a:ext cx="7039133" cy="849784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de-CH" sz="3200" b="1" dirty="0">
                <a:effectLst/>
              </a:rPr>
              <a:t>Grade der Asthmakontrolle / Erwachsene</a:t>
            </a:r>
            <a:endParaRPr lang="de-DE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866C39A1-DA2C-4EDC-9070-A3D372A2DD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736587"/>
              </p:ext>
            </p:extLst>
          </p:nvPr>
        </p:nvGraphicFramePr>
        <p:xfrm>
          <a:off x="0" y="1556792"/>
          <a:ext cx="9144001" cy="53012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9077">
                  <a:extLst>
                    <a:ext uri="{9D8B030D-6E8A-4147-A177-3AD203B41FA5}">
                      <a16:colId xmlns:a16="http://schemas.microsoft.com/office/drawing/2014/main" val="997964581"/>
                    </a:ext>
                  </a:extLst>
                </a:gridCol>
                <a:gridCol w="2735385">
                  <a:extLst>
                    <a:ext uri="{9D8B030D-6E8A-4147-A177-3AD203B41FA5}">
                      <a16:colId xmlns:a16="http://schemas.microsoft.com/office/drawing/2014/main" val="4288085148"/>
                    </a:ext>
                  </a:extLst>
                </a:gridCol>
                <a:gridCol w="1250462">
                  <a:extLst>
                    <a:ext uri="{9D8B030D-6E8A-4147-A177-3AD203B41FA5}">
                      <a16:colId xmlns:a16="http://schemas.microsoft.com/office/drawing/2014/main" val="2288781045"/>
                    </a:ext>
                  </a:extLst>
                </a:gridCol>
                <a:gridCol w="1406770">
                  <a:extLst>
                    <a:ext uri="{9D8B030D-6E8A-4147-A177-3AD203B41FA5}">
                      <a16:colId xmlns:a16="http://schemas.microsoft.com/office/drawing/2014/main" val="1121839323"/>
                    </a:ext>
                  </a:extLst>
                </a:gridCol>
                <a:gridCol w="1172307">
                  <a:extLst>
                    <a:ext uri="{9D8B030D-6E8A-4147-A177-3AD203B41FA5}">
                      <a16:colId xmlns:a16="http://schemas.microsoft.com/office/drawing/2014/main" val="3391448802"/>
                    </a:ext>
                  </a:extLst>
                </a:gridCol>
              </a:tblGrid>
              <a:tr h="5394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  <a:latin typeface="+mn-lt"/>
                        </a:rPr>
                        <a:t>gut </a:t>
                      </a:r>
                      <a:br>
                        <a:rPr lang="de-CH" sz="1400" dirty="0">
                          <a:effectLst/>
                          <a:latin typeface="+mn-lt"/>
                        </a:rPr>
                      </a:br>
                      <a:r>
                        <a:rPr lang="de-CH" sz="1400" dirty="0">
                          <a:effectLst/>
                          <a:latin typeface="+mn-lt"/>
                        </a:rPr>
                        <a:t>kontrolliert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  <a:latin typeface="+mn-lt"/>
                        </a:rPr>
                        <a:t>teilweise </a:t>
                      </a:r>
                      <a:br>
                        <a:rPr lang="de-CH" sz="1400" dirty="0">
                          <a:effectLst/>
                          <a:latin typeface="+mn-lt"/>
                        </a:rPr>
                      </a:br>
                      <a:r>
                        <a:rPr lang="de-CH" sz="1400" dirty="0">
                          <a:effectLst/>
                          <a:latin typeface="+mn-lt"/>
                        </a:rPr>
                        <a:t>kontrolliert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  <a:latin typeface="+mn-lt"/>
                        </a:rPr>
                        <a:t>unkontrolliert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1450874685"/>
                  </a:ext>
                </a:extLst>
              </a:tr>
              <a:tr h="30723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  <a:latin typeface="+mn-lt"/>
                        </a:rPr>
                        <a:t>Symptomkontrolle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  <a:latin typeface="+mn-lt"/>
                        </a:rPr>
                        <a:t>hatte der Patient in den letzten 4 Wochen: </a:t>
                      </a:r>
                      <a:endParaRPr lang="de-DE" sz="1400" dirty="0">
                        <a:effectLst/>
                        <a:latin typeface="+mn-lt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CH" sz="1400" dirty="0">
                          <a:effectLst/>
                          <a:latin typeface="+mn-lt"/>
                        </a:rPr>
                        <a:t>häufiger als zweimal in der Woche tagsüber Symptome.</a:t>
                      </a:r>
                      <a:endParaRPr lang="de-DE" sz="1400" dirty="0">
                        <a:effectLst/>
                        <a:latin typeface="+mn-lt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CH" sz="1400" dirty="0">
                          <a:effectLst/>
                          <a:latin typeface="+mn-lt"/>
                        </a:rPr>
                        <a:t>nächtliches Erwachen durch Asthma.</a:t>
                      </a:r>
                      <a:endParaRPr lang="de-DE" sz="1400" dirty="0">
                        <a:effectLst/>
                        <a:latin typeface="+mn-lt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CH" sz="1400" dirty="0">
                          <a:effectLst/>
                          <a:latin typeface="+mn-lt"/>
                        </a:rPr>
                        <a:t>Gebrauch von Bedarfsmedikation für Symptome</a:t>
                      </a:r>
                      <a:r>
                        <a:rPr lang="de-CH" sz="1400" baseline="30000" dirty="0">
                          <a:effectLst/>
                          <a:latin typeface="+mn-lt"/>
                        </a:rPr>
                        <a:t>1,2 </a:t>
                      </a:r>
                      <a:r>
                        <a:rPr lang="de-CH" sz="1400" dirty="0">
                          <a:effectLst/>
                          <a:latin typeface="+mn-lt"/>
                        </a:rPr>
                        <a:t>häufiger als zweimal in der Woche.</a:t>
                      </a:r>
                      <a:endParaRPr lang="de-DE" sz="1400" dirty="0">
                        <a:effectLst/>
                        <a:latin typeface="+mn-lt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CH" sz="1400" dirty="0">
                          <a:effectLst/>
                          <a:latin typeface="+mn-lt"/>
                        </a:rPr>
                        <a:t>Aktivitätseinschränkung durch Asthma.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  <a:latin typeface="+mn-lt"/>
                        </a:rPr>
                        <a:t>kein Kriterium erfüllt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  <a:latin typeface="+mn-lt"/>
                        </a:rPr>
                        <a:t>1-2 Kriterien </a:t>
                      </a:r>
                      <a:br>
                        <a:rPr lang="de-CH" sz="1400" dirty="0">
                          <a:effectLst/>
                          <a:latin typeface="+mn-lt"/>
                        </a:rPr>
                      </a:br>
                      <a:r>
                        <a:rPr lang="de-CH" sz="1400" dirty="0">
                          <a:effectLst/>
                          <a:latin typeface="+mn-lt"/>
                        </a:rPr>
                        <a:t>erfüllt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  <a:latin typeface="+mn-lt"/>
                        </a:rPr>
                        <a:t>3-4 Kriterien erfüllt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1210064088"/>
                  </a:ext>
                </a:extLst>
              </a:tr>
              <a:tr h="843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  <a:latin typeface="+mn-lt"/>
                        </a:rPr>
                        <a:t>Beurteilung des Risikos für eine zukünftige Verschlechterung des Asthmas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+mn-lt"/>
                        </a:rPr>
                        <a:t>Erhebung von: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DE" sz="1400" dirty="0">
                          <a:effectLst/>
                          <a:latin typeface="+mn-lt"/>
                        </a:rPr>
                        <a:t>Lungenfunktion (Vorliegen einer Atemwegsobstruktion)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DE" sz="1400" dirty="0">
                          <a:effectLst/>
                          <a:latin typeface="+mn-lt"/>
                        </a:rPr>
                        <a:t>Anzahl stattgehabter Exazerbationen (keine/ ≥1x im Jahr/in der aktuellen Woche)</a:t>
                      </a:r>
                      <a:endParaRPr lang="de-DE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760474"/>
                  </a:ext>
                </a:extLst>
              </a:tr>
              <a:tr h="846264">
                <a:tc gridSpan="5">
                  <a:txBody>
                    <a:bodyPr/>
                    <a:lstStyle/>
                    <a:p>
                      <a:pPr marL="228600" lvl="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lain"/>
                      </a:pPr>
                      <a:r>
                        <a:rPr lang="de-DE" sz="1100" dirty="0">
                          <a:effectLst/>
                          <a:latin typeface="+mn-lt"/>
                        </a:rPr>
                        <a:t>ausgenommen: Bedarfsmedikation vor sportlicher Aktivität</a:t>
                      </a:r>
                    </a:p>
                    <a:p>
                      <a:pPr marL="228600" lvl="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lain"/>
                      </a:pPr>
                      <a:r>
                        <a:rPr lang="de-DE" sz="1100" dirty="0">
                          <a:effectLst/>
                          <a:latin typeface="+mn-lt"/>
                        </a:rPr>
                        <a:t>Patienten, die in Stufe 2 ausschließlich die Fixkombination (ICS niedrigdosiert + </a:t>
                      </a:r>
                      <a:r>
                        <a:rPr lang="de-DE" sz="1100" dirty="0" err="1">
                          <a:effectLst/>
                          <a:latin typeface="+mn-lt"/>
                        </a:rPr>
                        <a:t>Formoterol</a:t>
                      </a:r>
                      <a:r>
                        <a:rPr lang="de-DE" sz="1100" dirty="0">
                          <a:effectLst/>
                          <a:latin typeface="+mn-lt"/>
                        </a:rPr>
                        <a:t>) bedarfsorientiert anwenden: </a:t>
                      </a: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de-DE" sz="1100" dirty="0">
                          <a:effectLst/>
                          <a:latin typeface="+mn-lt"/>
                        </a:rPr>
                        <a:t>       Das Kriterium ist erfüllt, wenn die Fixkombination häufiger als viermal pro Woche angewandt wird oder die empfohlene </a:t>
                      </a:r>
                      <a:br>
                        <a:rPr lang="de-DE" sz="1100" dirty="0">
                          <a:effectLst/>
                          <a:latin typeface="+mn-lt"/>
                        </a:rPr>
                      </a:br>
                      <a:r>
                        <a:rPr lang="de-DE" sz="1100" dirty="0">
                          <a:effectLst/>
                          <a:latin typeface="+mn-lt"/>
                        </a:rPr>
                        <a:t>       Tageshöchstdosis des </a:t>
                      </a:r>
                      <a:r>
                        <a:rPr lang="de-DE" sz="1100" dirty="0" err="1">
                          <a:effectLst/>
                          <a:latin typeface="+mn-lt"/>
                        </a:rPr>
                        <a:t>Formoterols</a:t>
                      </a:r>
                      <a:r>
                        <a:rPr lang="de-DE" sz="1100" dirty="0">
                          <a:effectLst/>
                          <a:latin typeface="+mn-lt"/>
                        </a:rPr>
                        <a:t> (48µg) überschritten wird.</a:t>
                      </a:r>
                      <a:endParaRPr lang="de-DE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204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5481786"/>
      </p:ext>
    </p:extLst>
  </p:cSld>
  <p:clrMapOvr>
    <a:masterClrMapping/>
  </p:clrMapOvr>
  <p:transition spd="slow">
    <p:wheel spokes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30759-A70D-4962-985B-E816A6130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sz="3200" b="1" dirty="0">
                <a:effectLst/>
              </a:rPr>
              <a:t>Grade der Asthmakontrolle /  </a:t>
            </a:r>
            <a:br>
              <a:rPr lang="de-CH" sz="3200" b="1" dirty="0">
                <a:effectLst/>
              </a:rPr>
            </a:br>
            <a:r>
              <a:rPr lang="de-CH" sz="3200" b="1" dirty="0">
                <a:effectLst/>
              </a:rPr>
              <a:t>Kinder und Jugendliche</a:t>
            </a:r>
            <a:endParaRPr lang="de-DE" b="1" dirty="0"/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7F9508A8-A36B-49EE-9131-0192638992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338703"/>
              </p:ext>
            </p:extLst>
          </p:nvPr>
        </p:nvGraphicFramePr>
        <p:xfrm>
          <a:off x="0" y="1556792"/>
          <a:ext cx="9143999" cy="53012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6237">
                  <a:extLst>
                    <a:ext uri="{9D8B030D-6E8A-4147-A177-3AD203B41FA5}">
                      <a16:colId xmlns:a16="http://schemas.microsoft.com/office/drawing/2014/main" val="1796144454"/>
                    </a:ext>
                  </a:extLst>
                </a:gridCol>
                <a:gridCol w="2689413">
                  <a:extLst>
                    <a:ext uri="{9D8B030D-6E8A-4147-A177-3AD203B41FA5}">
                      <a16:colId xmlns:a16="http://schemas.microsoft.com/office/drawing/2014/main" val="3738940373"/>
                    </a:ext>
                  </a:extLst>
                </a:gridCol>
                <a:gridCol w="1478938">
                  <a:extLst>
                    <a:ext uri="{9D8B030D-6E8A-4147-A177-3AD203B41FA5}">
                      <a16:colId xmlns:a16="http://schemas.microsoft.com/office/drawing/2014/main" val="3359719366"/>
                    </a:ext>
                  </a:extLst>
                </a:gridCol>
                <a:gridCol w="1345180">
                  <a:extLst>
                    <a:ext uri="{9D8B030D-6E8A-4147-A177-3AD203B41FA5}">
                      <a16:colId xmlns:a16="http://schemas.microsoft.com/office/drawing/2014/main" val="4247034454"/>
                    </a:ext>
                  </a:extLst>
                </a:gridCol>
                <a:gridCol w="1344231">
                  <a:extLst>
                    <a:ext uri="{9D8B030D-6E8A-4147-A177-3AD203B41FA5}">
                      <a16:colId xmlns:a16="http://schemas.microsoft.com/office/drawing/2014/main" val="386988226"/>
                    </a:ext>
                  </a:extLst>
                </a:gridCol>
              </a:tblGrid>
              <a:tr h="53559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20"/>
                        </a:spcAft>
                      </a:pP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20"/>
                        </a:spcAft>
                      </a:pPr>
                      <a:r>
                        <a:rPr lang="de-CH" sz="1400" dirty="0">
                          <a:effectLst/>
                        </a:rPr>
                        <a:t>gut </a:t>
                      </a:r>
                      <a:br>
                        <a:rPr lang="de-CH" sz="1400" dirty="0">
                          <a:effectLst/>
                        </a:rPr>
                      </a:br>
                      <a:r>
                        <a:rPr lang="de-CH" sz="1400" dirty="0">
                          <a:effectLst/>
                        </a:rPr>
                        <a:t>kontrolliert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20"/>
                        </a:spcAft>
                      </a:pPr>
                      <a:r>
                        <a:rPr lang="de-CH" sz="1400" dirty="0">
                          <a:effectLst/>
                        </a:rPr>
                        <a:t>teilweise </a:t>
                      </a:r>
                      <a:br>
                        <a:rPr lang="de-CH" sz="1400" dirty="0">
                          <a:effectLst/>
                        </a:rPr>
                      </a:br>
                      <a:r>
                        <a:rPr lang="de-CH" sz="1400" dirty="0">
                          <a:effectLst/>
                        </a:rPr>
                        <a:t>kontrolliert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20"/>
                        </a:spcAft>
                      </a:pPr>
                      <a:r>
                        <a:rPr lang="de-CH" sz="1400" dirty="0">
                          <a:effectLst/>
                        </a:rPr>
                        <a:t>unkontrolliert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3044957092"/>
                  </a:ext>
                </a:extLst>
              </a:tr>
              <a:tr h="28667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20"/>
                        </a:spcAft>
                      </a:pPr>
                      <a:r>
                        <a:rPr lang="de-CH" sz="1400" dirty="0">
                          <a:effectLst/>
                        </a:rPr>
                        <a:t>Symptomkontrolle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20"/>
                        </a:spcAft>
                      </a:pPr>
                      <a:r>
                        <a:rPr lang="de-CH" sz="1400" dirty="0">
                          <a:effectLst/>
                        </a:rPr>
                        <a:t>hatte der Patient in den letzten 4 Wochen: </a:t>
                      </a:r>
                      <a:endParaRPr lang="de-DE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72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CH" sz="1400" dirty="0">
                          <a:effectLst/>
                        </a:rPr>
                        <a:t>Symptome tagsüber</a:t>
                      </a:r>
                      <a:endParaRPr lang="de-DE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72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CH" sz="1400" dirty="0">
                          <a:effectLst/>
                        </a:rPr>
                        <a:t>Nächtliches Erwachen durch Asthma</a:t>
                      </a:r>
                      <a:endParaRPr lang="de-DE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72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CH" sz="1400" dirty="0">
                          <a:effectLst/>
                        </a:rPr>
                        <a:t>Gebrauch von Bedarfsmedika­tion*</a:t>
                      </a:r>
                      <a:endParaRPr lang="de-DE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72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CH" sz="1400" dirty="0">
                          <a:effectLst/>
                        </a:rPr>
                        <a:t>Aktivitätseinschränkung durch Asthma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20"/>
                        </a:spcAft>
                      </a:pPr>
                      <a:r>
                        <a:rPr lang="de-CH" sz="1400" dirty="0">
                          <a:effectLst/>
                        </a:rPr>
                        <a:t>kein Kriterium erfüllt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20"/>
                        </a:spcAft>
                      </a:pPr>
                      <a:r>
                        <a:rPr lang="de-CH" sz="1400" dirty="0">
                          <a:effectLst/>
                        </a:rPr>
                        <a:t>1-2 Kriterien </a:t>
                      </a:r>
                      <a:br>
                        <a:rPr lang="de-CH" sz="1400" dirty="0">
                          <a:effectLst/>
                        </a:rPr>
                      </a:br>
                      <a:r>
                        <a:rPr lang="de-CH" sz="1400" dirty="0">
                          <a:effectLst/>
                        </a:rPr>
                        <a:t>erfüllt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20"/>
                        </a:spcAft>
                      </a:pPr>
                      <a:r>
                        <a:rPr lang="de-CH" sz="1400" dirty="0">
                          <a:effectLst/>
                        </a:rPr>
                        <a:t>3-4 Kriterien </a:t>
                      </a:r>
                      <a:br>
                        <a:rPr lang="de-CH" sz="1400" dirty="0">
                          <a:effectLst/>
                        </a:rPr>
                      </a:br>
                      <a:r>
                        <a:rPr lang="de-CH" sz="1400" dirty="0">
                          <a:effectLst/>
                        </a:rPr>
                        <a:t>erfüllt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3604146848"/>
                  </a:ext>
                </a:extLst>
              </a:tr>
              <a:tr h="10873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20"/>
                        </a:spcAft>
                      </a:pPr>
                      <a:r>
                        <a:rPr lang="de-CH" sz="1400">
                          <a:effectLst/>
                        </a:rPr>
                        <a:t>Beurteilung des Risikos für eine zukünftige Verschlechterung des Asthmas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Erhebung von: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DE" sz="1400" dirty="0">
                          <a:effectLst/>
                        </a:rPr>
                        <a:t>Lungenfunktion (Vorliegen einer Atemwegsobstruktion)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de-DE" sz="1400" dirty="0">
                          <a:effectLst/>
                        </a:rPr>
                        <a:t>Anzahl stattgehabter Exazerbationen (keine / ≥1x im Jahr /in der aktuellen Woche)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932826"/>
                  </a:ext>
                </a:extLst>
              </a:tr>
              <a:tr h="811489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20"/>
                        </a:spcAft>
                      </a:pPr>
                      <a:r>
                        <a:rPr lang="de-DE" sz="1400" dirty="0">
                          <a:effectLst/>
                        </a:rPr>
                        <a:t>* bei Patienten ab 12 Jahren, die in Stufe 2 ausschließlich die Fixkombination (ICS niedrigdosiert und </a:t>
                      </a:r>
                      <a:r>
                        <a:rPr lang="de-DE" sz="1400" dirty="0" err="1">
                          <a:effectLst/>
                        </a:rPr>
                        <a:t>Formoterol</a:t>
                      </a:r>
                      <a:r>
                        <a:rPr lang="de-DE" sz="1400" dirty="0">
                          <a:effectLst/>
                        </a:rPr>
                        <a:t>) bedarfsweise anwenden, ist das Kriterium nicht anwendbar: Bei gut kontrolliertem Asthma wird die Fixkombination nicht häufiger als zweimal pro Woche angewandt.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586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8696894"/>
      </p:ext>
    </p:extLst>
  </p:cSld>
  <p:clrMapOvr>
    <a:masterClrMapping/>
  </p:clrMapOvr>
  <p:transition spd="slow">
    <p:wheel spokes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Initiierung der Asthmatherapie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de-DE" sz="2400" dirty="0"/>
              <a:t>Die Schweregradeinteilung des Asthmas hat keinen Stellenwert in der Diagnostik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de-DE" sz="2400" dirty="0"/>
              <a:t>Bei unbehandelten Patienten sollte eine Asthmatherapie wie folgt initiiert werden:</a:t>
            </a:r>
          </a:p>
          <a:p>
            <a:pPr marL="719138" indent="-363538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sz="2400" dirty="0"/>
              <a:t>bei teilweise kontrolliertem Asthma: </a:t>
            </a:r>
            <a:br>
              <a:rPr lang="de-DE" sz="2400" dirty="0"/>
            </a:br>
            <a:r>
              <a:rPr lang="de-DE" sz="2400" dirty="0"/>
              <a:t>Fixkombinationen ICS + </a:t>
            </a:r>
            <a:r>
              <a:rPr lang="de-DE" sz="2400" dirty="0" err="1"/>
              <a:t>Formoterol</a:t>
            </a:r>
            <a:r>
              <a:rPr lang="de-DE" sz="2400" dirty="0"/>
              <a:t> bei Bedarf oder</a:t>
            </a:r>
            <a:br>
              <a:rPr lang="de-DE" sz="2400" dirty="0"/>
            </a:br>
            <a:r>
              <a:rPr lang="de-DE" sz="2400" dirty="0"/>
              <a:t>niedrig dosiertes ICS + SABA bei Bedarf (Therapiestufe 2) </a:t>
            </a:r>
          </a:p>
          <a:p>
            <a:pPr marL="719138" indent="-363538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sz="2400" dirty="0"/>
              <a:t>bei unkontrolliertem Asthma:</a:t>
            </a:r>
            <a:br>
              <a:rPr lang="de-DE" sz="2400" dirty="0"/>
            </a:br>
            <a:r>
              <a:rPr lang="de-DE" sz="2400" dirty="0"/>
              <a:t>mindestens mit einer Therapie der Stufe 3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9045532"/>
      </p:ext>
    </p:extLst>
  </p:cSld>
  <p:clrMapOvr>
    <a:masterClrMapping/>
  </p:clrMapOvr>
  <p:transition spd="slow">
    <p:wheel spokes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Bild 1" descr="Atemwegsliga_blau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36" y="785433"/>
            <a:ext cx="910861" cy="556511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B561F651-A3A7-4399-B9C8-BF98113BA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886955" y="-1135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43" name="Rectangle 8"/>
          <p:cNvSpPr txBox="1">
            <a:spLocks noChangeArrowheads="1"/>
          </p:cNvSpPr>
          <p:nvPr/>
        </p:nvSpPr>
        <p:spPr bwMode="auto">
          <a:xfrm>
            <a:off x="1547664" y="502403"/>
            <a:ext cx="6740503" cy="108012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  <a:defRPr/>
            </a:pPr>
            <a:r>
              <a:rPr lang="de-DE" altLang="de-DE" sz="3000" b="1" dirty="0">
                <a:solidFill>
                  <a:srgbClr val="006EAC"/>
                </a:solidFill>
              </a:rPr>
              <a:t>Stufentherapie Erwachsene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FD01C1B2-05D1-4280-9473-30A89CA62902}"/>
              </a:ext>
            </a:extLst>
          </p:cNvPr>
          <p:cNvGrpSpPr/>
          <p:nvPr/>
        </p:nvGrpSpPr>
        <p:grpSpPr>
          <a:xfrm>
            <a:off x="69334" y="1053065"/>
            <a:ext cx="8905446" cy="5582668"/>
            <a:chOff x="69334" y="1053065"/>
            <a:chExt cx="8905446" cy="5582668"/>
          </a:xfrm>
        </p:grpSpPr>
        <p:sp>
          <p:nvSpPr>
            <p:cNvPr id="3087" name="Textfeld 1"/>
            <p:cNvSpPr txBox="1">
              <a:spLocks noChangeArrowheads="1"/>
            </p:cNvSpPr>
            <p:nvPr/>
          </p:nvSpPr>
          <p:spPr bwMode="auto">
            <a:xfrm rot="-5400000">
              <a:off x="-194109" y="3221129"/>
              <a:ext cx="9105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Arial" panose="020B0604020202020204" pitchFamily="34" charset="0"/>
                </a:rPr>
                <a:t>1. Wahl</a:t>
              </a:r>
            </a:p>
          </p:txBody>
        </p:sp>
        <p:sp>
          <p:nvSpPr>
            <p:cNvPr id="3088" name="Textfeld 39"/>
            <p:cNvSpPr txBox="1">
              <a:spLocks noChangeArrowheads="1"/>
            </p:cNvSpPr>
            <p:nvPr/>
          </p:nvSpPr>
          <p:spPr bwMode="auto">
            <a:xfrm rot="-5400000">
              <a:off x="-370210" y="4948664"/>
              <a:ext cx="124841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Arial" panose="020B0604020202020204" pitchFamily="34" charset="0"/>
                </a:rPr>
                <a:t>Alternative</a:t>
              </a:r>
            </a:p>
          </p:txBody>
        </p:sp>
        <p:grpSp>
          <p:nvGrpSpPr>
            <p:cNvPr id="2" name="Gruppieren 1">
              <a:extLst>
                <a:ext uri="{FF2B5EF4-FFF2-40B4-BE49-F238E27FC236}">
                  <a16:creationId xmlns:a16="http://schemas.microsoft.com/office/drawing/2014/main" id="{179CA769-D5F5-49E0-A87F-CF1C6151AA17}"/>
                </a:ext>
              </a:extLst>
            </p:cNvPr>
            <p:cNvGrpSpPr/>
            <p:nvPr/>
          </p:nvGrpSpPr>
          <p:grpSpPr>
            <a:xfrm>
              <a:off x="410766" y="1053065"/>
              <a:ext cx="8564014" cy="5582668"/>
              <a:chOff x="410766" y="1053065"/>
              <a:chExt cx="8564014" cy="5582668"/>
            </a:xfrm>
          </p:grpSpPr>
          <p:grpSp>
            <p:nvGrpSpPr>
              <p:cNvPr id="3086" name="Gruppierung 8"/>
              <p:cNvGrpSpPr>
                <a:grpSpLocks/>
              </p:cNvGrpSpPr>
              <p:nvPr/>
            </p:nvGrpSpPr>
            <p:grpSpPr bwMode="auto">
              <a:xfrm>
                <a:off x="7336480" y="1442003"/>
                <a:ext cx="1638300" cy="4543113"/>
                <a:chOff x="7363879" y="1595438"/>
                <a:chExt cx="1637047" cy="3525837"/>
              </a:xfrm>
            </p:grpSpPr>
            <p:sp>
              <p:nvSpPr>
                <p:cNvPr id="39" name="Abgerundetes Rechteck 38"/>
                <p:cNvSpPr/>
                <p:nvPr/>
              </p:nvSpPr>
              <p:spPr>
                <a:xfrm>
                  <a:off x="7363879" y="1595438"/>
                  <a:ext cx="1637047" cy="3525837"/>
                </a:xfrm>
                <a:prstGeom prst="roundRect">
                  <a:avLst/>
                </a:prstGeom>
                <a:solidFill>
                  <a:srgbClr val="FFFFFF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ea typeface="+mn-ea"/>
                    <a:cs typeface="Arial"/>
                  </a:endParaRPr>
                </a:p>
              </p:txBody>
            </p:sp>
            <p:sp>
              <p:nvSpPr>
                <p:cNvPr id="3110" name="Textfeld 23"/>
                <p:cNvSpPr txBox="1">
                  <a:spLocks noChangeArrowheads="1"/>
                </p:cNvSpPr>
                <p:nvPr/>
              </p:nvSpPr>
              <p:spPr bwMode="auto">
                <a:xfrm>
                  <a:off x="7550297" y="1687954"/>
                  <a:ext cx="1280076" cy="13618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Langzeittherapie 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ICS 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(Höchst-Dosis)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3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  <a:t>+ LABA + LAMA</a:t>
                  </a:r>
                  <a:endParaRPr lang="de-DE" altLang="en-US" sz="1200" b="1" dirty="0">
                    <a:solidFill>
                      <a:srgbClr val="002060"/>
                    </a:solidFill>
                    <a:latin typeface="+mn-lt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None/>
                    <a:defRPr/>
                  </a:pPr>
                  <a:r>
                    <a:rPr lang="de-DE" altLang="en-US" sz="1200" b="1" dirty="0">
                      <a:solidFill>
                        <a:srgbClr val="002060"/>
                      </a:solidFill>
                      <a:latin typeface="+mn-lt"/>
                    </a:rPr>
                    <a:t>Bedarfstherapie</a:t>
                  </a: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None/>
                    <a:defRPr/>
                  </a:pPr>
                  <a: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  <a:t>SABA </a:t>
                  </a:r>
                </a:p>
                <a:p>
                  <a:pPr algn="ctr" eaLnBrk="0" fontAlgn="base" hangingPunct="0">
                    <a:spcBef>
                      <a:spcPts val="600"/>
                    </a:spcBef>
                    <a:spcAft>
                      <a:spcPts val="600"/>
                    </a:spcAft>
                    <a:buNone/>
                    <a:defRPr/>
                  </a:pPr>
                  <a: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  <a:t>oder</a:t>
                  </a:r>
                  <a:b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</a:br>
                  <a: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  <a:t>ICS/</a:t>
                  </a:r>
                  <a:r>
                    <a:rPr lang="de-DE" altLang="en-US" sz="1200" dirty="0" err="1">
                      <a:solidFill>
                        <a:srgbClr val="002060"/>
                      </a:solidFill>
                      <a:latin typeface="+mn-lt"/>
                    </a:rPr>
                    <a:t>Formoterol</a:t>
                  </a:r>
                  <a:endParaRPr kumimoji="0" lang="de-DE" altLang="en-US" sz="12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+mn-cs"/>
                  </a:endParaRPr>
                </a:p>
              </p:txBody>
            </p:sp>
            <p:sp>
              <p:nvSpPr>
                <p:cNvPr id="3111" name="Textfeld 24"/>
                <p:cNvSpPr txBox="1">
                  <a:spLocks noChangeArrowheads="1"/>
                </p:cNvSpPr>
                <p:nvPr/>
              </p:nvSpPr>
              <p:spPr bwMode="auto">
                <a:xfrm>
                  <a:off x="7570390" y="4322763"/>
                  <a:ext cx="1139761" cy="6715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9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niedrigste</a:t>
                  </a:r>
                  <a:b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</a:b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effektive</a:t>
                  </a:r>
                  <a:b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</a:b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Dosis oraler</a:t>
                  </a:r>
                  <a:b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</a:br>
                  <a:r>
                    <a:rPr kumimoji="0" lang="de-DE" altLang="en-US" sz="120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Kortikosteroide</a:t>
                  </a:r>
                  <a:endParaRPr kumimoji="0" lang="de-DE" altLang="en-US" sz="12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+mn-cs"/>
                  </a:endParaRPr>
                </a:p>
              </p:txBody>
            </p:sp>
            <p:cxnSp>
              <p:nvCxnSpPr>
                <p:cNvPr id="42" name="Gerade Verbindung 41"/>
                <p:cNvCxnSpPr/>
                <p:nvPr/>
              </p:nvCxnSpPr>
              <p:spPr>
                <a:xfrm>
                  <a:off x="7458263" y="4174633"/>
                  <a:ext cx="14482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74" name="AutoShape 2"/>
              <p:cNvSpPr>
                <a:spLocks noChangeArrowheads="1"/>
              </p:cNvSpPr>
              <p:nvPr/>
            </p:nvSpPr>
            <p:spPr bwMode="auto">
              <a:xfrm>
                <a:off x="822325" y="1909763"/>
                <a:ext cx="1019175" cy="387350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Arial" panose="020B0604020202020204" pitchFamily="34" charset="0"/>
                  </a:rPr>
                  <a:t>Stufe 1</a:t>
                </a:r>
              </a:p>
            </p:txBody>
          </p:sp>
          <p:sp>
            <p:nvSpPr>
              <p:cNvPr id="3075" name="AutoShape 3"/>
              <p:cNvSpPr>
                <a:spLocks noChangeArrowheads="1"/>
              </p:cNvSpPr>
              <p:nvPr/>
            </p:nvSpPr>
            <p:spPr bwMode="auto">
              <a:xfrm>
                <a:off x="2560735" y="1737329"/>
                <a:ext cx="1019175" cy="388938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Arial" panose="020B0604020202020204" pitchFamily="34" charset="0"/>
                  </a:rPr>
                  <a:t>Stufe 2</a:t>
                </a:r>
              </a:p>
            </p:txBody>
          </p:sp>
          <p:sp>
            <p:nvSpPr>
              <p:cNvPr id="3076" name="AutoShape 4"/>
              <p:cNvSpPr>
                <a:spLocks noChangeArrowheads="1"/>
              </p:cNvSpPr>
              <p:nvPr/>
            </p:nvSpPr>
            <p:spPr bwMode="auto">
              <a:xfrm>
                <a:off x="4348328" y="1558688"/>
                <a:ext cx="1019175" cy="387350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Arial" panose="020B0604020202020204" pitchFamily="34" charset="0"/>
                  </a:rPr>
                  <a:t>Stufe 3</a:t>
                </a:r>
              </a:p>
            </p:txBody>
          </p:sp>
          <p:sp>
            <p:nvSpPr>
              <p:cNvPr id="3077" name="AutoShape 5"/>
              <p:cNvSpPr>
                <a:spLocks noChangeArrowheads="1"/>
              </p:cNvSpPr>
              <p:nvPr/>
            </p:nvSpPr>
            <p:spPr bwMode="auto">
              <a:xfrm>
                <a:off x="5979283" y="1399718"/>
                <a:ext cx="1019175" cy="387350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Arial" panose="020B0604020202020204" pitchFamily="34" charset="0"/>
                  </a:rPr>
                  <a:t>Stufe 4</a:t>
                </a:r>
              </a:p>
            </p:txBody>
          </p:sp>
          <p:grpSp>
            <p:nvGrpSpPr>
              <p:cNvPr id="3080" name="Gruppierung 3"/>
              <p:cNvGrpSpPr>
                <a:grpSpLocks/>
              </p:cNvGrpSpPr>
              <p:nvPr/>
            </p:nvGrpSpPr>
            <p:grpSpPr bwMode="auto">
              <a:xfrm>
                <a:off x="557436" y="2290445"/>
                <a:ext cx="1638300" cy="3694672"/>
                <a:chOff x="563623" y="2295525"/>
                <a:chExt cx="1638300" cy="2825750"/>
              </a:xfrm>
            </p:grpSpPr>
            <p:sp>
              <p:nvSpPr>
                <p:cNvPr id="29" name="Abgerundetes Rechteck 28"/>
                <p:cNvSpPr/>
                <p:nvPr/>
              </p:nvSpPr>
              <p:spPr>
                <a:xfrm>
                  <a:off x="563623" y="2295525"/>
                  <a:ext cx="1638300" cy="2825750"/>
                </a:xfrm>
                <a:prstGeom prst="roundRect">
                  <a:avLst/>
                </a:prstGeom>
                <a:solidFill>
                  <a:srgbClr val="FFFFFF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14" name="Textfeld 1"/>
                <p:cNvSpPr txBox="1">
                  <a:spLocks noChangeArrowheads="1"/>
                </p:cNvSpPr>
                <p:nvPr/>
              </p:nvSpPr>
              <p:spPr bwMode="auto">
                <a:xfrm>
                  <a:off x="616726" y="4145254"/>
                  <a:ext cx="1450975" cy="9393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ICS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(niedrige Dosis) 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als Langzeittherapie</a:t>
                  </a:r>
                  <a:b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</a:b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+ 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SABA als Bedarfstherapie</a:t>
                  </a:r>
                </a:p>
              </p:txBody>
            </p:sp>
            <p:cxnSp>
              <p:nvCxnSpPr>
                <p:cNvPr id="26" name="Gerade Verbindung 25"/>
                <p:cNvCxnSpPr/>
                <p:nvPr/>
              </p:nvCxnSpPr>
              <p:spPr>
                <a:xfrm>
                  <a:off x="606472" y="4157626"/>
                  <a:ext cx="145097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85" name="AutoShape 6"/>
              <p:cNvSpPr>
                <a:spLocks noChangeArrowheads="1"/>
              </p:cNvSpPr>
              <p:nvPr/>
            </p:nvSpPr>
            <p:spPr bwMode="auto">
              <a:xfrm>
                <a:off x="7679634" y="1053065"/>
                <a:ext cx="1019175" cy="388938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Arial" panose="020B0604020202020204" pitchFamily="34" charset="0"/>
                  </a:rPr>
                  <a:t>Stufe 5</a:t>
                </a:r>
              </a:p>
            </p:txBody>
          </p:sp>
          <p:grpSp>
            <p:nvGrpSpPr>
              <p:cNvPr id="3090" name="Gruppierung 1"/>
              <p:cNvGrpSpPr>
                <a:grpSpLocks/>
              </p:cNvGrpSpPr>
              <p:nvPr/>
            </p:nvGrpSpPr>
            <p:grpSpPr bwMode="auto">
              <a:xfrm>
                <a:off x="2245085" y="2118387"/>
                <a:ext cx="1638300" cy="3866730"/>
                <a:chOff x="2227263" y="2295525"/>
                <a:chExt cx="1638300" cy="2825750"/>
              </a:xfrm>
            </p:grpSpPr>
            <p:grpSp>
              <p:nvGrpSpPr>
                <p:cNvPr id="3104" name="Gruppierung 4"/>
                <p:cNvGrpSpPr>
                  <a:grpSpLocks/>
                </p:cNvGrpSpPr>
                <p:nvPr/>
              </p:nvGrpSpPr>
              <p:grpSpPr bwMode="auto">
                <a:xfrm>
                  <a:off x="2227263" y="2295525"/>
                  <a:ext cx="1638300" cy="2825750"/>
                  <a:chOff x="2227311" y="2295525"/>
                  <a:chExt cx="1638300" cy="2825750"/>
                </a:xfrm>
              </p:grpSpPr>
              <p:sp>
                <p:nvSpPr>
                  <p:cNvPr id="30" name="Abgerundetes Rechteck 29"/>
                  <p:cNvSpPr/>
                  <p:nvPr/>
                </p:nvSpPr>
                <p:spPr>
                  <a:xfrm>
                    <a:off x="2227311" y="2295525"/>
                    <a:ext cx="1638300" cy="2825750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107" name="Textfeld 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21047" y="4204335"/>
                    <a:ext cx="1223052" cy="7914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de-DE" altLang="en-US" sz="12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MS PGothic" panose="020B0600070205080204" pitchFamily="34" charset="-128"/>
                        <a:cs typeface="+mn-cs"/>
                      </a:rPr>
                      <a:t>LTRA als Langzeittherapie</a:t>
                    </a:r>
                  </a:p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de-DE" altLang="en-US" sz="1200" dirty="0">
                        <a:solidFill>
                          <a:srgbClr val="002060"/>
                        </a:solidFill>
                        <a:latin typeface="+mn-lt"/>
                      </a:rPr>
                      <a:t>+ </a:t>
                    </a:r>
                  </a:p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de-DE" altLang="en-US" sz="1200" dirty="0">
                        <a:solidFill>
                          <a:srgbClr val="002060"/>
                        </a:solidFill>
                        <a:latin typeface="+mn-lt"/>
                      </a:rPr>
                      <a:t>SABA als Bedarfstherapie</a:t>
                    </a:r>
                    <a:endPara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endParaRPr>
                  </a:p>
                </p:txBody>
              </p:sp>
              <p:cxnSp>
                <p:nvCxnSpPr>
                  <p:cNvPr id="61" name="Gerade Verbindung 60"/>
                  <p:cNvCxnSpPr/>
                  <p:nvPr/>
                </p:nvCxnSpPr>
                <p:spPr>
                  <a:xfrm>
                    <a:off x="2320973" y="4188684"/>
                    <a:ext cx="1449388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105" name="Textfeld 17"/>
                <p:cNvSpPr txBox="1">
                  <a:spLocks noChangeArrowheads="1"/>
                </p:cNvSpPr>
                <p:nvPr/>
              </p:nvSpPr>
              <p:spPr bwMode="auto">
                <a:xfrm>
                  <a:off x="2380456" y="2465104"/>
                  <a:ext cx="1304139" cy="119909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Langzeittherapie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ICS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(niedrige Dosis) 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  <a:t>+ SABA bei Bedarf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oder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de-DE" altLang="en-US" sz="1200" b="1" dirty="0">
                      <a:solidFill>
                        <a:srgbClr val="002060"/>
                      </a:solidFill>
                      <a:latin typeface="+mn-lt"/>
                    </a:rPr>
                    <a:t>Bedarfstherapie</a:t>
                  </a:r>
                  <a:b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</a:br>
                  <a: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  <a:t>ICS/</a:t>
                  </a:r>
                  <a:r>
                    <a:rPr lang="de-DE" altLang="en-US" sz="1200" dirty="0" err="1">
                      <a:solidFill>
                        <a:srgbClr val="002060"/>
                      </a:solidFill>
                      <a:latin typeface="+mn-lt"/>
                    </a:rPr>
                    <a:t>Formoterol</a:t>
                  </a:r>
                  <a:endParaRPr kumimoji="0" lang="de-DE" altLang="en-US" sz="12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+mn-cs"/>
                  </a:endParaRPr>
                </a:p>
              </p:txBody>
            </p:sp>
          </p:grpSp>
          <p:grpSp>
            <p:nvGrpSpPr>
              <p:cNvPr id="3091" name="Gruppierung 9"/>
              <p:cNvGrpSpPr>
                <a:grpSpLocks/>
              </p:cNvGrpSpPr>
              <p:nvPr/>
            </p:nvGrpSpPr>
            <p:grpSpPr bwMode="auto">
              <a:xfrm>
                <a:off x="3923928" y="1917898"/>
                <a:ext cx="1638300" cy="4067219"/>
                <a:chOff x="3868072" y="2062163"/>
                <a:chExt cx="1638300" cy="3059112"/>
              </a:xfrm>
            </p:grpSpPr>
            <p:grpSp>
              <p:nvGrpSpPr>
                <p:cNvPr id="3099" name="Gruppierung 5"/>
                <p:cNvGrpSpPr>
                  <a:grpSpLocks/>
                </p:cNvGrpSpPr>
                <p:nvPr/>
              </p:nvGrpSpPr>
              <p:grpSpPr bwMode="auto">
                <a:xfrm>
                  <a:off x="3868072" y="2062163"/>
                  <a:ext cx="1638300" cy="3059112"/>
                  <a:chOff x="3868121" y="2062163"/>
                  <a:chExt cx="1638300" cy="3059112"/>
                </a:xfrm>
              </p:grpSpPr>
              <p:sp>
                <p:nvSpPr>
                  <p:cNvPr id="28" name="Abgerundetes Rechteck 27"/>
                  <p:cNvSpPr/>
                  <p:nvPr/>
                </p:nvSpPr>
                <p:spPr>
                  <a:xfrm>
                    <a:off x="3868121" y="2062163"/>
                    <a:ext cx="1638300" cy="3059112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102" name="Textfeld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58036" y="4179425"/>
                    <a:ext cx="1316579" cy="8217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de-DE" altLang="en-US" sz="1200" dirty="0">
                        <a:solidFill>
                          <a:srgbClr val="002060"/>
                        </a:solidFill>
                        <a:latin typeface="+mn-lt"/>
                      </a:rPr>
                      <a:t>ICS niedrigdosiert</a:t>
                    </a:r>
                  </a:p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de-DE" altLang="en-US" sz="12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MS PGothic" panose="020B0600070205080204" pitchFamily="34" charset="-128"/>
                        <a:cs typeface="+mn-cs"/>
                      </a:rPr>
                      <a:t>+ LAMA</a:t>
                    </a:r>
                  </a:p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de-DE" altLang="en-US" sz="1200" dirty="0">
                        <a:solidFill>
                          <a:srgbClr val="002060"/>
                        </a:solidFill>
                        <a:latin typeface="+mn-lt"/>
                      </a:rPr>
                      <a:t>oder</a:t>
                    </a:r>
                    <a:endPara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endParaRPr>
                  </a:p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de-DE" altLang="en-US" sz="12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MS PGothic" panose="020B0600070205080204" pitchFamily="34" charset="-128"/>
                        <a:cs typeface="+mn-cs"/>
                      </a:rPr>
                      <a:t>ICS </a:t>
                    </a:r>
                    <a:r>
                      <a:rPr lang="de-DE" altLang="en-US" sz="1200" dirty="0">
                        <a:solidFill>
                          <a:srgbClr val="002060"/>
                        </a:solidFill>
                        <a:latin typeface="+mn-lt"/>
                      </a:rPr>
                      <a:t>niedrigdosiert </a:t>
                    </a:r>
                  </a:p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de-DE" altLang="en-US" sz="12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MS PGothic" panose="020B0600070205080204" pitchFamily="34" charset="-128"/>
                        <a:cs typeface="+mn-cs"/>
                      </a:rPr>
                      <a:t>+ LTRA</a:t>
                    </a:r>
                  </a:p>
                </p:txBody>
              </p:sp>
              <p:cxnSp>
                <p:nvCxnSpPr>
                  <p:cNvPr id="62" name="Gerade Verbindung 61"/>
                  <p:cNvCxnSpPr/>
                  <p:nvPr/>
                </p:nvCxnSpPr>
                <p:spPr>
                  <a:xfrm>
                    <a:off x="4035674" y="4145831"/>
                    <a:ext cx="1449388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100" name="Textfeld 19"/>
                <p:cNvSpPr txBox="1">
                  <a:spLocks noChangeArrowheads="1"/>
                </p:cNvSpPr>
                <p:nvPr/>
              </p:nvSpPr>
              <p:spPr bwMode="auto">
                <a:xfrm>
                  <a:off x="4051315" y="2151862"/>
                  <a:ext cx="1380826" cy="1969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Langzeittherapie 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ICS (niedrige Dosis)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  <a:t>+ LABA (bevorzugt)</a:t>
                  </a:r>
                </a:p>
                <a:p>
                  <a:pPr algn="ctr" eaLnBrk="0" fontAlgn="base" hangingPunct="0">
                    <a:spcBef>
                      <a:spcPts val="600"/>
                    </a:spcBef>
                    <a:spcAft>
                      <a:spcPts val="600"/>
                    </a:spcAft>
                    <a:buNone/>
                    <a:defRPr/>
                  </a:pPr>
                  <a: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  <a:t>oder 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ICS (mittlere Dosis)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altLang="en-US" sz="12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+mn-cs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None/>
                    <a:defRPr/>
                  </a:pPr>
                  <a:r>
                    <a:rPr lang="de-DE" altLang="en-US" sz="1200" b="1" dirty="0">
                      <a:solidFill>
                        <a:srgbClr val="002060"/>
                      </a:solidFill>
                      <a:latin typeface="+mn-lt"/>
                    </a:rPr>
                    <a:t>Bedarfstherapie</a:t>
                  </a: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None/>
                    <a:defRPr/>
                  </a:pPr>
                  <a: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  <a:t>SABA </a:t>
                  </a:r>
                </a:p>
                <a:p>
                  <a:pPr algn="ctr" eaLnBrk="0" fontAlgn="base" hangingPunct="0">
                    <a:spcBef>
                      <a:spcPts val="600"/>
                    </a:spcBef>
                    <a:spcAft>
                      <a:spcPts val="600"/>
                    </a:spcAft>
                    <a:buNone/>
                    <a:defRPr/>
                  </a:pPr>
                  <a: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  <a:t>oder</a:t>
                  </a:r>
                  <a:b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</a:br>
                  <a: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  <a:t>ICS/</a:t>
                  </a:r>
                  <a:r>
                    <a:rPr lang="de-DE" altLang="en-US" sz="1200" dirty="0" err="1">
                      <a:solidFill>
                        <a:srgbClr val="002060"/>
                      </a:solidFill>
                      <a:latin typeface="+mn-lt"/>
                    </a:rPr>
                    <a:t>Formoterol</a:t>
                  </a:r>
                  <a:endParaRPr kumimoji="0" lang="de-DE" altLang="en-US" sz="12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+mn-cs"/>
                  </a:endParaRP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+mn-cs"/>
                  </a:endParaRPr>
                </a:p>
              </p:txBody>
            </p:sp>
          </p:grpSp>
          <p:grpSp>
            <p:nvGrpSpPr>
              <p:cNvPr id="3092" name="Gruppierung 10"/>
              <p:cNvGrpSpPr>
                <a:grpSpLocks/>
              </p:cNvGrpSpPr>
              <p:nvPr/>
            </p:nvGrpSpPr>
            <p:grpSpPr bwMode="auto">
              <a:xfrm>
                <a:off x="5628168" y="1787069"/>
                <a:ext cx="1711302" cy="4402943"/>
                <a:chOff x="5629406" y="1838325"/>
                <a:chExt cx="1708759" cy="3445930"/>
              </a:xfrm>
            </p:grpSpPr>
            <p:grpSp>
              <p:nvGrpSpPr>
                <p:cNvPr id="3094" name="Gruppierung 6"/>
                <p:cNvGrpSpPr>
                  <a:grpSpLocks/>
                </p:cNvGrpSpPr>
                <p:nvPr/>
              </p:nvGrpSpPr>
              <p:grpSpPr bwMode="auto">
                <a:xfrm>
                  <a:off x="5644783" y="1838325"/>
                  <a:ext cx="1637451" cy="3445930"/>
                  <a:chOff x="5645367" y="1838325"/>
                  <a:chExt cx="1637312" cy="3445930"/>
                </a:xfrm>
              </p:grpSpPr>
              <p:sp>
                <p:nvSpPr>
                  <p:cNvPr id="27" name="Abgerundetes Rechteck 26"/>
                  <p:cNvSpPr/>
                  <p:nvPr/>
                </p:nvSpPr>
                <p:spPr>
                  <a:xfrm>
                    <a:off x="5645367" y="1838325"/>
                    <a:ext cx="1637312" cy="3282950"/>
                  </a:xfrm>
                  <a:prstGeom prst="roundRect">
                    <a:avLst/>
                  </a:prstGeom>
                  <a:solidFill>
                    <a:srgbClr val="FFFFFF"/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97" name="Textfeld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763992" y="4200299"/>
                    <a:ext cx="1439156" cy="108395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 algn="ctr" eaLnBrk="0" fontAlgn="base" hangingPunct="0">
                      <a:spcBef>
                        <a:spcPct val="0"/>
                      </a:spcBef>
                      <a:buNone/>
                      <a:defRPr/>
                    </a:pPr>
                    <a:r>
                      <a:rPr lang="de-DE" altLang="en-US" sz="1200" dirty="0">
                        <a:solidFill>
                          <a:srgbClr val="002060"/>
                        </a:solidFill>
                        <a:latin typeface="+mn-lt"/>
                      </a:rPr>
                      <a:t>ICS (mittlere bis </a:t>
                    </a:r>
                    <a:br>
                      <a:rPr lang="de-DE" altLang="en-US" sz="1200" dirty="0">
                        <a:solidFill>
                          <a:srgbClr val="002060"/>
                        </a:solidFill>
                        <a:latin typeface="+mn-lt"/>
                      </a:rPr>
                    </a:br>
                    <a:r>
                      <a:rPr lang="de-DE" altLang="en-US" sz="1200" dirty="0">
                        <a:solidFill>
                          <a:srgbClr val="002060"/>
                        </a:solidFill>
                        <a:latin typeface="+mn-lt"/>
                      </a:rPr>
                      <a:t>hohe Dosis) +</a:t>
                    </a:r>
                    <a:br>
                      <a:rPr lang="de-DE" altLang="en-US" sz="1200" dirty="0">
                        <a:solidFill>
                          <a:srgbClr val="002060"/>
                        </a:solidFill>
                        <a:latin typeface="+mn-lt"/>
                      </a:rPr>
                    </a:br>
                    <a:r>
                      <a:rPr lang="de-DE" altLang="en-US" sz="1200" dirty="0">
                        <a:solidFill>
                          <a:srgbClr val="002060"/>
                        </a:solidFill>
                        <a:latin typeface="+mn-lt"/>
                      </a:rPr>
                      <a:t>LABA + LTRA</a:t>
                    </a:r>
                  </a:p>
                  <a:p>
                    <a:pPr algn="ctr" eaLnBrk="0" fontAlgn="base" hangingPunct="0">
                      <a:spcBef>
                        <a:spcPct val="0"/>
                      </a:spcBef>
                      <a:buNone/>
                      <a:defRPr/>
                    </a:pPr>
                    <a:r>
                      <a:rPr lang="de-DE" altLang="en-US" sz="1200" dirty="0">
                        <a:solidFill>
                          <a:srgbClr val="002060"/>
                        </a:solidFill>
                        <a:latin typeface="+mn-lt"/>
                      </a:rPr>
                      <a:t>oder</a:t>
                    </a:r>
                  </a:p>
                  <a:p>
                    <a:pPr algn="ctr" eaLnBrk="0" fontAlgn="base" hangingPunct="0">
                      <a:spcBef>
                        <a:spcPct val="0"/>
                      </a:spcBef>
                      <a:buNone/>
                      <a:defRPr/>
                    </a:pPr>
                    <a:r>
                      <a:rPr lang="de-DE" altLang="en-US" sz="1200" dirty="0">
                        <a:solidFill>
                          <a:srgbClr val="002060"/>
                        </a:solidFill>
                        <a:latin typeface="+mn-lt"/>
                      </a:rPr>
                      <a:t>ICS (mittlere bis </a:t>
                    </a:r>
                    <a:br>
                      <a:rPr lang="de-DE" altLang="en-US" sz="1200" dirty="0">
                        <a:solidFill>
                          <a:srgbClr val="002060"/>
                        </a:solidFill>
                        <a:latin typeface="+mn-lt"/>
                      </a:rPr>
                    </a:br>
                    <a:r>
                      <a:rPr lang="de-DE" altLang="en-US" sz="1200" dirty="0">
                        <a:solidFill>
                          <a:srgbClr val="002060"/>
                        </a:solidFill>
                        <a:latin typeface="+mn-lt"/>
                      </a:rPr>
                      <a:t>hohe Dosis) + LAMA</a:t>
                    </a:r>
                  </a:p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ts val="900"/>
                      </a:spcAft>
                      <a:buNone/>
                      <a:defRPr/>
                    </a:pPr>
                    <a:endParaRPr lang="de-DE" altLang="en-US" sz="1200" dirty="0">
                      <a:solidFill>
                        <a:srgbClr val="002060"/>
                      </a:solidFill>
                      <a:latin typeface="+mn-lt"/>
                    </a:endParaRPr>
                  </a:p>
                </p:txBody>
              </p:sp>
              <p:cxnSp>
                <p:nvCxnSpPr>
                  <p:cNvPr id="63" name="Gerade Verbindung 62"/>
                  <p:cNvCxnSpPr/>
                  <p:nvPr/>
                </p:nvCxnSpPr>
                <p:spPr>
                  <a:xfrm>
                    <a:off x="5740467" y="4159093"/>
                    <a:ext cx="1447111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095" name="Textfeld 21"/>
                <p:cNvSpPr txBox="1">
                  <a:spLocks noChangeArrowheads="1"/>
                </p:cNvSpPr>
                <p:nvPr/>
              </p:nvSpPr>
              <p:spPr bwMode="auto">
                <a:xfrm>
                  <a:off x="5629406" y="1937046"/>
                  <a:ext cx="1708759" cy="21897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Langzeittherapie 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ICS 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(mittlere bis hohe Dosis)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  <a:t>+ LABA (bevorzugt)</a:t>
                  </a:r>
                </a:p>
                <a:p>
                  <a:pPr algn="ctr" eaLnBrk="0" fontAlgn="base" hangingPunct="0">
                    <a:spcBef>
                      <a:spcPts val="600"/>
                    </a:spcBef>
                    <a:spcAft>
                      <a:spcPts val="600"/>
                    </a:spcAft>
                    <a:buNone/>
                    <a:defRPr/>
                  </a:pPr>
                  <a: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  <a:t>oder 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ICS (mittlere bis</a:t>
                  </a:r>
                  <a:b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</a:b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hohe Dosis) + LABA 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  <a:t>+ </a:t>
                  </a:r>
                  <a:r>
                    <a:rPr kumimoji="0" lang="de-DE" altLang="en-US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n-lt"/>
                      <a:ea typeface="MS PGothic" panose="020B0600070205080204" pitchFamily="34" charset="-128"/>
                      <a:cs typeface="+mn-cs"/>
                    </a:rPr>
                    <a:t>LAMA 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altLang="en-US" sz="12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+mn-cs"/>
                  </a:endParaRP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None/>
                    <a:defRPr/>
                  </a:pPr>
                  <a:r>
                    <a:rPr lang="de-DE" altLang="en-US" sz="1200" b="1" dirty="0">
                      <a:solidFill>
                        <a:srgbClr val="002060"/>
                      </a:solidFill>
                      <a:latin typeface="+mn-lt"/>
                    </a:rPr>
                    <a:t>Bedarfstherapie</a:t>
                  </a:r>
                </a:p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None/>
                    <a:defRPr/>
                  </a:pPr>
                  <a: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  <a:t>SABA </a:t>
                  </a:r>
                </a:p>
                <a:p>
                  <a:pPr algn="ctr" eaLnBrk="0" fontAlgn="base" hangingPunct="0">
                    <a:spcBef>
                      <a:spcPts val="600"/>
                    </a:spcBef>
                    <a:spcAft>
                      <a:spcPts val="600"/>
                    </a:spcAft>
                    <a:buNone/>
                    <a:defRPr/>
                  </a:pPr>
                  <a: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  <a:t>oder</a:t>
                  </a:r>
                  <a:b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</a:br>
                  <a:r>
                    <a:rPr lang="de-DE" altLang="en-US" sz="1200" dirty="0">
                      <a:solidFill>
                        <a:srgbClr val="002060"/>
                      </a:solidFill>
                      <a:latin typeface="+mn-lt"/>
                    </a:rPr>
                    <a:t>ICS/</a:t>
                  </a:r>
                  <a:r>
                    <a:rPr lang="de-DE" altLang="en-US" sz="1200" dirty="0" err="1">
                      <a:solidFill>
                        <a:srgbClr val="002060"/>
                      </a:solidFill>
                      <a:latin typeface="+mn-lt"/>
                    </a:rPr>
                    <a:t>Formoterol</a:t>
                  </a:r>
                  <a:endParaRPr kumimoji="0" lang="de-DE" altLang="en-US" sz="12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+mn-cs"/>
                  </a:endParaRPr>
                </a:p>
              </p:txBody>
            </p:sp>
          </p:grpSp>
          <p:sp>
            <p:nvSpPr>
              <p:cNvPr id="7" name="Textfeld 1">
                <a:extLst>
                  <a:ext uri="{FF2B5EF4-FFF2-40B4-BE49-F238E27FC236}">
                    <a16:creationId xmlns:a16="http://schemas.microsoft.com/office/drawing/2014/main" id="{46258674-C860-4E05-BDE1-5F37FD2127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04" y="2708996"/>
                <a:ext cx="1450975" cy="10233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altLang="en-US" sz="1200" b="1" dirty="0">
                    <a:solidFill>
                      <a:srgbClr val="002060"/>
                    </a:solidFill>
                    <a:latin typeface="+mn-lt"/>
                  </a:rPr>
                  <a:t>Bedarfstherapie:</a:t>
                </a:r>
                <a:br>
                  <a:rPr lang="de-DE" altLang="en-US" sz="1200" b="1" dirty="0">
                    <a:solidFill>
                      <a:srgbClr val="002060"/>
                    </a:solidFill>
                    <a:latin typeface="+mn-lt"/>
                  </a:rPr>
                </a:br>
                <a:r>
                  <a:rPr lang="de-DE" altLang="en-US" sz="1200" dirty="0">
                    <a:solidFill>
                      <a:srgbClr val="002060"/>
                    </a:solidFill>
                    <a:latin typeface="+mn-lt"/>
                  </a:rPr>
                  <a:t>ICS/</a:t>
                </a:r>
                <a:r>
                  <a:rPr lang="de-DE" altLang="en-US" sz="1200" dirty="0" err="1">
                    <a:solidFill>
                      <a:srgbClr val="002060"/>
                    </a:solidFill>
                    <a:latin typeface="+mn-lt"/>
                  </a:rPr>
                  <a:t>Formoterol</a:t>
                </a:r>
                <a:endParaRPr lang="de-DE" altLang="en-US" sz="1200" dirty="0">
                  <a:solidFill>
                    <a:srgbClr val="002060"/>
                  </a:solidFill>
                  <a:latin typeface="+mn-lt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altLang="en-US" sz="1200" dirty="0">
                    <a:solidFill>
                      <a:srgbClr val="002060"/>
                    </a:solidFill>
                    <a:latin typeface="+mn-lt"/>
                  </a:rPr>
                  <a:t>o</a:t>
                </a:r>
                <a:r>
                  <a:rPr kumimoji="0" lang="de-DE" altLang="en-US" sz="12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+mn-cs"/>
                  </a:rPr>
                  <a:t>der 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en-US" sz="12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+mn-cs"/>
                  </a:rPr>
                  <a:t>SABA</a:t>
                </a:r>
              </a:p>
            </p:txBody>
          </p:sp>
          <p:sp>
            <p:nvSpPr>
              <p:cNvPr id="8" name="Rechteck: abgerundete Ecken 7">
                <a:extLst>
                  <a:ext uri="{FF2B5EF4-FFF2-40B4-BE49-F238E27FC236}">
                    <a16:creationId xmlns:a16="http://schemas.microsoft.com/office/drawing/2014/main" id="{0D52F11F-9489-4BD3-B5B4-0A52D90BC01F}"/>
                  </a:ext>
                </a:extLst>
              </p:cNvPr>
              <p:cNvSpPr/>
              <p:nvPr/>
            </p:nvSpPr>
            <p:spPr>
              <a:xfrm>
                <a:off x="410766" y="6044808"/>
                <a:ext cx="8564014" cy="59092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800" dirty="0"/>
                  <a:t>Asthma-Schulung, Allergie-Umweltkontrolle, Beachtung von Komorbiditäten</a:t>
                </a:r>
              </a:p>
              <a:p>
                <a:pPr algn="ctr"/>
                <a:r>
                  <a:rPr lang="de-DE" sz="1800" dirty="0"/>
                  <a:t>Spezifische-Immuntherapie bei gegebener Indikation</a:t>
                </a:r>
              </a:p>
            </p:txBody>
          </p:sp>
          <p:sp>
            <p:nvSpPr>
              <p:cNvPr id="9" name="Textfeld 23">
                <a:extLst>
                  <a:ext uri="{FF2B5EF4-FFF2-40B4-BE49-F238E27FC236}">
                    <a16:creationId xmlns:a16="http://schemas.microsoft.com/office/drawing/2014/main" id="{99A2EDAE-264F-4BBA-AB85-8C6C9ABB1B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25891" y="3355682"/>
                <a:ext cx="749115" cy="11695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3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altLang="en-US" sz="1200" dirty="0">
                    <a:solidFill>
                      <a:srgbClr val="002060"/>
                    </a:solidFill>
                    <a:latin typeface="+mn-lt"/>
                  </a:rPr>
                  <a:t>Anti-IgE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3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en-US" sz="12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+mn-cs"/>
                  </a:rPr>
                  <a:t>oder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3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en-US" sz="12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+mn-cs"/>
                  </a:rPr>
                  <a:t>Anti-IL-5 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3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altLang="en-US" sz="1200" dirty="0">
                    <a:solidFill>
                      <a:srgbClr val="002060"/>
                    </a:solidFill>
                    <a:latin typeface="+mn-lt"/>
                  </a:rPr>
                  <a:t>oder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3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en-US" sz="12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+mn-lt"/>
                    <a:ea typeface="MS PGothic" panose="020B0600070205080204" pitchFamily="34" charset="-128"/>
                    <a:cs typeface="+mn-cs"/>
                  </a:rPr>
                  <a:t>Anti-IL4</a:t>
                </a:r>
              </a:p>
            </p:txBody>
          </p:sp>
          <p:cxnSp>
            <p:nvCxnSpPr>
              <p:cNvPr id="65" name="Gerade Verbindung 41">
                <a:extLst>
                  <a:ext uri="{FF2B5EF4-FFF2-40B4-BE49-F238E27FC236}">
                    <a16:creationId xmlns:a16="http://schemas.microsoft.com/office/drawing/2014/main" id="{D6C95B13-A49D-4A87-9EE7-5A55B0791123}"/>
                  </a:ext>
                </a:extLst>
              </p:cNvPr>
              <p:cNvCxnSpPr/>
              <p:nvPr/>
            </p:nvCxnSpPr>
            <p:spPr bwMode="auto">
              <a:xfrm>
                <a:off x="7430936" y="3331844"/>
                <a:ext cx="144938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85931121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Bild 1" descr="Atemwegsliga_blau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37312"/>
            <a:ext cx="683146" cy="417383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EA5395D1-9842-473B-A124-757D8B711F21}"/>
              </a:ext>
            </a:extLst>
          </p:cNvPr>
          <p:cNvGrpSpPr/>
          <p:nvPr/>
        </p:nvGrpSpPr>
        <p:grpSpPr>
          <a:xfrm>
            <a:off x="470225" y="1268760"/>
            <a:ext cx="7861179" cy="5221915"/>
            <a:chOff x="1234699" y="1696861"/>
            <a:chExt cx="6643155" cy="4286043"/>
          </a:xfrm>
        </p:grpSpPr>
        <p:sp>
          <p:nvSpPr>
            <p:cNvPr id="7" name="Abgerundetes Rechteck 28">
              <a:extLst>
                <a:ext uri="{FF2B5EF4-FFF2-40B4-BE49-F238E27FC236}">
                  <a16:creationId xmlns:a16="http://schemas.microsoft.com/office/drawing/2014/main" id="{6F735C90-459F-4A4A-90E3-E06736154DAA}"/>
                </a:ext>
              </a:extLst>
            </p:cNvPr>
            <p:cNvSpPr/>
            <p:nvPr/>
          </p:nvSpPr>
          <p:spPr bwMode="auto">
            <a:xfrm>
              <a:off x="1586035" y="4604752"/>
              <a:ext cx="1081966" cy="774257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b="1" dirty="0">
                <a:solidFill>
                  <a:srgbClr val="002060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3088" name="Textfeld 39"/>
            <p:cNvSpPr txBox="1">
              <a:spLocks noChangeArrowheads="1"/>
            </p:cNvSpPr>
            <p:nvPr/>
          </p:nvSpPr>
          <p:spPr bwMode="auto">
            <a:xfrm rot="16200000">
              <a:off x="1133742" y="4770395"/>
              <a:ext cx="592047" cy="390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200" b="1" dirty="0">
                  <a:solidFill>
                    <a:srgbClr val="002060"/>
                  </a:solidFill>
                  <a:latin typeface="Calibri"/>
                  <a:cs typeface="Arial" panose="020B0604020202020204" pitchFamily="34" charset="0"/>
                </a:rPr>
                <a:t>Bedarfs-therapie</a:t>
              </a:r>
            </a:p>
          </p:txBody>
        </p:sp>
        <p:sp>
          <p:nvSpPr>
            <p:cNvPr id="3074" name="AutoShape 2"/>
            <p:cNvSpPr>
              <a:spLocks noChangeArrowheads="1"/>
            </p:cNvSpPr>
            <p:nvPr/>
          </p:nvSpPr>
          <p:spPr bwMode="auto">
            <a:xfrm>
              <a:off x="1759190" y="2264036"/>
              <a:ext cx="764381" cy="290512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500">
                  <a:solidFill>
                    <a:srgbClr val="FFFFFF"/>
                  </a:solidFill>
                  <a:latin typeface="Calibri"/>
                  <a:cs typeface="Arial" panose="020B0604020202020204" pitchFamily="34" charset="0"/>
                </a:rPr>
                <a:t>Stufe 1</a:t>
              </a:r>
            </a:p>
          </p:txBody>
        </p:sp>
        <p:sp>
          <p:nvSpPr>
            <p:cNvPr id="3075" name="AutoShape 3"/>
            <p:cNvSpPr>
              <a:spLocks noChangeArrowheads="1"/>
            </p:cNvSpPr>
            <p:nvPr/>
          </p:nvSpPr>
          <p:spPr bwMode="auto">
            <a:xfrm>
              <a:off x="2818270" y="2176553"/>
              <a:ext cx="764381" cy="291703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500" dirty="0">
                  <a:solidFill>
                    <a:srgbClr val="FFFFFF"/>
                  </a:solidFill>
                  <a:latin typeface="Calibri"/>
                  <a:cs typeface="Arial" panose="020B0604020202020204" pitchFamily="34" charset="0"/>
                </a:rPr>
                <a:t>Stufe 2</a:t>
              </a:r>
            </a:p>
          </p:txBody>
        </p:sp>
        <p:sp>
          <p:nvSpPr>
            <p:cNvPr id="3076" name="AutoShape 4"/>
            <p:cNvSpPr>
              <a:spLocks noChangeArrowheads="1"/>
            </p:cNvSpPr>
            <p:nvPr/>
          </p:nvSpPr>
          <p:spPr bwMode="auto">
            <a:xfrm>
              <a:off x="3893547" y="2034922"/>
              <a:ext cx="764381" cy="290512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500" dirty="0">
                  <a:solidFill>
                    <a:srgbClr val="FFFFFF"/>
                  </a:solidFill>
                  <a:latin typeface="Calibri"/>
                  <a:cs typeface="Arial" panose="020B0604020202020204" pitchFamily="34" charset="0"/>
                </a:rPr>
                <a:t>Stufe 3</a:t>
              </a:r>
            </a:p>
          </p:txBody>
        </p:sp>
        <p:sp>
          <p:nvSpPr>
            <p:cNvPr id="3077" name="AutoShape 5"/>
            <p:cNvSpPr>
              <a:spLocks noChangeArrowheads="1"/>
            </p:cNvSpPr>
            <p:nvPr/>
          </p:nvSpPr>
          <p:spPr bwMode="auto">
            <a:xfrm>
              <a:off x="4952449" y="1948114"/>
              <a:ext cx="764381" cy="290512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500" dirty="0">
                  <a:solidFill>
                    <a:srgbClr val="FFFFFF"/>
                  </a:solidFill>
                  <a:latin typeface="Calibri"/>
                  <a:cs typeface="Arial" panose="020B0604020202020204" pitchFamily="34" charset="0"/>
                </a:rPr>
                <a:t>Stufe 4</a:t>
              </a:r>
            </a:p>
          </p:txBody>
        </p:sp>
        <p:grpSp>
          <p:nvGrpSpPr>
            <p:cNvPr id="3080" name="Gruppierung 3"/>
            <p:cNvGrpSpPr>
              <a:grpSpLocks/>
            </p:cNvGrpSpPr>
            <p:nvPr/>
          </p:nvGrpSpPr>
          <p:grpSpPr bwMode="auto">
            <a:xfrm>
              <a:off x="1582770" y="2554548"/>
              <a:ext cx="1080000" cy="2810806"/>
              <a:chOff x="429506" y="2295525"/>
              <a:chExt cx="1771136" cy="2807971"/>
            </a:xfrm>
          </p:grpSpPr>
          <p:sp>
            <p:nvSpPr>
              <p:cNvPr id="29" name="Abgerundetes Rechteck 28"/>
              <p:cNvSpPr/>
              <p:nvPr/>
            </p:nvSpPr>
            <p:spPr>
              <a:xfrm>
                <a:off x="429506" y="2295525"/>
                <a:ext cx="1771136" cy="2048136"/>
              </a:xfrm>
              <a:prstGeom prst="round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b="1" dirty="0">
                  <a:solidFill>
                    <a:srgbClr val="002060"/>
                  </a:solidFill>
                  <a:latin typeface="Calibri"/>
                  <a:cs typeface="Arial" panose="020B0604020202020204" pitchFamily="34" charset="0"/>
                </a:endParaRPr>
              </a:p>
            </p:txBody>
          </p:sp>
          <p:sp>
            <p:nvSpPr>
              <p:cNvPr id="3114" name="Textfeld 1"/>
              <p:cNvSpPr txBox="1">
                <a:spLocks noChangeArrowheads="1"/>
              </p:cNvSpPr>
              <p:nvPr/>
            </p:nvSpPr>
            <p:spPr bwMode="auto">
              <a:xfrm>
                <a:off x="515286" y="4375852"/>
                <a:ext cx="1613468" cy="7276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 eaLnBrk="0" fontAlgn="base" hangingPunct="0">
                  <a:spcBef>
                    <a:spcPts val="0"/>
                  </a:spcBef>
                  <a:spcAft>
                    <a:spcPts val="225"/>
                  </a:spcAft>
                  <a:buNone/>
                  <a:defRPr/>
                </a:pPr>
                <a:r>
                  <a:rPr lang="de-DE" altLang="en-US" sz="1000" dirty="0">
                    <a:solidFill>
                      <a:srgbClr val="002060"/>
                    </a:solidFill>
                    <a:latin typeface="Calibri"/>
                  </a:rPr>
                  <a:t>SABA oder</a:t>
                </a:r>
              </a:p>
              <a:p>
                <a:pPr algn="ctr" eaLnBrk="0" fontAlgn="base" hangingPunct="0">
                  <a:spcBef>
                    <a:spcPts val="0"/>
                  </a:spcBef>
                  <a:buNone/>
                  <a:defRPr/>
                </a:pPr>
                <a:r>
                  <a:rPr lang="de-DE" altLang="en-US" sz="1000" dirty="0">
                    <a:solidFill>
                      <a:srgbClr val="002060"/>
                    </a:solidFill>
                    <a:latin typeface="Calibri"/>
                  </a:rPr>
                  <a:t>ab 12 J. Fixkombination</a:t>
                </a:r>
              </a:p>
              <a:p>
                <a:pPr algn="ctr" eaLnBrk="0" fontAlgn="base" hangingPunct="0">
                  <a:spcBef>
                    <a:spcPts val="0"/>
                  </a:spcBef>
                  <a:buNone/>
                  <a:defRPr/>
                </a:pPr>
                <a:r>
                  <a:rPr lang="de-DE" altLang="en-US" sz="1000" dirty="0">
                    <a:solidFill>
                      <a:srgbClr val="002060"/>
                    </a:solidFill>
                    <a:latin typeface="Calibri"/>
                  </a:rPr>
                  <a:t>ICS (niedrige Dosis)/ </a:t>
                </a:r>
                <a:r>
                  <a:rPr lang="de-DE" altLang="en-US" sz="1000" dirty="0" err="1">
                    <a:solidFill>
                      <a:srgbClr val="002060"/>
                    </a:solidFill>
                    <a:latin typeface="Calibri"/>
                  </a:rPr>
                  <a:t>Formoterol</a:t>
                </a:r>
                <a:endParaRPr lang="de-DE" altLang="en-US" sz="1000" dirty="0">
                  <a:solidFill>
                    <a:srgbClr val="002060"/>
                  </a:solidFill>
                  <a:latin typeface="Calibri"/>
                </a:endParaRPr>
              </a:p>
            </p:txBody>
          </p:sp>
        </p:grpSp>
        <p:sp>
          <p:nvSpPr>
            <p:cNvPr id="3085" name="AutoShape 6"/>
            <p:cNvSpPr>
              <a:spLocks noChangeArrowheads="1"/>
            </p:cNvSpPr>
            <p:nvPr/>
          </p:nvSpPr>
          <p:spPr bwMode="auto">
            <a:xfrm>
              <a:off x="5950123" y="1812975"/>
              <a:ext cx="764381" cy="291703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500" dirty="0">
                  <a:solidFill>
                    <a:srgbClr val="FFFFFF"/>
                  </a:solidFill>
                  <a:latin typeface="Calibri"/>
                  <a:cs typeface="Arial" panose="020B0604020202020204" pitchFamily="34" charset="0"/>
                </a:rPr>
                <a:t>Stufe 5</a:t>
              </a:r>
            </a:p>
          </p:txBody>
        </p:sp>
        <p:sp>
          <p:nvSpPr>
            <p:cNvPr id="3087" name="Textfeld 1"/>
            <p:cNvSpPr txBox="1">
              <a:spLocks noChangeArrowheads="1"/>
            </p:cNvSpPr>
            <p:nvPr/>
          </p:nvSpPr>
          <p:spPr bwMode="auto">
            <a:xfrm rot="16200000">
              <a:off x="911643" y="3624749"/>
              <a:ext cx="1022520" cy="234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200" b="1" dirty="0">
                  <a:solidFill>
                    <a:srgbClr val="002060"/>
                  </a:solidFill>
                  <a:latin typeface="Calibri"/>
                  <a:cs typeface="Arial" panose="020B0604020202020204" pitchFamily="34" charset="0"/>
                </a:rPr>
                <a:t>Langzeittherapie</a:t>
              </a:r>
            </a:p>
          </p:txBody>
        </p:sp>
        <p:sp>
          <p:nvSpPr>
            <p:cNvPr id="5" name="AutoShape 6">
              <a:extLst>
                <a:ext uri="{FF2B5EF4-FFF2-40B4-BE49-F238E27FC236}">
                  <a16:creationId xmlns:a16="http://schemas.microsoft.com/office/drawing/2014/main" id="{300D1DBD-A287-4099-BC0C-FFA35B4B4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7962" y="1696861"/>
              <a:ext cx="764381" cy="291703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500" dirty="0">
                  <a:solidFill>
                    <a:srgbClr val="FFFFFF"/>
                  </a:solidFill>
                  <a:latin typeface="Calibri"/>
                  <a:cs typeface="Arial" panose="020B0604020202020204" pitchFamily="34" charset="0"/>
                </a:rPr>
                <a:t>Stufe 6</a:t>
              </a:r>
            </a:p>
          </p:txBody>
        </p:sp>
        <p:grpSp>
          <p:nvGrpSpPr>
            <p:cNvPr id="60" name="Gruppierung 3">
              <a:extLst>
                <a:ext uri="{FF2B5EF4-FFF2-40B4-BE49-F238E27FC236}">
                  <a16:creationId xmlns:a16="http://schemas.microsoft.com/office/drawing/2014/main" id="{066E9287-3392-4CEF-BB05-DC31DF0CC3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62454" y="2465581"/>
              <a:ext cx="1084299" cy="2139172"/>
              <a:chOff x="512809" y="2295525"/>
              <a:chExt cx="1778184" cy="2076336"/>
            </a:xfrm>
          </p:grpSpPr>
          <p:sp>
            <p:nvSpPr>
              <p:cNvPr id="62" name="Abgerundetes Rechteck 28">
                <a:extLst>
                  <a:ext uri="{FF2B5EF4-FFF2-40B4-BE49-F238E27FC236}">
                    <a16:creationId xmlns:a16="http://schemas.microsoft.com/office/drawing/2014/main" id="{36C99EDD-734D-4BDF-936B-AAA54F3F6F9B}"/>
                  </a:ext>
                </a:extLst>
              </p:cNvPr>
              <p:cNvSpPr/>
              <p:nvPr/>
            </p:nvSpPr>
            <p:spPr>
              <a:xfrm>
                <a:off x="512809" y="2295525"/>
                <a:ext cx="1778184" cy="2076336"/>
              </a:xfrm>
              <a:prstGeom prst="round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b="1" dirty="0">
                  <a:solidFill>
                    <a:srgbClr val="002060"/>
                  </a:solidFill>
                  <a:latin typeface="Calibri"/>
                  <a:cs typeface="Arial" panose="020B0604020202020204" pitchFamily="34" charset="0"/>
                </a:endParaRPr>
              </a:p>
            </p:txBody>
          </p:sp>
          <p:sp>
            <p:nvSpPr>
              <p:cNvPr id="64" name="Textfeld 1">
                <a:extLst>
                  <a:ext uri="{FF2B5EF4-FFF2-40B4-BE49-F238E27FC236}">
                    <a16:creationId xmlns:a16="http://schemas.microsoft.com/office/drawing/2014/main" id="{BD4863AF-F62A-47E7-93F7-87FA2EC52D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1013" y="2499582"/>
                <a:ext cx="1486637" cy="747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de-DE" altLang="en-US" sz="1100" dirty="0">
                    <a:solidFill>
                      <a:srgbClr val="002060"/>
                    </a:solidFill>
                    <a:latin typeface="Calibri"/>
                  </a:rPr>
                  <a:t>ICS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de-DE" altLang="en-US" sz="1100" dirty="0">
                    <a:solidFill>
                      <a:srgbClr val="002060"/>
                    </a:solidFill>
                    <a:latin typeface="Calibri"/>
                  </a:rPr>
                  <a:t>(niedrige Dosis)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de-DE" altLang="en-US" sz="1100" dirty="0">
                    <a:solidFill>
                      <a:srgbClr val="002060"/>
                    </a:solidFill>
                    <a:latin typeface="Calibri"/>
                  </a:rPr>
                  <a:t>(bevorzugt)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de-DE" altLang="en-US" sz="1100" dirty="0">
                    <a:solidFill>
                      <a:srgbClr val="002060"/>
                    </a:solidFill>
                    <a:latin typeface="Calibri"/>
                  </a:rPr>
                  <a:t>oder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de-DE" altLang="en-US" sz="1100" dirty="0">
                    <a:solidFill>
                      <a:srgbClr val="002060"/>
                    </a:solidFill>
                    <a:latin typeface="Calibri"/>
                  </a:rPr>
                  <a:t>LTRA </a:t>
                </a:r>
              </a:p>
            </p:txBody>
          </p:sp>
        </p:grpSp>
        <p:sp>
          <p:nvSpPr>
            <p:cNvPr id="67" name="Abgerundetes Rechteck 28">
              <a:extLst>
                <a:ext uri="{FF2B5EF4-FFF2-40B4-BE49-F238E27FC236}">
                  <a16:creationId xmlns:a16="http://schemas.microsoft.com/office/drawing/2014/main" id="{A5239F8B-F458-450A-A76B-58D176F2C3AF}"/>
                </a:ext>
              </a:extLst>
            </p:cNvPr>
            <p:cNvSpPr/>
            <p:nvPr/>
          </p:nvSpPr>
          <p:spPr bwMode="auto">
            <a:xfrm>
              <a:off x="3749718" y="2329019"/>
              <a:ext cx="1078393" cy="2275732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b="1" dirty="0">
                <a:solidFill>
                  <a:srgbClr val="002060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71" name="Abgerundetes Rechteck 28">
              <a:extLst>
                <a:ext uri="{FF2B5EF4-FFF2-40B4-BE49-F238E27FC236}">
                  <a16:creationId xmlns:a16="http://schemas.microsoft.com/office/drawing/2014/main" id="{3A14B4CA-7E80-46DC-ABA4-B2A24A92FC71}"/>
                </a:ext>
              </a:extLst>
            </p:cNvPr>
            <p:cNvSpPr/>
            <p:nvPr/>
          </p:nvSpPr>
          <p:spPr bwMode="auto">
            <a:xfrm>
              <a:off x="4830145" y="2242994"/>
              <a:ext cx="1045126" cy="2373606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b="1" dirty="0">
                <a:solidFill>
                  <a:srgbClr val="002060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75" name="Abgerundetes Rechteck 28">
              <a:extLst>
                <a:ext uri="{FF2B5EF4-FFF2-40B4-BE49-F238E27FC236}">
                  <a16:creationId xmlns:a16="http://schemas.microsoft.com/office/drawing/2014/main" id="{7FBEF195-C1A2-4F84-A5D4-D8FE37864929}"/>
                </a:ext>
              </a:extLst>
            </p:cNvPr>
            <p:cNvSpPr/>
            <p:nvPr/>
          </p:nvSpPr>
          <p:spPr bwMode="auto">
            <a:xfrm>
              <a:off x="5863418" y="2108264"/>
              <a:ext cx="999000" cy="2508337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b="1" dirty="0">
                <a:solidFill>
                  <a:srgbClr val="002060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11" name="Textfeld 1">
              <a:extLst>
                <a:ext uri="{FF2B5EF4-FFF2-40B4-BE49-F238E27FC236}">
                  <a16:creationId xmlns:a16="http://schemas.microsoft.com/office/drawing/2014/main" id="{81242E8E-9F2E-434B-9BA1-2A4278C0D5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4134" y="2824228"/>
              <a:ext cx="926839" cy="35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ICS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(mittlere Dosis) </a:t>
              </a:r>
            </a:p>
          </p:txBody>
        </p:sp>
        <p:sp>
          <p:nvSpPr>
            <p:cNvPr id="15" name="Textfeld 21">
              <a:extLst>
                <a:ext uri="{FF2B5EF4-FFF2-40B4-BE49-F238E27FC236}">
                  <a16:creationId xmlns:a16="http://schemas.microsoft.com/office/drawing/2014/main" id="{36125B88-9F26-4794-8FE7-87BD9DDAC9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3354" y="2280906"/>
              <a:ext cx="1008030" cy="2340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ICS (mittlere Dosis) + LABA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ts val="15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oder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ICS (mittlere Dosis) + LTRA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ts val="15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oder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ICS (mittlere Dosis) + LABA + LTRA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de-DE" altLang="en-US" sz="1100" dirty="0">
                <a:solidFill>
                  <a:srgbClr val="002060"/>
                </a:solidFill>
                <a:latin typeface="Calibri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de-DE" altLang="en-US" sz="1100" dirty="0">
                <a:solidFill>
                  <a:srgbClr val="002060"/>
                </a:solidFill>
                <a:latin typeface="Calibri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bei </a:t>
              </a:r>
              <a:r>
                <a:rPr lang="de-DE" altLang="en-US" sz="1100" dirty="0" err="1">
                  <a:solidFill>
                    <a:srgbClr val="002060"/>
                  </a:solidFill>
                  <a:latin typeface="Calibri"/>
                </a:rPr>
                <a:t>unzureichen</a:t>
              </a: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-der Kontrolle: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ICS (mittlere Dosis) + LABA + LTRA + LAMA</a:t>
              </a:r>
            </a:p>
          </p:txBody>
        </p:sp>
        <p:sp>
          <p:nvSpPr>
            <p:cNvPr id="16" name="Abgerundetes Rechteck 28">
              <a:extLst>
                <a:ext uri="{FF2B5EF4-FFF2-40B4-BE49-F238E27FC236}">
                  <a16:creationId xmlns:a16="http://schemas.microsoft.com/office/drawing/2014/main" id="{E1580E9B-DE6A-4CCF-8241-F9899AB6DE45}"/>
                </a:ext>
              </a:extLst>
            </p:cNvPr>
            <p:cNvSpPr/>
            <p:nvPr/>
          </p:nvSpPr>
          <p:spPr bwMode="auto">
            <a:xfrm>
              <a:off x="6862419" y="1988324"/>
              <a:ext cx="1002800" cy="2628276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b="1" dirty="0">
                <a:solidFill>
                  <a:srgbClr val="002060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17" name="Abgerundetes Rechteck 28">
              <a:extLst>
                <a:ext uri="{FF2B5EF4-FFF2-40B4-BE49-F238E27FC236}">
                  <a16:creationId xmlns:a16="http://schemas.microsoft.com/office/drawing/2014/main" id="{5B1B1A25-5A21-4698-8B75-F0932176C5E3}"/>
                </a:ext>
              </a:extLst>
            </p:cNvPr>
            <p:cNvSpPr/>
            <p:nvPr/>
          </p:nvSpPr>
          <p:spPr bwMode="auto">
            <a:xfrm rot="5400000">
              <a:off x="5969707" y="3475538"/>
              <a:ext cx="766552" cy="3049743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b="1" dirty="0">
                <a:solidFill>
                  <a:srgbClr val="002060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18" name="Textfeld 1">
              <a:extLst>
                <a:ext uri="{FF2B5EF4-FFF2-40B4-BE49-F238E27FC236}">
                  <a16:creationId xmlns:a16="http://schemas.microsoft.com/office/drawing/2014/main" id="{431F6173-6418-464A-BFB3-FF7BD8D75B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4049" y="4678624"/>
              <a:ext cx="2613128" cy="631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ts val="0"/>
                </a:spcBef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SABA</a:t>
              </a:r>
            </a:p>
            <a:p>
              <a:pPr algn="ctr" eaLnBrk="0" fontAlgn="base" hangingPunct="0">
                <a:spcBef>
                  <a:spcPts val="0"/>
                </a:spcBef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oder</a:t>
              </a:r>
            </a:p>
            <a:p>
              <a:pPr algn="ctr" eaLnBrk="0" fontAlgn="base" hangingPunct="0">
                <a:spcBef>
                  <a:spcPts val="0"/>
                </a:spcBef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ab 12 Jahren: Fixkombination ICS/</a:t>
              </a:r>
              <a:r>
                <a:rPr lang="de-DE" altLang="en-US" sz="1100" dirty="0" err="1">
                  <a:solidFill>
                    <a:srgbClr val="002060"/>
                  </a:solidFill>
                  <a:latin typeface="Calibri"/>
                </a:rPr>
                <a:t>Formoterol</a:t>
              </a: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, </a:t>
              </a:r>
            </a:p>
            <a:p>
              <a:pPr algn="ctr" eaLnBrk="0" fontAlgn="base" hangingPunct="0">
                <a:spcBef>
                  <a:spcPts val="0"/>
                </a:spcBef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wenn dies auch die Langzeittherapie darstellt</a:t>
              </a:r>
            </a:p>
          </p:txBody>
        </p:sp>
        <p:sp>
          <p:nvSpPr>
            <p:cNvPr id="20" name="Textfeld 1">
              <a:extLst>
                <a:ext uri="{FF2B5EF4-FFF2-40B4-BE49-F238E27FC236}">
                  <a16:creationId xmlns:a16="http://schemas.microsoft.com/office/drawing/2014/main" id="{8D0EB5E9-AE13-4C15-8468-C1C8E65291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2779" y="3779848"/>
              <a:ext cx="1154417" cy="854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ts val="0"/>
                </a:spcBef>
                <a:spcAft>
                  <a:spcPts val="225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ab 12 Jahren </a:t>
              </a:r>
            </a:p>
            <a:p>
              <a:pPr algn="ctr" eaLnBrk="0" fontAlgn="base" hangingPunct="0">
                <a:spcBef>
                  <a:spcPts val="0"/>
                </a:spcBef>
                <a:spcAft>
                  <a:spcPts val="225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bedarfsorientiert</a:t>
              </a:r>
            </a:p>
            <a:p>
              <a:pPr algn="ctr" eaLnBrk="0" fontAlgn="base" hangingPunct="0">
                <a:spcBef>
                  <a:spcPts val="0"/>
                </a:spcBef>
                <a:spcAft>
                  <a:spcPts val="225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Fixkombination</a:t>
              </a:r>
            </a:p>
            <a:p>
              <a:pPr algn="ctr" eaLnBrk="0" fontAlgn="base" hangingPunct="0">
                <a:spcBef>
                  <a:spcPts val="0"/>
                </a:spcBef>
                <a:spcAft>
                  <a:spcPts val="225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ICS (niedrige Dosis) /</a:t>
              </a:r>
            </a:p>
            <a:p>
              <a:pPr algn="ctr" eaLnBrk="0" fontAlgn="base" hangingPunct="0">
                <a:spcBef>
                  <a:spcPts val="0"/>
                </a:spcBef>
                <a:spcAft>
                  <a:spcPts val="225"/>
                </a:spcAft>
                <a:buNone/>
                <a:defRPr/>
              </a:pPr>
              <a:r>
                <a:rPr lang="de-DE" altLang="en-US" sz="1100" dirty="0" err="1">
                  <a:solidFill>
                    <a:srgbClr val="002060"/>
                  </a:solidFill>
                  <a:latin typeface="Calibri"/>
                </a:rPr>
                <a:t>Formoterol</a:t>
              </a:r>
              <a:endParaRPr lang="de-DE" altLang="en-US" sz="1100" dirty="0">
                <a:solidFill>
                  <a:srgbClr val="002060"/>
                </a:solidFill>
                <a:latin typeface="Calibri"/>
              </a:endParaRPr>
            </a:p>
          </p:txBody>
        </p:sp>
        <p:cxnSp>
          <p:nvCxnSpPr>
            <p:cNvPr id="98" name="Gerade Verbindung 25">
              <a:extLst>
                <a:ext uri="{FF2B5EF4-FFF2-40B4-BE49-F238E27FC236}">
                  <a16:creationId xmlns:a16="http://schemas.microsoft.com/office/drawing/2014/main" id="{10B70277-AA7D-4D04-A08D-59B3AA80F6BA}"/>
                </a:ext>
              </a:extLst>
            </p:cNvPr>
            <p:cNvCxnSpPr/>
            <p:nvPr/>
          </p:nvCxnSpPr>
          <p:spPr bwMode="auto">
            <a:xfrm>
              <a:off x="2737671" y="3771474"/>
              <a:ext cx="884774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feld 21">
              <a:extLst>
                <a:ext uri="{FF2B5EF4-FFF2-40B4-BE49-F238E27FC236}">
                  <a16:creationId xmlns:a16="http://schemas.microsoft.com/office/drawing/2014/main" id="{BE3D360E-D688-43FF-9B18-FF9A72CCB3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4729" y="2285541"/>
              <a:ext cx="982933" cy="2336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ICS (hohe Dosis) + LABA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ts val="225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oder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ICS (hohe Dosis) + LTRA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ts val="225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oder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ICS (hohe Dosis)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+ LABA + LTRA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ts val="225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oder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ICS (hohe Dosis)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+ LABA + LAMA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oder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ICS (hohe Dosis)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+ LABA + LTRA + LAMA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de-DE" altLang="en-US" sz="900" dirty="0">
                <a:solidFill>
                  <a:srgbClr val="002060"/>
                </a:solidFill>
                <a:latin typeface="Calibri"/>
              </a:endParaRPr>
            </a:p>
          </p:txBody>
        </p:sp>
        <p:sp>
          <p:nvSpPr>
            <p:cNvPr id="22" name="Textfeld 1">
              <a:extLst>
                <a:ext uri="{FF2B5EF4-FFF2-40B4-BE49-F238E27FC236}">
                  <a16:creationId xmlns:a16="http://schemas.microsoft.com/office/drawing/2014/main" id="{BAE2675E-7F0F-4A63-8BF1-FC2A9739C2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94777" y="2156339"/>
              <a:ext cx="959677" cy="2410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zusätzlich zu Stufe 5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Anti-IgE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ts val="225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oder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Anti-IL-4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ts val="225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oder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Anti-IL-5</a:t>
              </a:r>
            </a:p>
            <a:p>
              <a:pPr marL="128588" indent="-128588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altLang="en-US" sz="825" dirty="0">
                <a:solidFill>
                  <a:srgbClr val="002060"/>
                </a:solidFill>
                <a:latin typeface="Calibri"/>
              </a:endParaRPr>
            </a:p>
            <a:p>
              <a:pPr marL="128588" indent="-128588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altLang="en-US" sz="825" dirty="0">
                <a:solidFill>
                  <a:srgbClr val="002060"/>
                </a:solidFill>
                <a:latin typeface="Calibri"/>
              </a:endParaRPr>
            </a:p>
            <a:p>
              <a:pPr marL="128588" indent="-128588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altLang="en-US" sz="825" dirty="0">
                <a:solidFill>
                  <a:srgbClr val="002060"/>
                </a:solidFill>
                <a:latin typeface="Calibri"/>
              </a:endParaRPr>
            </a:p>
            <a:p>
              <a:pPr marL="128588" indent="-128588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altLang="en-US" sz="825" dirty="0">
                <a:solidFill>
                  <a:srgbClr val="002060"/>
                </a:solidFill>
                <a:latin typeface="Calibri"/>
              </a:endParaRPr>
            </a:p>
            <a:p>
              <a:pPr marL="128588" indent="-128588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altLang="en-US" sz="825" dirty="0">
                <a:solidFill>
                  <a:srgbClr val="002060"/>
                </a:solidFill>
                <a:latin typeface="Calibri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de-DE" altLang="en-US" sz="825" dirty="0">
                <a:solidFill>
                  <a:srgbClr val="002060"/>
                </a:solidFill>
                <a:latin typeface="Calibri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in begründeten Fällen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OCS (zusätzlich oder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alternativ) </a:t>
              </a:r>
            </a:p>
          </p:txBody>
        </p:sp>
        <p:cxnSp>
          <p:nvCxnSpPr>
            <p:cNvPr id="103" name="Gerade Verbindung 25">
              <a:extLst>
                <a:ext uri="{FF2B5EF4-FFF2-40B4-BE49-F238E27FC236}">
                  <a16:creationId xmlns:a16="http://schemas.microsoft.com/office/drawing/2014/main" id="{732F4735-80C8-4540-97F9-D07BB9E3B5F3}"/>
                </a:ext>
              </a:extLst>
            </p:cNvPr>
            <p:cNvCxnSpPr/>
            <p:nvPr/>
          </p:nvCxnSpPr>
          <p:spPr bwMode="auto">
            <a:xfrm>
              <a:off x="6980416" y="3771474"/>
              <a:ext cx="884772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rade Verbindung 25">
              <a:extLst>
                <a:ext uri="{FF2B5EF4-FFF2-40B4-BE49-F238E27FC236}">
                  <a16:creationId xmlns:a16="http://schemas.microsoft.com/office/drawing/2014/main" id="{3AEED8F3-72A5-42A3-B610-E7F39EAB801D}"/>
                </a:ext>
              </a:extLst>
            </p:cNvPr>
            <p:cNvCxnSpPr/>
            <p:nvPr/>
          </p:nvCxnSpPr>
          <p:spPr bwMode="auto">
            <a:xfrm>
              <a:off x="4911484" y="3771474"/>
              <a:ext cx="884772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Abgerundetes Rechteck 28">
              <a:extLst>
                <a:ext uri="{FF2B5EF4-FFF2-40B4-BE49-F238E27FC236}">
                  <a16:creationId xmlns:a16="http://schemas.microsoft.com/office/drawing/2014/main" id="{57DE8FA2-2A14-491C-B57A-54ADBE7A68F0}"/>
                </a:ext>
              </a:extLst>
            </p:cNvPr>
            <p:cNvSpPr/>
            <p:nvPr/>
          </p:nvSpPr>
          <p:spPr bwMode="auto">
            <a:xfrm>
              <a:off x="3748429" y="4604751"/>
              <a:ext cx="1080000" cy="798119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b="1" dirty="0">
                <a:solidFill>
                  <a:srgbClr val="002060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12" name="Abgerundetes Rechteck 28">
              <a:extLst>
                <a:ext uri="{FF2B5EF4-FFF2-40B4-BE49-F238E27FC236}">
                  <a16:creationId xmlns:a16="http://schemas.microsoft.com/office/drawing/2014/main" id="{80EF82A5-2FFF-481D-9174-AD6233F1CC63}"/>
                </a:ext>
              </a:extLst>
            </p:cNvPr>
            <p:cNvSpPr/>
            <p:nvPr/>
          </p:nvSpPr>
          <p:spPr bwMode="auto">
            <a:xfrm>
              <a:off x="2669719" y="4603723"/>
              <a:ext cx="1080000" cy="786104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b="1" dirty="0">
                <a:solidFill>
                  <a:srgbClr val="002060"/>
                </a:solidFill>
                <a:latin typeface="Calibri"/>
                <a:cs typeface="Arial" panose="020B0604020202020204" pitchFamily="34" charset="0"/>
              </a:endParaRPr>
            </a:p>
          </p:txBody>
        </p:sp>
        <p:sp>
          <p:nvSpPr>
            <p:cNvPr id="13" name="Textfeld 1">
              <a:extLst>
                <a:ext uri="{FF2B5EF4-FFF2-40B4-BE49-F238E27FC236}">
                  <a16:creationId xmlns:a16="http://schemas.microsoft.com/office/drawing/2014/main" id="{2E4C5E39-C4C8-4B4D-BBB0-5648309A9E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1406" y="4904308"/>
              <a:ext cx="412293" cy="219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SABA</a:t>
              </a:r>
            </a:p>
          </p:txBody>
        </p:sp>
        <p:sp>
          <p:nvSpPr>
            <p:cNvPr id="14" name="Textfeld 1">
              <a:extLst>
                <a:ext uri="{FF2B5EF4-FFF2-40B4-BE49-F238E27FC236}">
                  <a16:creationId xmlns:a16="http://schemas.microsoft.com/office/drawing/2014/main" id="{D61F36CE-471B-48BA-B3D6-40200B8D9B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0984" y="4649119"/>
              <a:ext cx="955619" cy="770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ts val="0"/>
                </a:spcBef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SABA</a:t>
              </a:r>
            </a:p>
            <a:p>
              <a:pPr algn="ctr" eaLnBrk="0" fontAlgn="base" hangingPunct="0">
                <a:spcBef>
                  <a:spcPts val="0"/>
                </a:spcBef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(wenn ICS/</a:t>
              </a:r>
              <a:r>
                <a:rPr lang="de-DE" altLang="en-US" sz="1100" dirty="0" err="1">
                  <a:solidFill>
                    <a:srgbClr val="002060"/>
                  </a:solidFill>
                  <a:latin typeface="Calibri"/>
                </a:rPr>
                <a:t>Formoterol</a:t>
              </a: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: </a:t>
              </a:r>
            </a:p>
            <a:p>
              <a:pPr algn="ctr" eaLnBrk="0" fontAlgn="base" hangingPunct="0">
                <a:spcBef>
                  <a:spcPts val="0"/>
                </a:spcBef>
                <a:buNone/>
                <a:defRPr/>
              </a:pPr>
              <a:r>
                <a:rPr lang="de-DE" altLang="en-US" sz="1100" dirty="0">
                  <a:solidFill>
                    <a:srgbClr val="002060"/>
                  </a:solidFill>
                  <a:latin typeface="Calibri"/>
                </a:rPr>
                <a:t>nicht zusätzlich  SABA)</a:t>
              </a:r>
            </a:p>
          </p:txBody>
        </p:sp>
        <p:sp>
          <p:nvSpPr>
            <p:cNvPr id="2" name="Rechteck: abgerundete Ecken 1">
              <a:extLst>
                <a:ext uri="{FF2B5EF4-FFF2-40B4-BE49-F238E27FC236}">
                  <a16:creationId xmlns:a16="http://schemas.microsoft.com/office/drawing/2014/main" id="{C2E6A747-7F85-440B-ADEF-E1360ECE5411}"/>
                </a:ext>
              </a:extLst>
            </p:cNvPr>
            <p:cNvSpPr/>
            <p:nvPr/>
          </p:nvSpPr>
          <p:spPr>
            <a:xfrm>
              <a:off x="1582768" y="5390857"/>
              <a:ext cx="6291317" cy="59204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000" dirty="0">
                  <a:solidFill>
                    <a:prstClr val="white"/>
                  </a:solidFill>
                  <a:latin typeface="Calibri"/>
                </a:rPr>
                <a:t>in begründeten Fällen zusätzlich oder alternativ </a:t>
              </a:r>
              <a:r>
                <a:rPr lang="de-DE" sz="1000" dirty="0" err="1">
                  <a:solidFill>
                    <a:prstClr val="white"/>
                  </a:solidFill>
                  <a:latin typeface="Calibri"/>
                </a:rPr>
                <a:t>Ipratropiumbromid</a:t>
              </a:r>
              <a:r>
                <a:rPr lang="de-DE" sz="1000" dirty="0">
                  <a:solidFill>
                    <a:prstClr val="white"/>
                  </a:solidFill>
                  <a:latin typeface="Calibri"/>
                </a:rPr>
                <a:t>   </a:t>
              </a:r>
            </a:p>
            <a:p>
              <a:r>
                <a:rPr lang="de-DE" sz="1000" dirty="0">
                  <a:solidFill>
                    <a:prstClr val="white"/>
                  </a:solidFill>
                  <a:latin typeface="Calibri"/>
                </a:rPr>
                <a:t>Weitere Maßnahmen: Asthma-Schulung, Allergie-/Umweltkontrolle, Beachtung von Komorbiditäten / spezifische-Immuntherapie bei gegebener Indikation</a:t>
              </a:r>
              <a:br>
                <a:rPr lang="de-DE" sz="1000" dirty="0">
                  <a:solidFill>
                    <a:prstClr val="white"/>
                  </a:solidFill>
                  <a:latin typeface="Calibri"/>
                </a:rPr>
              </a:br>
              <a:r>
                <a:rPr lang="de-DE" sz="1000" dirty="0">
                  <a:solidFill>
                    <a:prstClr val="white"/>
                  </a:solidFill>
                  <a:latin typeface="Calibri"/>
                </a:rPr>
                <a:t>ab Stufe 4 Überweisungsindikation  prüfen   </a:t>
              </a:r>
              <a:r>
                <a:rPr lang="de-DE" sz="1000" dirty="0">
                  <a:solidFill>
                    <a:prstClr val="white"/>
                  </a:solidFill>
                  <a:latin typeface="Calibri"/>
                  <a:sym typeface="Symbol" panose="05050102010706020507" pitchFamily="18" charset="2"/>
                </a:rPr>
                <a:t></a:t>
              </a:r>
              <a:r>
                <a:rPr lang="de-DE" sz="1000" dirty="0">
                  <a:solidFill>
                    <a:prstClr val="white"/>
                  </a:solidFill>
                  <a:latin typeface="Calibri"/>
                </a:rPr>
                <a:t>    pädiatrischer Pneumologe, kinderpneumologisches Zentrum</a:t>
              </a:r>
            </a:p>
          </p:txBody>
        </p:sp>
      </p:grpSp>
      <p:sp>
        <p:nvSpPr>
          <p:cNvPr id="3" name="Rectangle 8">
            <a:extLst>
              <a:ext uri="{FF2B5EF4-FFF2-40B4-BE49-F238E27FC236}">
                <a16:creationId xmlns:a16="http://schemas.microsoft.com/office/drawing/2014/main" id="{5B479A0B-06C8-4A5E-B943-15BCE75F4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9862" y="596963"/>
            <a:ext cx="6048673" cy="108012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  <a:defRPr/>
            </a:pPr>
            <a:r>
              <a:rPr lang="de-DE" altLang="de-DE" sz="2800" b="1" dirty="0">
                <a:solidFill>
                  <a:srgbClr val="006EAC"/>
                </a:solidFill>
              </a:rPr>
              <a:t>Stufentherapie Kinder und Jugendliche</a:t>
            </a:r>
          </a:p>
        </p:txBody>
      </p:sp>
    </p:spTree>
    <p:extLst>
      <p:ext uri="{BB962C8B-B14F-4D97-AF65-F5344CB8AC3E}">
        <p14:creationId xmlns:p14="http://schemas.microsoft.com/office/powerpoint/2010/main" val="3666985761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33B143-1A76-43C8-B438-DFC9A0DC1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Off-Label-Use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7044F8-EBBD-4CB4-9818-AF69F69AB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78354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5000"/>
              </a:lnSpc>
            </a:pP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zulassungsüberschreitende Anwendung</a:t>
            </a:r>
          </a:p>
          <a:p>
            <a:pPr>
              <a:lnSpc>
                <a:spcPct val="115000"/>
              </a:lnSpc>
            </a:pP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Verordnung eines Fertigarzneimittels außerhalb des durch die Arzneimittelbehörden zugelassenen Gebrauchs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Off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label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Empfehlungen in der NVL-Asthma:</a:t>
            </a:r>
          </a:p>
          <a:p>
            <a:pPr lvl="1" indent="-381000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de-DE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einige 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ICS-Dosierungen</a:t>
            </a:r>
          </a:p>
          <a:p>
            <a:pPr lvl="1" indent="-381000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ICS/LABA </a:t>
            </a:r>
            <a:r>
              <a:rPr lang="de-DE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Formoterol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als Bedarfstherapie </a:t>
            </a:r>
            <a:r>
              <a:rPr lang="de-DE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 </a:t>
            </a: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Stufe 1 und Stufe 2 (Erwachsene und Jugendliche ab 12 Jahren)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de-D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Der behandelnde Arzt hat eine besondere Aufklärungspflicht über mögliche Konsequenzen (z.B. die Herstellerhaftung entfällt) gegenüber dem Patienten. Eine gemeinsame Entscheidungsfindung ist notwendig.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de-DE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 „Off-Label-Use“ ist dementsprechend nur bei schwerwiegenden Erkrankungen zulässig, wenn es keine Behandlungsalternative gibt. Nach dem Stand der wissenschaftlichen Erkenntnisse muss die begründete Aussicht bestehen, dass die Behandlung zu einem Erfolg führt.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46443615"/>
      </p:ext>
    </p:extLst>
  </p:cSld>
  <p:clrMapOvr>
    <a:masterClrMapping/>
  </p:clrMapOvr>
  <p:transition spd="slow">
    <p:wheel spokes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Biologika (monoklonale Antikörper)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83547"/>
          </a:xfrm>
        </p:spPr>
        <p:txBody>
          <a:bodyPr>
            <a:normAutofit fontScale="62500" lnSpcReduction="20000"/>
          </a:bodyPr>
          <a:lstStyle/>
          <a:p>
            <a:pPr marL="0" lvl="0" indent="0">
              <a:lnSpc>
                <a:spcPct val="120000"/>
              </a:lnSpc>
              <a:buNone/>
            </a:pPr>
            <a:r>
              <a:rPr lang="de-DE" b="1" dirty="0">
                <a:solidFill>
                  <a:srgbClr val="0070C0"/>
                </a:solidFill>
              </a:rPr>
              <a:t>Indikation, wenn unter dreimonatiger maximaler inhalativer Kombinationstherapie mit einem ICS in Höchstdosis, einem LABA und einem </a:t>
            </a:r>
            <a:r>
              <a:rPr lang="de-DE" b="1">
                <a:solidFill>
                  <a:srgbClr val="0070C0"/>
                </a:solidFill>
              </a:rPr>
              <a:t>LAMA keine </a:t>
            </a:r>
            <a:r>
              <a:rPr lang="de-DE" b="1" dirty="0">
                <a:solidFill>
                  <a:srgbClr val="0070C0"/>
                </a:solidFill>
              </a:rPr>
              <a:t>Asthmakontrolle erreicht wird. </a:t>
            </a:r>
          </a:p>
          <a:p>
            <a:pPr marL="0" lvl="0" indent="0">
              <a:lnSpc>
                <a:spcPct val="120000"/>
              </a:lnSpc>
              <a:buNone/>
            </a:pPr>
            <a:endParaRPr lang="de-DE" dirty="0"/>
          </a:p>
          <a:p>
            <a:pPr marL="0" lvl="0" indent="0">
              <a:lnSpc>
                <a:spcPct val="120000"/>
              </a:lnSpc>
              <a:buNone/>
            </a:pPr>
            <a:r>
              <a:rPr lang="de-DE" b="1" dirty="0" err="1"/>
              <a:t>Omalizumab</a:t>
            </a:r>
            <a:r>
              <a:rPr lang="de-DE" dirty="0"/>
              <a:t> für mindestens vier Monate in Stufe 5 (Erwachsene) bzw. Stufe 6 (Kinder ab 6 Jahren)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de-DE" dirty="0"/>
              <a:t>Voraussetzungen:</a:t>
            </a:r>
          </a:p>
          <a:p>
            <a:pPr lvl="0">
              <a:lnSpc>
                <a:spcPct val="120000"/>
              </a:lnSpc>
            </a:pPr>
            <a:r>
              <a:rPr lang="de-DE" dirty="0"/>
              <a:t>schweres IgE-vermitteltes allergisches Asthma </a:t>
            </a:r>
            <a:r>
              <a:rPr lang="de-DE" b="1" dirty="0"/>
              <a:t>und</a:t>
            </a:r>
          </a:p>
          <a:p>
            <a:pPr lvl="0">
              <a:lnSpc>
                <a:spcPct val="120000"/>
              </a:lnSpc>
            </a:pPr>
            <a:r>
              <a:rPr lang="de-DE" dirty="0"/>
              <a:t>positiver Hauttest oder in-vitro Reaktivität gegen ein ganzjährig auftretendes Aeroallergen </a:t>
            </a:r>
            <a:r>
              <a:rPr lang="de-DE" b="1" dirty="0"/>
              <a:t>und</a:t>
            </a:r>
          </a:p>
          <a:p>
            <a:pPr lvl="0">
              <a:lnSpc>
                <a:spcPct val="120000"/>
              </a:lnSpc>
            </a:pPr>
            <a:r>
              <a:rPr lang="de-DE" dirty="0"/>
              <a:t>Gesamt-IgE-Serumkonzentration unter Berücksichtigung des Körpergewichts im therapierbaren Bereich </a:t>
            </a:r>
            <a:r>
              <a:rPr lang="de-DE" b="1" dirty="0"/>
              <a:t>und</a:t>
            </a:r>
          </a:p>
          <a:p>
            <a:pPr lvl="0">
              <a:lnSpc>
                <a:spcPct val="120000"/>
              </a:lnSpc>
            </a:pPr>
            <a:r>
              <a:rPr lang="de-DE" dirty="0"/>
              <a:t>erfolgte Eliminierung vermeidbarer Allergenexpositionen</a:t>
            </a:r>
          </a:p>
          <a:p>
            <a:pPr lvl="0">
              <a:lnSpc>
                <a:spcPct val="120000"/>
              </a:lnSpc>
            </a:pP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8142774"/>
      </p:ext>
    </p:extLst>
  </p:cSld>
  <p:clrMapOvr>
    <a:masterClrMapping/>
  </p:clrMapOvr>
  <p:transition spd="slow">
    <p:wheel spokes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Biologika (monoklonale Antikörper)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83547"/>
          </a:xfrm>
        </p:spPr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de-DE" sz="2400" b="1" dirty="0" err="1"/>
              <a:t>Mepolizumab</a:t>
            </a:r>
            <a:r>
              <a:rPr lang="de-DE" sz="2400" b="1" dirty="0"/>
              <a:t>, </a:t>
            </a:r>
            <a:r>
              <a:rPr lang="de-DE" sz="2400" b="1" dirty="0" err="1"/>
              <a:t>Reslizumab</a:t>
            </a:r>
            <a:r>
              <a:rPr lang="de-DE" sz="2400" b="1" dirty="0"/>
              <a:t>, </a:t>
            </a:r>
            <a:r>
              <a:rPr lang="de-DE" sz="2400" b="1" dirty="0" err="1"/>
              <a:t>Benralizumab</a:t>
            </a:r>
            <a:r>
              <a:rPr lang="de-DE" sz="2400" b="1" dirty="0"/>
              <a:t> </a:t>
            </a:r>
            <a:r>
              <a:rPr lang="de-DE" sz="2400" dirty="0"/>
              <a:t>(Anti-IL5 Präparate) oder </a:t>
            </a:r>
            <a:r>
              <a:rPr lang="de-DE" sz="2400" b="1" dirty="0" err="1"/>
              <a:t>Dupilumab</a:t>
            </a:r>
            <a:r>
              <a:rPr lang="de-DE" sz="2400" dirty="0"/>
              <a:t> </a:t>
            </a:r>
            <a:r>
              <a:rPr lang="de-DE" sz="2400"/>
              <a:t>(Anti-IL4</a:t>
            </a:r>
            <a:r>
              <a:rPr lang="de-DE" sz="2400" dirty="0"/>
              <a:t>)</a:t>
            </a:r>
          </a:p>
          <a:p>
            <a:pPr marL="0" lvl="0" indent="0">
              <a:buNone/>
            </a:pPr>
            <a:r>
              <a:rPr lang="de-DE" sz="2400" dirty="0"/>
              <a:t>Erwachsene für mindestens vier Monate in Stufe 5, </a:t>
            </a:r>
          </a:p>
          <a:p>
            <a:pPr marL="0" lvl="0" indent="0">
              <a:buNone/>
            </a:pPr>
            <a:r>
              <a:rPr lang="de-DE" sz="2400" dirty="0"/>
              <a:t>Kinder in Stufe 6: (</a:t>
            </a:r>
            <a:r>
              <a:rPr lang="de-DE" sz="2400" dirty="0" err="1"/>
              <a:t>Mepolizumab</a:t>
            </a:r>
            <a:r>
              <a:rPr lang="de-DE" sz="2400" dirty="0"/>
              <a:t> ab 6 Jahren, </a:t>
            </a:r>
            <a:r>
              <a:rPr lang="de-DE" sz="2400" dirty="0" err="1"/>
              <a:t>Dupilumab</a:t>
            </a:r>
            <a:r>
              <a:rPr lang="de-DE" sz="2400" dirty="0"/>
              <a:t> ab 12 Jahren)</a:t>
            </a:r>
          </a:p>
          <a:p>
            <a:pPr marL="0" lvl="0" indent="0">
              <a:buNone/>
            </a:pPr>
            <a:endParaRPr lang="de-DE" sz="1300" dirty="0"/>
          </a:p>
          <a:p>
            <a:pPr marL="0" lvl="0" indent="0">
              <a:buNone/>
            </a:pPr>
            <a:r>
              <a:rPr lang="de-DE" sz="2400" dirty="0"/>
              <a:t>Voraussetzungen:</a:t>
            </a:r>
          </a:p>
          <a:p>
            <a:pPr lvl="0"/>
            <a:r>
              <a:rPr lang="de-DE" sz="2400" dirty="0"/>
              <a:t>schweres eosinophiles Asthma </a:t>
            </a:r>
            <a:r>
              <a:rPr lang="de-DE" sz="2400" b="1" dirty="0"/>
              <a:t>und</a:t>
            </a:r>
          </a:p>
          <a:p>
            <a:pPr lvl="0"/>
            <a:r>
              <a:rPr lang="de-DE" sz="2400" dirty="0"/>
              <a:t>zweimaliger Nachweis einer Konzentration von &gt; 300 Eosinophilen pro µl Blut außerhalb von Exazerbationen in den vergangenen zwei Jahren (</a:t>
            </a:r>
            <a:r>
              <a:rPr lang="de-DE" sz="2400" dirty="0" err="1"/>
              <a:t>Mepolizumab</a:t>
            </a:r>
            <a:r>
              <a:rPr lang="de-DE" sz="2400" dirty="0"/>
              <a:t>, </a:t>
            </a:r>
            <a:r>
              <a:rPr lang="de-DE" sz="2400" dirty="0" err="1"/>
              <a:t>Reslizumab</a:t>
            </a:r>
            <a:r>
              <a:rPr lang="de-DE" sz="2400" dirty="0"/>
              <a:t>, </a:t>
            </a:r>
            <a:r>
              <a:rPr lang="de-DE" sz="2400" dirty="0" err="1"/>
              <a:t>Benralizumab</a:t>
            </a:r>
            <a:r>
              <a:rPr lang="de-DE" sz="2400" dirty="0"/>
              <a:t>) </a:t>
            </a:r>
            <a:r>
              <a:rPr lang="de-DE" sz="2400" b="1" dirty="0"/>
              <a:t>bzw.</a:t>
            </a:r>
          </a:p>
          <a:p>
            <a:pPr lvl="0"/>
            <a:r>
              <a:rPr lang="de-DE" sz="2400" dirty="0"/>
              <a:t>zweimaliger Nachweis einer erhöhten </a:t>
            </a:r>
            <a:r>
              <a:rPr lang="de-DE" sz="2400" dirty="0" err="1"/>
              <a:t>FeNO</a:t>
            </a:r>
            <a:r>
              <a:rPr lang="de-DE" sz="2400" dirty="0"/>
              <a:t>-Konzentration </a:t>
            </a:r>
            <a:br>
              <a:rPr lang="de-DE" sz="2400" dirty="0"/>
            </a:br>
            <a:r>
              <a:rPr lang="de-DE" sz="2400" dirty="0"/>
              <a:t>(&gt; 25 ppb) (nur </a:t>
            </a:r>
            <a:r>
              <a:rPr lang="de-DE" sz="2400" dirty="0" err="1"/>
              <a:t>Dupilumab</a:t>
            </a:r>
            <a:r>
              <a:rPr lang="de-DE" sz="2400" dirty="0"/>
              <a:t>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2998081"/>
      </p:ext>
    </p:extLst>
  </p:cSld>
  <p:clrMapOvr>
    <a:masterClrMapping/>
  </p:clrMapOvr>
  <p:transition spd="slow">
    <p:wheel spokes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32C8BB-0C68-4952-9620-6DE9ACFC3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Biologika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E9C2412-385B-4CED-884F-011A65246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83547"/>
          </a:xfrm>
        </p:spPr>
        <p:txBody>
          <a:bodyPr>
            <a:norm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de-DE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Indikationsstellung und Initiierung einer Behandlung durch in der Versorgung von schwerem Asthma erfahrene pneumologische Fachärzte!</a:t>
            </a:r>
          </a:p>
          <a:p>
            <a:pPr lvl="1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de-DE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möglichst mit der Zusatzbezeichnung Allergologie</a:t>
            </a:r>
            <a:endParaRPr lang="de-DE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de-DE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Kontrolle der Wirksamkeit nach vier und zwölf Monaten, dann in jährlichem Abstand</a:t>
            </a:r>
            <a:endParaRPr lang="de-DE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de-DE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bestehende Langzeittherapie beibehalten und erst nach einer Verbesserung der Asthmakontrolle reduzieren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de-DE" sz="2000" dirty="0">
                <a:ea typeface="Calibri" panose="020F0502020204030204" pitchFamily="34" charset="0"/>
                <a:cs typeface="Arial" panose="020B0604020202020204" pitchFamily="34" charset="0"/>
              </a:rPr>
              <a:t>Anwendungsvideos der Deutschen Atemwegsliga e.V.:</a:t>
            </a:r>
          </a:p>
          <a:p>
            <a:pPr lvl="1" indent="-382588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de-DE" sz="1600" dirty="0">
                <a:hlinkClick r:id="rId2"/>
              </a:rPr>
              <a:t>https://www.atemwegsliga.de/injizieren.html</a:t>
            </a:r>
            <a:r>
              <a:rPr lang="de-DE" sz="1600" dirty="0"/>
              <a:t> oder</a:t>
            </a:r>
          </a:p>
          <a:p>
            <a:pPr lvl="1" indent="-382588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de-DE" sz="1600" dirty="0">
                <a:hlinkClick r:id="rId3"/>
              </a:rPr>
              <a:t>https://www.youtube.com/c/AtemwegsligaDe/playlists</a:t>
            </a:r>
            <a:r>
              <a:rPr lang="de-DE" sz="1600" dirty="0"/>
              <a:t> </a:t>
            </a:r>
            <a:endParaRPr lang="de-DE" sz="16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0475913"/>
      </p:ext>
    </p:extLst>
  </p:cSld>
  <p:clrMapOvr>
    <a:masterClrMapping/>
  </p:clrMapOvr>
  <p:transition spd="slow">
    <p:wheel spokes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CAFD20-D72C-4B7B-9DB5-2D9013246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Anwendung von Biologika</a:t>
            </a:r>
          </a:p>
        </p:txBody>
      </p:sp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id="{414BD3D0-2A02-4C2F-9A91-DE4761CFFA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208899"/>
              </p:ext>
            </p:extLst>
          </p:nvPr>
        </p:nvGraphicFramePr>
        <p:xfrm>
          <a:off x="0" y="1628800"/>
          <a:ext cx="9144000" cy="5376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3385411215"/>
                    </a:ext>
                  </a:extLst>
                </a:gridCol>
                <a:gridCol w="2502024">
                  <a:extLst>
                    <a:ext uri="{9D8B030D-6E8A-4147-A177-3AD203B41FA5}">
                      <a16:colId xmlns:a16="http://schemas.microsoft.com/office/drawing/2014/main" val="124962712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396415724"/>
                    </a:ext>
                  </a:extLst>
                </a:gridCol>
                <a:gridCol w="2123728">
                  <a:extLst>
                    <a:ext uri="{9D8B030D-6E8A-4147-A177-3AD203B41FA5}">
                      <a16:colId xmlns:a16="http://schemas.microsoft.com/office/drawing/2014/main" val="491204305"/>
                    </a:ext>
                  </a:extLst>
                </a:gridCol>
              </a:tblGrid>
              <a:tr h="1084934">
                <a:tc>
                  <a:txBody>
                    <a:bodyPr/>
                    <a:lstStyle/>
                    <a:p>
                      <a:r>
                        <a:rPr lang="de-DE" sz="2000" dirty="0" err="1"/>
                        <a:t>Biologikaklasse</a:t>
                      </a:r>
                      <a:endParaRPr lang="de-DE" sz="2000" dirty="0"/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r>
                        <a:rPr lang="de-DE" sz="2000" dirty="0"/>
                        <a:t>Biologikum</a:t>
                      </a:r>
                    </a:p>
                    <a:p>
                      <a:r>
                        <a:rPr lang="de-DE" sz="2000" dirty="0"/>
                        <a:t>(</a:t>
                      </a:r>
                      <a:r>
                        <a:rPr lang="de-DE" sz="2000" dirty="0" err="1"/>
                        <a:t>Applikationschema</a:t>
                      </a:r>
                      <a:r>
                        <a:rPr lang="de-DE" sz="2000" dirty="0"/>
                        <a:t>)</a:t>
                      </a:r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r>
                        <a:rPr lang="de-DE" sz="2000" dirty="0"/>
                        <a:t>Zulassung</a:t>
                      </a:r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r>
                        <a:rPr lang="de-DE" sz="2000" dirty="0"/>
                        <a:t>Selbstapplikation möglich</a:t>
                      </a:r>
                    </a:p>
                  </a:txBody>
                  <a:tcPr marL="180000" anchor="ctr"/>
                </a:tc>
                <a:extLst>
                  <a:ext uri="{0D108BD9-81ED-4DB2-BD59-A6C34878D82A}">
                    <a16:rowId xmlns:a16="http://schemas.microsoft.com/office/drawing/2014/main" val="2723315863"/>
                  </a:ext>
                </a:extLst>
              </a:tr>
              <a:tr h="659315">
                <a:tc>
                  <a:txBody>
                    <a:bodyPr/>
                    <a:lstStyle/>
                    <a:p>
                      <a:r>
                        <a:rPr lang="de-DE" sz="2000" dirty="0"/>
                        <a:t>Anti-IgE</a:t>
                      </a:r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r>
                        <a:rPr lang="de-DE" sz="2000" dirty="0" err="1"/>
                        <a:t>Omalizumab</a:t>
                      </a:r>
                      <a:endParaRPr lang="de-DE" sz="2000" dirty="0"/>
                    </a:p>
                    <a:p>
                      <a:r>
                        <a:rPr lang="de-DE" sz="2000" dirty="0"/>
                        <a:t>(alle 2-4 Wochen </a:t>
                      </a:r>
                      <a:r>
                        <a:rPr lang="de-DE" sz="2000" dirty="0" err="1"/>
                        <a:t>s.c</a:t>
                      </a:r>
                      <a:r>
                        <a:rPr lang="de-DE" sz="2000" dirty="0"/>
                        <a:t>.)</a:t>
                      </a:r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r>
                        <a:rPr lang="de-DE" sz="2000" dirty="0"/>
                        <a:t>ab 6 Jahren</a:t>
                      </a:r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r>
                        <a:rPr lang="de-DE" sz="2000" dirty="0"/>
                        <a:t>ja</a:t>
                      </a:r>
                    </a:p>
                  </a:txBody>
                  <a:tcPr marL="180000" anchor="ctr"/>
                </a:tc>
                <a:extLst>
                  <a:ext uri="{0D108BD9-81ED-4DB2-BD59-A6C34878D82A}">
                    <a16:rowId xmlns:a16="http://schemas.microsoft.com/office/drawing/2014/main" val="3012504148"/>
                  </a:ext>
                </a:extLst>
              </a:tr>
              <a:tr h="941879">
                <a:tc>
                  <a:txBody>
                    <a:bodyPr/>
                    <a:lstStyle/>
                    <a:p>
                      <a:r>
                        <a:rPr lang="de-DE" sz="2000" dirty="0"/>
                        <a:t>Anti-IL-5</a:t>
                      </a:r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r>
                        <a:rPr lang="de-DE" sz="2000" dirty="0" err="1"/>
                        <a:t>Mepolizumab</a:t>
                      </a:r>
                      <a:endParaRPr lang="de-DE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dirty="0"/>
                        <a:t>(alle 4 Wochen </a:t>
                      </a:r>
                      <a:r>
                        <a:rPr lang="de-DE" sz="2000" dirty="0" err="1"/>
                        <a:t>s.c</a:t>
                      </a:r>
                      <a:r>
                        <a:rPr lang="de-DE" sz="2000" dirty="0"/>
                        <a:t>.)</a:t>
                      </a:r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r>
                        <a:rPr lang="de-DE" sz="2000" dirty="0"/>
                        <a:t>ab 6 Jahren</a:t>
                      </a:r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r>
                        <a:rPr lang="de-DE" sz="2000" dirty="0"/>
                        <a:t>ja</a:t>
                      </a:r>
                    </a:p>
                  </a:txBody>
                  <a:tcPr marL="180000" anchor="ctr"/>
                </a:tc>
                <a:extLst>
                  <a:ext uri="{0D108BD9-81ED-4DB2-BD59-A6C34878D82A}">
                    <a16:rowId xmlns:a16="http://schemas.microsoft.com/office/drawing/2014/main" val="1524495359"/>
                  </a:ext>
                </a:extLst>
              </a:tr>
              <a:tr h="941879">
                <a:tc>
                  <a:txBody>
                    <a:bodyPr/>
                    <a:lstStyle/>
                    <a:p>
                      <a:r>
                        <a:rPr lang="de-DE" sz="2000" dirty="0"/>
                        <a:t>Anti-IL-5</a:t>
                      </a:r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dirty="0" err="1"/>
                        <a:t>Reslizumab</a:t>
                      </a:r>
                      <a:endParaRPr lang="de-DE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dirty="0"/>
                        <a:t>(alle 4 Wochen </a:t>
                      </a:r>
                      <a:r>
                        <a:rPr lang="de-DE" sz="2000" dirty="0" err="1"/>
                        <a:t>i.v.</a:t>
                      </a:r>
                      <a:r>
                        <a:rPr lang="de-DE" sz="2000" dirty="0"/>
                        <a:t>)</a:t>
                      </a:r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r>
                        <a:rPr lang="de-DE" sz="2000" dirty="0"/>
                        <a:t>ab 18 Jahren</a:t>
                      </a:r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r>
                        <a:rPr lang="de-DE" sz="2000" dirty="0"/>
                        <a:t>nein</a:t>
                      </a:r>
                    </a:p>
                  </a:txBody>
                  <a:tcPr marL="180000" anchor="ctr"/>
                </a:tc>
                <a:extLst>
                  <a:ext uri="{0D108BD9-81ED-4DB2-BD59-A6C34878D82A}">
                    <a16:rowId xmlns:a16="http://schemas.microsoft.com/office/drawing/2014/main" val="2925338818"/>
                  </a:ext>
                </a:extLst>
              </a:tr>
              <a:tr h="941879">
                <a:tc>
                  <a:txBody>
                    <a:bodyPr/>
                    <a:lstStyle/>
                    <a:p>
                      <a:r>
                        <a:rPr lang="de-DE" sz="2000" dirty="0"/>
                        <a:t>Anti-IL-5-(R)</a:t>
                      </a:r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dirty="0" err="1"/>
                        <a:t>Benralizumab</a:t>
                      </a:r>
                      <a:endParaRPr lang="de-DE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dirty="0"/>
                        <a:t>(alle 8 Wochen </a:t>
                      </a:r>
                      <a:r>
                        <a:rPr lang="de-DE" sz="2000" dirty="0" err="1"/>
                        <a:t>s.c</a:t>
                      </a:r>
                      <a:r>
                        <a:rPr lang="de-DE" sz="2000" dirty="0"/>
                        <a:t>.)</a:t>
                      </a:r>
                    </a:p>
                    <a:p>
                      <a:endParaRPr lang="de-DE" sz="2000" dirty="0"/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dirty="0"/>
                        <a:t>ab 18 Jahren</a:t>
                      </a:r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r>
                        <a:rPr lang="de-DE" sz="2000" dirty="0"/>
                        <a:t>ja</a:t>
                      </a:r>
                    </a:p>
                  </a:txBody>
                  <a:tcPr marL="180000" anchor="ctr"/>
                </a:tc>
                <a:extLst>
                  <a:ext uri="{0D108BD9-81ED-4DB2-BD59-A6C34878D82A}">
                    <a16:rowId xmlns:a16="http://schemas.microsoft.com/office/drawing/2014/main" val="3673234945"/>
                  </a:ext>
                </a:extLst>
              </a:tr>
              <a:tr h="659315">
                <a:tc>
                  <a:txBody>
                    <a:bodyPr/>
                    <a:lstStyle/>
                    <a:p>
                      <a:r>
                        <a:rPr lang="de-DE" sz="2000" dirty="0"/>
                        <a:t>Anti-IL-4/13</a:t>
                      </a:r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dirty="0" err="1"/>
                        <a:t>Dupilomab</a:t>
                      </a:r>
                      <a:endParaRPr lang="de-DE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dirty="0"/>
                        <a:t>(alle 2 Wochen </a:t>
                      </a:r>
                      <a:r>
                        <a:rPr lang="de-DE" sz="2000" dirty="0" err="1"/>
                        <a:t>s.c</a:t>
                      </a:r>
                      <a:r>
                        <a:rPr lang="de-DE" sz="2000" dirty="0"/>
                        <a:t>.)</a:t>
                      </a:r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dirty="0"/>
                        <a:t>ab 12 Jahren</a:t>
                      </a:r>
                    </a:p>
                  </a:txBody>
                  <a:tcPr marL="180000" anchor="ctr"/>
                </a:tc>
                <a:tc>
                  <a:txBody>
                    <a:bodyPr/>
                    <a:lstStyle/>
                    <a:p>
                      <a:r>
                        <a:rPr lang="de-DE" sz="2000" dirty="0"/>
                        <a:t>ja</a:t>
                      </a:r>
                    </a:p>
                  </a:txBody>
                  <a:tcPr marL="180000" anchor="ctr"/>
                </a:tc>
                <a:extLst>
                  <a:ext uri="{0D108BD9-81ED-4DB2-BD59-A6C34878D82A}">
                    <a16:rowId xmlns:a16="http://schemas.microsoft.com/office/drawing/2014/main" val="3325842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424583"/>
      </p:ext>
    </p:extLst>
  </p:cSld>
  <p:clrMapOvr>
    <a:masterClrMapping/>
  </p:clrMapOvr>
  <p:transition spd="slow">
    <p:wheel spokes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AC19293A-BF6D-4CAE-852F-74190C3C6561}"/>
              </a:ext>
            </a:extLst>
          </p:cNvPr>
          <p:cNvSpPr txBox="1">
            <a:spLocks/>
          </p:cNvSpPr>
          <p:nvPr/>
        </p:nvSpPr>
        <p:spPr>
          <a:xfrm>
            <a:off x="1386327" y="620688"/>
            <a:ext cx="7416824" cy="84978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de-DE" sz="3000" kern="1200">
                <a:solidFill>
                  <a:srgbClr val="006EA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Vergleichstabelle: ICS-Dosierungen / Erwachsene</a:t>
            </a:r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F9E25FDD-E218-4A75-B6E0-AF96C1FA58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50478"/>
              </p:ext>
            </p:extLst>
          </p:nvPr>
        </p:nvGraphicFramePr>
        <p:xfrm>
          <a:off x="0" y="1556792"/>
          <a:ext cx="9108504" cy="53012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7572">
                  <a:extLst>
                    <a:ext uri="{9D8B030D-6E8A-4147-A177-3AD203B41FA5}">
                      <a16:colId xmlns:a16="http://schemas.microsoft.com/office/drawing/2014/main" val="1899545814"/>
                    </a:ext>
                  </a:extLst>
                </a:gridCol>
                <a:gridCol w="1422232">
                  <a:extLst>
                    <a:ext uri="{9D8B030D-6E8A-4147-A177-3AD203B41FA5}">
                      <a16:colId xmlns:a16="http://schemas.microsoft.com/office/drawing/2014/main" val="3743977078"/>
                    </a:ext>
                  </a:extLst>
                </a:gridCol>
                <a:gridCol w="1423234">
                  <a:extLst>
                    <a:ext uri="{9D8B030D-6E8A-4147-A177-3AD203B41FA5}">
                      <a16:colId xmlns:a16="http://schemas.microsoft.com/office/drawing/2014/main" val="3610558201"/>
                    </a:ext>
                  </a:extLst>
                </a:gridCol>
                <a:gridCol w="1422232">
                  <a:extLst>
                    <a:ext uri="{9D8B030D-6E8A-4147-A177-3AD203B41FA5}">
                      <a16:colId xmlns:a16="http://schemas.microsoft.com/office/drawing/2014/main" val="2234653900"/>
                    </a:ext>
                  </a:extLst>
                </a:gridCol>
                <a:gridCol w="1423234">
                  <a:extLst>
                    <a:ext uri="{9D8B030D-6E8A-4147-A177-3AD203B41FA5}">
                      <a16:colId xmlns:a16="http://schemas.microsoft.com/office/drawing/2014/main" val="4216018998"/>
                    </a:ext>
                  </a:extLst>
                </a:gridCol>
              </a:tblGrid>
              <a:tr h="569596">
                <a:tc>
                  <a:txBody>
                    <a:bodyPr/>
                    <a:lstStyle/>
                    <a:p>
                      <a:pPr marL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600" dirty="0">
                          <a:effectLst/>
                        </a:rPr>
                        <a:t>Wirkstoff (ICS); Dosis pro Tag in Mikrogramm</a:t>
                      </a:r>
                      <a:endParaRPr lang="de-DE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600" dirty="0">
                          <a:effectLst/>
                        </a:rPr>
                        <a:t>niedrige Dosis</a:t>
                      </a:r>
                      <a:endParaRPr lang="de-DE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600" dirty="0">
                          <a:effectLst/>
                        </a:rPr>
                        <a:t>mittlere Dosis</a:t>
                      </a:r>
                      <a:endParaRPr lang="de-DE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600" dirty="0">
                          <a:effectLst/>
                        </a:rPr>
                        <a:t>hohe Dosis</a:t>
                      </a:r>
                      <a:endParaRPr lang="de-DE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600" dirty="0">
                          <a:effectLst/>
                        </a:rPr>
                        <a:t>Höchstdosis</a:t>
                      </a:r>
                      <a:endParaRPr lang="de-DE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extLst>
                  <a:ext uri="{0D108BD9-81ED-4DB2-BD59-A6C34878D82A}">
                    <a16:rowId xmlns:a16="http://schemas.microsoft.com/office/drawing/2014/main" val="1700014158"/>
                  </a:ext>
                </a:extLst>
              </a:tr>
              <a:tr h="753702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 err="1">
                          <a:effectLst/>
                        </a:rPr>
                        <a:t>Beclometasondipropionat</a:t>
                      </a:r>
                      <a:r>
                        <a:rPr lang="de-DE" sz="1600" dirty="0">
                          <a:effectLst/>
                        </a:rPr>
                        <a:t> (BDP) – Standardpartikelgröße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200-500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&gt; 500-1 000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&gt; 1 000 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≥ 2 000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770251746"/>
                  </a:ext>
                </a:extLst>
              </a:tr>
              <a:tr h="753702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>
                          <a:effectLst/>
                        </a:rPr>
                        <a:t>Beclometasondipropionat (BDP) – </a:t>
                      </a:r>
                      <a:br>
                        <a:rPr lang="de-DE" sz="1600">
                          <a:effectLst/>
                        </a:rPr>
                      </a:br>
                      <a:r>
                        <a:rPr lang="de-DE" sz="1600">
                          <a:effectLst/>
                        </a:rPr>
                        <a:t>feine Partikelgröße</a:t>
                      </a:r>
                      <a:endParaRPr lang="de-DE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100-200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&gt; 200-400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&gt; 400 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≥ 1 000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567448284"/>
                  </a:ext>
                </a:extLst>
              </a:tr>
              <a:tr h="439114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>
                          <a:effectLst/>
                        </a:rPr>
                        <a:t>Budesonid</a:t>
                      </a:r>
                      <a:endParaRPr lang="de-DE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>
                          <a:effectLst/>
                        </a:rPr>
                        <a:t>200-400</a:t>
                      </a:r>
                      <a:endParaRPr lang="de-DE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&gt; 400-800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&gt; 800 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≥ 1 600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765761448"/>
                  </a:ext>
                </a:extLst>
              </a:tr>
              <a:tr h="439114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>
                          <a:effectLst/>
                        </a:rPr>
                        <a:t>Ciclesonid</a:t>
                      </a:r>
                      <a:endParaRPr lang="de-DE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>
                          <a:effectLst/>
                        </a:rPr>
                        <a:t>80</a:t>
                      </a:r>
                      <a:endParaRPr lang="de-DE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>
                          <a:effectLst/>
                        </a:rPr>
                        <a:t>160</a:t>
                      </a:r>
                      <a:endParaRPr lang="de-DE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320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≥ 320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1566783817"/>
                  </a:ext>
                </a:extLst>
              </a:tr>
              <a:tr h="439114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>
                          <a:effectLst/>
                        </a:rPr>
                        <a:t>Fluticasonfuroat </a:t>
                      </a:r>
                      <a:endParaRPr lang="de-DE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>
                          <a:effectLst/>
                        </a:rPr>
                        <a:t>100</a:t>
                      </a:r>
                      <a:endParaRPr lang="de-DE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>
                          <a:effectLst/>
                        </a:rPr>
                        <a:t>100 </a:t>
                      </a:r>
                      <a:endParaRPr lang="de-DE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200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200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1597383144"/>
                  </a:ext>
                </a:extLst>
              </a:tr>
              <a:tr h="439114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>
                          <a:effectLst/>
                        </a:rPr>
                        <a:t>Fluticasonpropionat </a:t>
                      </a:r>
                      <a:endParaRPr lang="de-DE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>
                          <a:effectLst/>
                        </a:rPr>
                        <a:t>100-250</a:t>
                      </a:r>
                      <a:endParaRPr lang="de-DE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>
                          <a:effectLst/>
                        </a:rPr>
                        <a:t>&gt; 250-500 </a:t>
                      </a:r>
                      <a:endParaRPr lang="de-DE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&gt; 500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≥ 1 000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1756816953"/>
                  </a:ext>
                </a:extLst>
              </a:tr>
              <a:tr h="439114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 err="1">
                          <a:effectLst/>
                        </a:rPr>
                        <a:t>Mometasonfuroat</a:t>
                      </a:r>
                      <a:r>
                        <a:rPr lang="de-DE" sz="1600" dirty="0">
                          <a:effectLst/>
                        </a:rPr>
                        <a:t> 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>
                          <a:effectLst/>
                        </a:rPr>
                        <a:t>200</a:t>
                      </a:r>
                      <a:endParaRPr lang="de-DE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>
                          <a:effectLst/>
                        </a:rPr>
                        <a:t>400</a:t>
                      </a:r>
                      <a:endParaRPr lang="de-DE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&gt; 400 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≥ 800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641218775"/>
                  </a:ext>
                </a:extLst>
              </a:tr>
              <a:tr h="1028640">
                <a:tc gridSpan="5">
                  <a:txBody>
                    <a:bodyPr/>
                    <a:lstStyle/>
                    <a:p>
                      <a:pPr marL="312738" marR="36195" indent="-312738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1200" dirty="0">
                          <a:effectLst/>
                        </a:rPr>
                        <a:t>Teilweise weichen die Dosisangaben stark von Fachinformationen und damit von der Zulassung ab. </a:t>
                      </a:r>
                    </a:p>
                    <a:p>
                      <a:pPr marL="312738" indent="-312738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1200" dirty="0">
                          <a:effectLst/>
                        </a:rPr>
                        <a:t>Einige </a:t>
                      </a:r>
                      <a:r>
                        <a:rPr lang="de-DE" sz="1200" dirty="0" err="1">
                          <a:effectLst/>
                        </a:rPr>
                        <a:t>Beclometasondiproprionat</a:t>
                      </a:r>
                      <a:r>
                        <a:rPr lang="de-DE" sz="1200" dirty="0">
                          <a:effectLst/>
                        </a:rPr>
                        <a:t>-haltige Formulierungen  ermöglichen eine feinere Partikelgrößenverteilung und damit eine höhere Lungendeposition. Daraus ergeben sich die unterschiedlichen BDP-Dosierungen, die bei einem </a:t>
                      </a:r>
                      <a:r>
                        <a:rPr lang="de-DE" sz="1200" dirty="0" err="1">
                          <a:effectLst/>
                        </a:rPr>
                        <a:t>Präparatewechsel</a:t>
                      </a:r>
                      <a:r>
                        <a:rPr lang="de-DE" sz="1200" dirty="0">
                          <a:effectLst/>
                        </a:rPr>
                        <a:t> zu berücksichtigen sind. </a:t>
                      </a:r>
                      <a:endParaRPr lang="de-DE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68580" marT="36195" marB="3619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71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1512033"/>
      </p:ext>
    </p:extLst>
  </p:cSld>
  <p:clrMapOvr>
    <a:masterClrMapping/>
  </p:clrMapOvr>
  <p:transition spd="slow">
    <p:wheel spokes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Vergleichstabelle ICS-Dosierungen / </a:t>
            </a:r>
            <a:br>
              <a:rPr lang="de-DE" b="1" dirty="0"/>
            </a:br>
            <a:r>
              <a:rPr lang="de-DE" b="1" dirty="0"/>
              <a:t>Kinder und Jugendliche</a:t>
            </a:r>
            <a:endParaRPr lang="de-DE" dirty="0"/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1453FFB3-E1DD-4FD2-90B9-D1F9AB3719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215025"/>
              </p:ext>
            </p:extLst>
          </p:nvPr>
        </p:nvGraphicFramePr>
        <p:xfrm>
          <a:off x="0" y="1556792"/>
          <a:ext cx="9144000" cy="53012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4702">
                  <a:extLst>
                    <a:ext uri="{9D8B030D-6E8A-4147-A177-3AD203B41FA5}">
                      <a16:colId xmlns:a16="http://schemas.microsoft.com/office/drawing/2014/main" val="3773845713"/>
                    </a:ext>
                  </a:extLst>
                </a:gridCol>
                <a:gridCol w="1144883">
                  <a:extLst>
                    <a:ext uri="{9D8B030D-6E8A-4147-A177-3AD203B41FA5}">
                      <a16:colId xmlns:a16="http://schemas.microsoft.com/office/drawing/2014/main" val="547905150"/>
                    </a:ext>
                  </a:extLst>
                </a:gridCol>
                <a:gridCol w="1144883">
                  <a:extLst>
                    <a:ext uri="{9D8B030D-6E8A-4147-A177-3AD203B41FA5}">
                      <a16:colId xmlns:a16="http://schemas.microsoft.com/office/drawing/2014/main" val="3311575229"/>
                    </a:ext>
                  </a:extLst>
                </a:gridCol>
                <a:gridCol w="1144883">
                  <a:extLst>
                    <a:ext uri="{9D8B030D-6E8A-4147-A177-3AD203B41FA5}">
                      <a16:colId xmlns:a16="http://schemas.microsoft.com/office/drawing/2014/main" val="402685"/>
                    </a:ext>
                  </a:extLst>
                </a:gridCol>
                <a:gridCol w="1144883">
                  <a:extLst>
                    <a:ext uri="{9D8B030D-6E8A-4147-A177-3AD203B41FA5}">
                      <a16:colId xmlns:a16="http://schemas.microsoft.com/office/drawing/2014/main" val="225968445"/>
                    </a:ext>
                  </a:extLst>
                </a:gridCol>
                <a:gridCol w="1144883">
                  <a:extLst>
                    <a:ext uri="{9D8B030D-6E8A-4147-A177-3AD203B41FA5}">
                      <a16:colId xmlns:a16="http://schemas.microsoft.com/office/drawing/2014/main" val="3721339276"/>
                    </a:ext>
                  </a:extLst>
                </a:gridCol>
                <a:gridCol w="1144883">
                  <a:extLst>
                    <a:ext uri="{9D8B030D-6E8A-4147-A177-3AD203B41FA5}">
                      <a16:colId xmlns:a16="http://schemas.microsoft.com/office/drawing/2014/main" val="1205282489"/>
                    </a:ext>
                  </a:extLst>
                </a:gridCol>
              </a:tblGrid>
              <a:tr h="221744">
                <a:tc rowSpan="2">
                  <a:txBody>
                    <a:bodyPr/>
                    <a:lstStyle/>
                    <a:p>
                      <a:pPr marL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400" dirty="0">
                          <a:effectLst/>
                        </a:rPr>
                        <a:t>Wirkstoff (ICS); Dosis pro Tag in Mikrogramm</a:t>
                      </a:r>
                      <a:endParaRPr lang="de-DE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 gridSpan="2">
                  <a:txBody>
                    <a:bodyPr/>
                    <a:lstStyle/>
                    <a:p>
                      <a:pPr marL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400">
                          <a:effectLst/>
                        </a:rPr>
                        <a:t>niedrige Dosis</a:t>
                      </a:r>
                      <a:endParaRPr lang="de-DE" sz="1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400">
                          <a:effectLst/>
                        </a:rPr>
                        <a:t>mittlere Dosis</a:t>
                      </a:r>
                      <a:endParaRPr lang="de-DE" sz="1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400">
                          <a:effectLst/>
                        </a:rPr>
                        <a:t>hohe Dosis</a:t>
                      </a:r>
                      <a:endParaRPr lang="de-DE" sz="1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088532"/>
                  </a:ext>
                </a:extLst>
              </a:tr>
              <a:tr h="44348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400" spc="-20" dirty="0">
                          <a:effectLst/>
                        </a:rPr>
                        <a:t>Kinder </a:t>
                      </a:r>
                      <a:br>
                        <a:rPr lang="de-DE" sz="1400" spc="-20" dirty="0">
                          <a:effectLst/>
                        </a:rPr>
                      </a:br>
                      <a:r>
                        <a:rPr lang="de-DE" sz="1400" spc="-20" dirty="0">
                          <a:effectLst/>
                        </a:rPr>
                        <a:t>&lt; 12 Jahre</a:t>
                      </a:r>
                      <a:endParaRPr lang="de-DE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400" spc="-20">
                          <a:effectLst/>
                        </a:rPr>
                        <a:t>Jugend­liche </a:t>
                      </a:r>
                      <a:br>
                        <a:rPr lang="de-DE" sz="1400" spc="-20">
                          <a:effectLst/>
                        </a:rPr>
                      </a:br>
                      <a:r>
                        <a:rPr lang="de-DE" sz="1400" spc="-20">
                          <a:effectLst/>
                        </a:rPr>
                        <a:t>12-18 Jahre</a:t>
                      </a:r>
                      <a:endParaRPr lang="de-DE" sz="1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400" spc="-20">
                          <a:effectLst/>
                        </a:rPr>
                        <a:t>Kinder</a:t>
                      </a:r>
                      <a:br>
                        <a:rPr lang="de-DE" sz="1400" spc="-20">
                          <a:effectLst/>
                        </a:rPr>
                      </a:br>
                      <a:r>
                        <a:rPr lang="de-DE" sz="1400" spc="-20">
                          <a:effectLst/>
                        </a:rPr>
                        <a:t>&lt; 12 Jahre</a:t>
                      </a:r>
                      <a:endParaRPr lang="de-DE" sz="1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400" spc="-20" dirty="0">
                          <a:effectLst/>
                        </a:rPr>
                        <a:t>Jugend­liche </a:t>
                      </a:r>
                      <a:br>
                        <a:rPr lang="de-DE" sz="1400" spc="-20" dirty="0">
                          <a:effectLst/>
                        </a:rPr>
                      </a:br>
                      <a:r>
                        <a:rPr lang="de-DE" sz="1400" spc="-20" dirty="0">
                          <a:effectLst/>
                        </a:rPr>
                        <a:t>12-18 Jahre</a:t>
                      </a:r>
                      <a:endParaRPr lang="de-DE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400" spc="-20">
                          <a:effectLst/>
                        </a:rPr>
                        <a:t>Kinder</a:t>
                      </a:r>
                      <a:br>
                        <a:rPr lang="de-DE" sz="1400" spc="-20">
                          <a:effectLst/>
                        </a:rPr>
                      </a:br>
                      <a:r>
                        <a:rPr lang="de-DE" sz="1400" spc="-20">
                          <a:effectLst/>
                        </a:rPr>
                        <a:t>&lt; 12 Jahre</a:t>
                      </a:r>
                      <a:endParaRPr lang="de-DE" sz="1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400" spc="-20" dirty="0">
                          <a:effectLst/>
                        </a:rPr>
                        <a:t>Jugend­liche </a:t>
                      </a:r>
                      <a:br>
                        <a:rPr lang="de-DE" sz="1400" spc="-20" dirty="0">
                          <a:effectLst/>
                        </a:rPr>
                      </a:br>
                      <a:r>
                        <a:rPr lang="de-DE" sz="1400" spc="-20" dirty="0">
                          <a:effectLst/>
                        </a:rPr>
                        <a:t>12-18 Jahre</a:t>
                      </a:r>
                      <a:endParaRPr lang="de-DE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2716242905"/>
                  </a:ext>
                </a:extLst>
              </a:tr>
              <a:tr h="718095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Beclometasondipropionat (BDP) – </a:t>
                      </a:r>
                      <a:br>
                        <a:rPr lang="de-DE" sz="1400">
                          <a:effectLst/>
                        </a:rPr>
                      </a:br>
                      <a:r>
                        <a:rPr lang="de-DE" sz="1400">
                          <a:effectLst/>
                        </a:rPr>
                        <a:t>Standardpartikelgröße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≤ 200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≤ 200</a:t>
                      </a:r>
                      <a:r>
                        <a:rPr lang="de-DE" sz="1400" baseline="30000" dirty="0">
                          <a:effectLst/>
                        </a:rPr>
                        <a:t>1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&gt; 200-400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&gt; 200-400</a:t>
                      </a:r>
                      <a:r>
                        <a:rPr lang="de-DE" sz="1400" baseline="30000">
                          <a:effectLst/>
                        </a:rPr>
                        <a:t>1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– </a:t>
                      </a:r>
                      <a:r>
                        <a:rPr lang="de-DE" sz="1400" baseline="30000" dirty="0">
                          <a:effectLst/>
                        </a:rPr>
                        <a:t>1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– </a:t>
                      </a:r>
                      <a:r>
                        <a:rPr lang="de-DE" sz="1400" baseline="30000" dirty="0">
                          <a:effectLst/>
                        </a:rPr>
                        <a:t>1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808515045"/>
                  </a:ext>
                </a:extLst>
              </a:tr>
              <a:tr h="718095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 err="1">
                          <a:effectLst/>
                        </a:rPr>
                        <a:t>Beclometasondipropionat</a:t>
                      </a:r>
                      <a:r>
                        <a:rPr lang="de-DE" sz="1400" dirty="0">
                          <a:effectLst/>
                        </a:rPr>
                        <a:t> (BDP) – </a:t>
                      </a:r>
                      <a:br>
                        <a:rPr lang="de-DE" sz="1400" dirty="0">
                          <a:effectLst/>
                        </a:rPr>
                      </a:br>
                      <a:r>
                        <a:rPr lang="de-DE" sz="1400" dirty="0">
                          <a:effectLst/>
                        </a:rPr>
                        <a:t>feine Partikelgröße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≤ 100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≤ 100</a:t>
                      </a:r>
                      <a:r>
                        <a:rPr lang="de-DE" sz="1400" baseline="30000">
                          <a:effectLst/>
                        </a:rPr>
                        <a:t>1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&gt; 100-200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&gt; 100-200</a:t>
                      </a:r>
                      <a:r>
                        <a:rPr lang="de-DE" sz="1400" baseline="30000" dirty="0">
                          <a:effectLst/>
                        </a:rPr>
                        <a:t>1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– </a:t>
                      </a:r>
                      <a:r>
                        <a:rPr lang="de-DE" sz="1400" baseline="30000" dirty="0">
                          <a:effectLst/>
                        </a:rPr>
                        <a:t>1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– </a:t>
                      </a:r>
                      <a:r>
                        <a:rPr lang="de-DE" sz="1400" baseline="30000" dirty="0">
                          <a:effectLst/>
                        </a:rPr>
                        <a:t>1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3743225014"/>
                  </a:ext>
                </a:extLst>
              </a:tr>
              <a:tr h="230259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Budesonid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≤ 200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≤ 200</a:t>
                      </a:r>
                      <a:r>
                        <a:rPr lang="de-DE" sz="1400" baseline="30000">
                          <a:effectLst/>
                        </a:rPr>
                        <a:t>1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&gt; 200-400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&gt; 200-400</a:t>
                      </a:r>
                      <a:r>
                        <a:rPr lang="de-DE" sz="1400" baseline="30000" dirty="0">
                          <a:effectLst/>
                        </a:rPr>
                        <a:t>1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– </a:t>
                      </a:r>
                      <a:r>
                        <a:rPr lang="de-DE" sz="1400" baseline="30000" dirty="0">
                          <a:effectLst/>
                        </a:rPr>
                        <a:t>1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– </a:t>
                      </a:r>
                      <a:r>
                        <a:rPr lang="de-DE" sz="1400" baseline="30000" dirty="0">
                          <a:effectLst/>
                        </a:rPr>
                        <a:t>1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2555031724"/>
                  </a:ext>
                </a:extLst>
              </a:tr>
              <a:tr h="230259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Ciclesonid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–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80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–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160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–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&gt; 160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3302563018"/>
                  </a:ext>
                </a:extLst>
              </a:tr>
              <a:tr h="230259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Fluticasonfuroat 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–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–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–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100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–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&gt; 100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2911914276"/>
                  </a:ext>
                </a:extLst>
              </a:tr>
              <a:tr h="230259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Fluticasonpropionat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≤ 100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≤ 100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&gt; 100-200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&gt; 100</a:t>
                      </a:r>
                      <a:r>
                        <a:rPr lang="de-DE" sz="1400">
                          <a:effectLst/>
                        </a:rPr>
                        <a:t>-</a:t>
                      </a:r>
                      <a:r>
                        <a:rPr lang="en-US" sz="1400">
                          <a:effectLst/>
                        </a:rPr>
                        <a:t>250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&gt; 200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&gt; 250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1260219652"/>
                  </a:ext>
                </a:extLst>
              </a:tr>
              <a:tr h="230259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Mometasonfuroat 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–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200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–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400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–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>
                          <a:effectLst/>
                        </a:rPr>
                        <a:t>&gt; 400</a:t>
                      </a:r>
                      <a:endParaRPr lang="de-DE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272877982"/>
                  </a:ext>
                </a:extLst>
              </a:tr>
              <a:tr h="2048493">
                <a:tc gridSpan="7">
                  <a:txBody>
                    <a:bodyPr/>
                    <a:lstStyle/>
                    <a:p>
                      <a:pPr marL="360363" marR="36195" indent="-360363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400" baseline="30000" dirty="0">
                          <a:effectLst/>
                        </a:rPr>
                        <a:t>1           </a:t>
                      </a:r>
                      <a:r>
                        <a:rPr lang="de-DE" sz="1400" dirty="0">
                          <a:effectLst/>
                        </a:rPr>
                        <a:t>BDP und Budesonid: im hohen Dosisbereich nicht empfohlen</a:t>
                      </a:r>
                    </a:p>
                    <a:p>
                      <a:pPr marL="360363" marR="36195" indent="-360363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1400" dirty="0" err="1">
                          <a:effectLst/>
                        </a:rPr>
                        <a:t>Ciclesonid</a:t>
                      </a:r>
                      <a:r>
                        <a:rPr lang="de-DE" sz="1400" dirty="0">
                          <a:effectLst/>
                        </a:rPr>
                        <a:t>, </a:t>
                      </a:r>
                      <a:r>
                        <a:rPr lang="de-DE" sz="1400" dirty="0" err="1">
                          <a:effectLst/>
                        </a:rPr>
                        <a:t>Fluticasonfuroat</a:t>
                      </a:r>
                      <a:r>
                        <a:rPr lang="de-DE" sz="1400" dirty="0">
                          <a:effectLst/>
                        </a:rPr>
                        <a:t> und </a:t>
                      </a:r>
                      <a:r>
                        <a:rPr lang="de-DE" sz="1400" dirty="0" err="1">
                          <a:effectLst/>
                        </a:rPr>
                        <a:t>Mometasonfuroat</a:t>
                      </a:r>
                      <a:r>
                        <a:rPr lang="de-DE" sz="1400" dirty="0">
                          <a:effectLst/>
                        </a:rPr>
                        <a:t>: zur Behandlung von Erwachsenen und Jugendlichen ab 12 Jahren zugelassen. </a:t>
                      </a:r>
                    </a:p>
                    <a:p>
                      <a:pPr marL="360363" marR="36195" indent="-360363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1400" dirty="0">
                          <a:effectLst/>
                        </a:rPr>
                        <a:t>Für alle ICS sind unterschiedliche Dosierungen abhängig vom Alter der Kinder und Jugendlichen zugelassen. </a:t>
                      </a:r>
                    </a:p>
                    <a:p>
                      <a:pPr marL="360363" marR="36195" indent="-360363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1400" dirty="0">
                          <a:effectLst/>
                        </a:rPr>
                        <a:t>Teilweise weichen die Dosisangaben stark von Fachinformationen und damit von der Zulassung ab. </a:t>
                      </a:r>
                    </a:p>
                    <a:p>
                      <a:pPr marL="360363" indent="-360363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de-DE" sz="1400" dirty="0">
                          <a:effectLst/>
                        </a:rPr>
                        <a:t>Einige </a:t>
                      </a:r>
                      <a:r>
                        <a:rPr lang="de-DE" sz="1400" dirty="0" err="1">
                          <a:effectLst/>
                        </a:rPr>
                        <a:t>Beclometasondiproprionat</a:t>
                      </a:r>
                      <a:r>
                        <a:rPr lang="de-DE" sz="1400" dirty="0">
                          <a:effectLst/>
                        </a:rPr>
                        <a:t>-haltige Formulierungen  ermöglichen eine feinere Partikelgrößenverteilung und damit eine höhere Lungendeposition. Daraus ergeben sich die unterschiedlichen BDP-Dosierungen, die bei einem </a:t>
                      </a:r>
                      <a:r>
                        <a:rPr lang="de-DE" sz="1400" dirty="0" err="1">
                          <a:effectLst/>
                        </a:rPr>
                        <a:t>Präparatewechsel</a:t>
                      </a:r>
                      <a:r>
                        <a:rPr lang="de-DE" sz="1400" dirty="0">
                          <a:effectLst/>
                        </a:rPr>
                        <a:t> zu berücksichtigen sind. </a:t>
                      </a:r>
                    </a:p>
                    <a:p>
                      <a:pPr marL="71755" marR="36195" indent="-71755"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5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4471530"/>
      </p:ext>
    </p:extLst>
  </p:cSld>
  <p:clrMapOvr>
    <a:masterClrMapping/>
  </p:clrMapOvr>
  <p:transition spd="slow">
    <p:wheel spokes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(Allergen−)spezifische Immuntherapie (SIT)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de-DE" sz="3400" dirty="0"/>
              <a:t>Indikation prüfen bei Patienten mit allergischem Asthma, wenn die allergische Komponente der asthmatischen Beschwerden gut dokumentiert ist:</a:t>
            </a:r>
          </a:p>
          <a:p>
            <a:pPr lvl="1" indent="-3810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de-DE" sz="3400" dirty="0"/>
              <a:t>nachgewiesene spezifische Sensibilisierung</a:t>
            </a:r>
          </a:p>
          <a:p>
            <a:pPr lvl="1" indent="-381000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sz="3400" dirty="0"/>
              <a:t>klinische Symptomatik bei Allergenexposition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de-DE" sz="3400" dirty="0"/>
              <a:t>Indikationsstellung und Auswahl der Antigene und der Applikationsform durch einen allergologisch erfahrenen Arzt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de-DE" sz="3400" dirty="0"/>
              <a:t>Durchführung siehe: </a:t>
            </a:r>
            <a:r>
              <a:rPr lang="de-DE" sz="3400" dirty="0">
                <a:hlinkClick r:id="rId2"/>
              </a:rPr>
              <a:t>www.awmf.org/leitlinien/detail/ll/061-004.html</a:t>
            </a:r>
            <a:r>
              <a:rPr lang="de-DE" sz="3400" dirty="0"/>
              <a:t> </a:t>
            </a:r>
          </a:p>
          <a:p>
            <a:pPr>
              <a:spcAft>
                <a:spcPts val="1200"/>
              </a:spcAft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4185382"/>
      </p:ext>
    </p:extLst>
  </p:cSld>
  <p:clrMapOvr>
    <a:masterClrMapping/>
  </p:clrMapOvr>
  <p:transition spd="slow">
    <p:wheel spokes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081AC0-7356-490A-A820-B706052CC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Auswahl des Inhalationssystems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259DAA-7C12-4D16-981B-C9E149226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400" dirty="0"/>
              <a:t>Die Auswahl eines geeigneten Inhalationssystems soll </a:t>
            </a:r>
          </a:p>
          <a:p>
            <a:r>
              <a:rPr lang="de-DE" sz="2400" dirty="0"/>
              <a:t>in Übereinstimmung mit dem Patienten erfolgen.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de-DE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sich nach den kognitiven und motorischen Fähigkeiten des Patienten richten.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de-DE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Für die verschiedenen Inhalationssysteme und Altersgruppen sind unterschiedliche Inhalationstechniken und Atemmanöver als optimal anzusehen.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5519866"/>
      </p:ext>
    </p:extLst>
  </p:cSld>
  <p:clrMapOvr>
    <a:masterClrMapping/>
  </p:clrMapOvr>
  <p:transition spd="slow">
    <p:wheel spokes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F590C1-5F31-4226-9D34-F844418F6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Auswahl des Inhalationssystems / Kinder</a:t>
            </a: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3D32CDB1-62D6-4AC2-B335-6C7926126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223825"/>
              </p:ext>
            </p:extLst>
          </p:nvPr>
        </p:nvGraphicFramePr>
        <p:xfrm>
          <a:off x="0" y="1556792"/>
          <a:ext cx="9143999" cy="53012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397">
                  <a:extLst>
                    <a:ext uri="{9D8B030D-6E8A-4147-A177-3AD203B41FA5}">
                      <a16:colId xmlns:a16="http://schemas.microsoft.com/office/drawing/2014/main" val="188807914"/>
                    </a:ext>
                  </a:extLst>
                </a:gridCol>
                <a:gridCol w="1828397">
                  <a:extLst>
                    <a:ext uri="{9D8B030D-6E8A-4147-A177-3AD203B41FA5}">
                      <a16:colId xmlns:a16="http://schemas.microsoft.com/office/drawing/2014/main" val="2942997065"/>
                    </a:ext>
                  </a:extLst>
                </a:gridCol>
                <a:gridCol w="1829404">
                  <a:extLst>
                    <a:ext uri="{9D8B030D-6E8A-4147-A177-3AD203B41FA5}">
                      <a16:colId xmlns:a16="http://schemas.microsoft.com/office/drawing/2014/main" val="3960039954"/>
                    </a:ext>
                  </a:extLst>
                </a:gridCol>
                <a:gridCol w="1828397">
                  <a:extLst>
                    <a:ext uri="{9D8B030D-6E8A-4147-A177-3AD203B41FA5}">
                      <a16:colId xmlns:a16="http://schemas.microsoft.com/office/drawing/2014/main" val="2410945679"/>
                    </a:ext>
                  </a:extLst>
                </a:gridCol>
                <a:gridCol w="1829404">
                  <a:extLst>
                    <a:ext uri="{9D8B030D-6E8A-4147-A177-3AD203B41FA5}">
                      <a16:colId xmlns:a16="http://schemas.microsoft.com/office/drawing/2014/main" val="2234027516"/>
                    </a:ext>
                  </a:extLst>
                </a:gridCol>
              </a:tblGrid>
              <a:tr h="1320849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800" dirty="0">
                          <a:effectLst/>
                        </a:rPr>
                        <a:t>Alter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800" dirty="0">
                          <a:effectLst/>
                        </a:rPr>
                        <a:t>Dosieraerosol + Spacer</a:t>
                      </a:r>
                      <a:r>
                        <a:rPr lang="de-DE" sz="1800" baseline="30000" dirty="0">
                          <a:effectLst/>
                        </a:rPr>
                        <a:t>1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800" dirty="0" err="1">
                          <a:effectLst/>
                        </a:rPr>
                        <a:t>Autohaler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800" dirty="0" err="1">
                          <a:effectLst/>
                        </a:rPr>
                        <a:t>Pulverinhalator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800">
                          <a:effectLst/>
                        </a:rPr>
                        <a:t>Vernebler</a:t>
                      </a:r>
                      <a:br>
                        <a:rPr lang="de-DE" sz="1800">
                          <a:effectLst/>
                        </a:rPr>
                      </a:br>
                      <a:r>
                        <a:rPr lang="de-DE" sz="1800">
                          <a:effectLst/>
                        </a:rPr>
                        <a:t>Alternative in begründeten Fällen</a:t>
                      </a:r>
                      <a:endParaRPr lang="de-D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3819130392"/>
                  </a:ext>
                </a:extLst>
              </a:tr>
              <a:tr h="793274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800">
                          <a:effectLst/>
                        </a:rPr>
                        <a:t>&lt; 2 Jahre</a:t>
                      </a:r>
                      <a:endParaRPr lang="de-D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800">
                          <a:effectLst/>
                        </a:rPr>
                        <a:t>++</a:t>
                      </a:r>
                      <a:br>
                        <a:rPr lang="de-DE" sz="1800">
                          <a:effectLst/>
                        </a:rPr>
                      </a:br>
                      <a:r>
                        <a:rPr lang="de-DE" sz="1800">
                          <a:effectLst/>
                        </a:rPr>
                        <a:t>(Maske)</a:t>
                      </a:r>
                      <a:endParaRPr lang="de-D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36195" marB="36195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800" dirty="0">
                          <a:effectLst/>
                        </a:rPr>
                        <a:t>--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800" dirty="0">
                          <a:effectLst/>
                        </a:rPr>
                        <a:t>--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800" dirty="0">
                          <a:effectLst/>
                        </a:rPr>
                        <a:t>++</a:t>
                      </a:r>
                      <a:br>
                        <a:rPr lang="de-DE" sz="1800" dirty="0">
                          <a:effectLst/>
                        </a:rPr>
                      </a:br>
                      <a:r>
                        <a:rPr lang="de-DE" sz="1800" dirty="0">
                          <a:effectLst/>
                        </a:rPr>
                        <a:t>(Maske)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4035161152"/>
                  </a:ext>
                </a:extLst>
              </a:tr>
              <a:tr h="793274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800">
                          <a:effectLst/>
                        </a:rPr>
                        <a:t>2 bis 4 Jahre</a:t>
                      </a:r>
                      <a:endParaRPr lang="de-D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800" dirty="0">
                          <a:effectLst/>
                        </a:rPr>
                        <a:t>++</a:t>
                      </a:r>
                      <a:br>
                        <a:rPr lang="de-DE" sz="1800" dirty="0">
                          <a:effectLst/>
                        </a:rPr>
                      </a:br>
                      <a:r>
                        <a:rPr lang="de-DE" sz="1800" dirty="0">
                          <a:effectLst/>
                        </a:rPr>
                        <a:t>(Mundstück)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36195" marB="36195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800">
                          <a:effectLst/>
                        </a:rPr>
                        <a:t>--</a:t>
                      </a:r>
                      <a:endParaRPr lang="de-D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800" dirty="0">
                          <a:effectLst/>
                        </a:rPr>
                        <a:t>--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800" dirty="0">
                          <a:effectLst/>
                        </a:rPr>
                        <a:t>++</a:t>
                      </a:r>
                      <a:br>
                        <a:rPr lang="de-DE" sz="1800" dirty="0">
                          <a:effectLst/>
                        </a:rPr>
                      </a:br>
                      <a:r>
                        <a:rPr lang="de-DE" sz="1800" dirty="0">
                          <a:effectLst/>
                        </a:rPr>
                        <a:t>(Mundstück)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87182598"/>
                  </a:ext>
                </a:extLst>
              </a:tr>
              <a:tr h="793274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800">
                          <a:effectLst/>
                        </a:rPr>
                        <a:t>4 bis 6 Jahre</a:t>
                      </a:r>
                      <a:endParaRPr lang="de-D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800" dirty="0">
                          <a:effectLst/>
                        </a:rPr>
                        <a:t>++</a:t>
                      </a:r>
                      <a:br>
                        <a:rPr lang="de-DE" sz="1800" dirty="0">
                          <a:effectLst/>
                        </a:rPr>
                      </a:br>
                      <a:r>
                        <a:rPr lang="de-DE" sz="1800" dirty="0">
                          <a:effectLst/>
                        </a:rPr>
                        <a:t>(Mundstück)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36195" marB="36195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800">
                          <a:effectLst/>
                        </a:rPr>
                        <a:t>(+)</a:t>
                      </a:r>
                      <a:endParaRPr lang="de-D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800" dirty="0">
                          <a:effectLst/>
                        </a:rPr>
                        <a:t>(+)</a:t>
                      </a:r>
                      <a:r>
                        <a:rPr lang="de-DE" sz="1800" baseline="30000" dirty="0">
                          <a:effectLst/>
                        </a:rPr>
                        <a:t>2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800" dirty="0">
                          <a:effectLst/>
                        </a:rPr>
                        <a:t>++</a:t>
                      </a:r>
                      <a:br>
                        <a:rPr lang="de-DE" sz="1800" dirty="0">
                          <a:effectLst/>
                        </a:rPr>
                      </a:br>
                      <a:r>
                        <a:rPr lang="de-DE" sz="1800" dirty="0">
                          <a:effectLst/>
                        </a:rPr>
                        <a:t>(Mundstück)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1444480498"/>
                  </a:ext>
                </a:extLst>
              </a:tr>
              <a:tr h="266693">
                <a:tc gridSpan="5"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400" dirty="0">
                          <a:effectLst/>
                        </a:rPr>
                        <a:t>Nicht alle Systeme sind für die jeweilige Altersgruppe zugelassen (siehe Fachinformationen).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716119"/>
                  </a:ext>
                </a:extLst>
              </a:tr>
              <a:tr h="980012">
                <a:tc gridSpan="5">
                  <a:txBody>
                    <a:bodyPr/>
                    <a:lstStyle/>
                    <a:p>
                      <a:pPr marL="107950" marR="36195" indent="-7175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400" baseline="30000" dirty="0">
                          <a:effectLst/>
                        </a:rPr>
                        <a:t>1</a:t>
                      </a:r>
                      <a:r>
                        <a:rPr lang="de-DE" sz="1400" dirty="0">
                          <a:effectLst/>
                        </a:rPr>
                        <a:t> In Notfallsituationen oder z. B. vor dem Sport kann ein Dosieraerosol auch ohne </a:t>
                      </a:r>
                      <a:r>
                        <a:rPr lang="de-DE" sz="1400" dirty="0" err="1">
                          <a:effectLst/>
                        </a:rPr>
                        <a:t>Spacer</a:t>
                      </a:r>
                      <a:r>
                        <a:rPr lang="de-DE" sz="1400" dirty="0">
                          <a:effectLst/>
                        </a:rPr>
                        <a:t> eingesetzt werden, wenn eine   gute Koordination vorausgesetzt werden kann</a:t>
                      </a:r>
                    </a:p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400" baseline="30000" dirty="0">
                          <a:effectLst/>
                        </a:rPr>
                        <a:t>2</a:t>
                      </a:r>
                      <a:r>
                        <a:rPr lang="de-DE" sz="1400" dirty="0">
                          <a:effectLst/>
                        </a:rPr>
                        <a:t> einzelne Systeme ab 4 Jahre zugelassen: individuelle Eignung prüfen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36195" marB="3619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484511"/>
                  </a:ext>
                </a:extLst>
              </a:tr>
              <a:tr h="353832">
                <a:tc gridSpan="5">
                  <a:txBody>
                    <a:bodyPr/>
                    <a:lstStyle/>
                    <a:p>
                      <a:pPr marL="107950" marR="36195" indent="-71755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de-DE" sz="1400" dirty="0">
                          <a:effectLst/>
                        </a:rPr>
                        <a:t>++: geeignet; (+): bedingt geeignet; --: nicht geeignet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6195" marT="36195" marB="3619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26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1001590"/>
      </p:ext>
    </p:extLst>
  </p:cSld>
  <p:clrMapOvr>
    <a:masterClrMapping/>
  </p:clrMapOvr>
  <p:transition spd="slow">
    <p:wheel spokes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Richtig Inhalieren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4341" y="1745432"/>
            <a:ext cx="8712968" cy="5112568"/>
          </a:xfrm>
        </p:spPr>
        <p:txBody>
          <a:bodyPr>
            <a:noAutofit/>
          </a:bodyPr>
          <a:lstStyle/>
          <a:p>
            <a:pPr lvl="0"/>
            <a:r>
              <a:rPr lang="de-DE" sz="2300" dirty="0"/>
              <a:t>korrekte Handhabung demonstrieren und Patienten (Eltern) schulen</a:t>
            </a:r>
          </a:p>
          <a:p>
            <a:pPr lvl="0"/>
            <a:r>
              <a:rPr lang="de-DE" sz="2300" dirty="0"/>
              <a:t>Inhalationstechnik regelmäßig überprüfen</a:t>
            </a:r>
          </a:p>
          <a:p>
            <a:pPr lvl="0"/>
            <a:r>
              <a:rPr lang="de-DE" sz="2300" dirty="0"/>
              <a:t>möglichst ein Inhalationssystem für alle erforderlichen Medikamente verordnen</a:t>
            </a:r>
          </a:p>
          <a:p>
            <a:pPr lvl="0"/>
            <a:r>
              <a:rPr lang="de-DE" sz="2300" dirty="0"/>
              <a:t>bei stationärer Behandlung die Inhalationstherapie fortführen (Dosieraerosole, ggf. mit </a:t>
            </a:r>
            <a:r>
              <a:rPr lang="de-DE" sz="2300" dirty="0" err="1"/>
              <a:t>Spacer</a:t>
            </a:r>
            <a:r>
              <a:rPr lang="de-DE" sz="2300" dirty="0"/>
              <a:t> oder </a:t>
            </a:r>
            <a:r>
              <a:rPr lang="de-DE" sz="2300" dirty="0" err="1"/>
              <a:t>Vernebler</a:t>
            </a:r>
            <a:r>
              <a:rPr lang="de-DE" sz="2300" dirty="0"/>
              <a:t>)</a:t>
            </a:r>
          </a:p>
          <a:p>
            <a:pPr lvl="0"/>
            <a:r>
              <a:rPr lang="de-DE" sz="2300" dirty="0"/>
              <a:t>bei Soorbefall, </a:t>
            </a:r>
            <a:r>
              <a:rPr lang="de-DE" sz="2300" dirty="0" err="1"/>
              <a:t>Dysphonie</a:t>
            </a:r>
            <a:r>
              <a:rPr lang="de-DE" sz="2300" dirty="0"/>
              <a:t>: </a:t>
            </a:r>
            <a:r>
              <a:rPr lang="de-DE" sz="2300" dirty="0" err="1"/>
              <a:t>Spacer</a:t>
            </a:r>
            <a:r>
              <a:rPr lang="de-DE" sz="2300" dirty="0"/>
              <a:t> verwenden</a:t>
            </a:r>
          </a:p>
          <a:p>
            <a:pPr lvl="0"/>
            <a:r>
              <a:rPr lang="de-DE" sz="2300" dirty="0"/>
              <a:t>Anwendungsvideos zur Inhalation und Checklisten der Deutschen Atemwegsliga e.V.:</a:t>
            </a:r>
          </a:p>
          <a:p>
            <a:pPr lvl="1" indent="-382588">
              <a:buFont typeface="Wingdings" panose="05000000000000000000" pitchFamily="2" charset="2"/>
              <a:buChar char="Ø"/>
            </a:pPr>
            <a:r>
              <a:rPr lang="de-DE" sz="1900" dirty="0">
                <a:hlinkClick r:id="rId2"/>
              </a:rPr>
              <a:t>https://www.atemwegsliga.de/richtig-inhalieren.html</a:t>
            </a:r>
            <a:r>
              <a:rPr lang="de-DE" sz="1900" dirty="0"/>
              <a:t>  oder</a:t>
            </a:r>
          </a:p>
          <a:p>
            <a:pPr lvl="1" indent="-382588">
              <a:buFont typeface="Wingdings" panose="05000000000000000000" pitchFamily="2" charset="2"/>
              <a:buChar char="Ø"/>
            </a:pPr>
            <a:r>
              <a:rPr lang="de-DE" sz="1900" dirty="0">
                <a:hlinkClick r:id="rId3"/>
              </a:rPr>
              <a:t>https://www.youtube.com/user/Atemwegsliga/playlists</a:t>
            </a:r>
            <a:r>
              <a:rPr lang="de-DE" sz="19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14423891"/>
      </p:ext>
    </p:extLst>
  </p:cSld>
  <p:clrMapOvr>
    <a:masterClrMapping/>
  </p:clrMapOvr>
  <p:transition spd="slow">
    <p:wheel spokes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DDC384-EB19-4358-A2DB-82B201253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Therapieanpassung</a:t>
            </a:r>
          </a:p>
        </p:txBody>
      </p:sp>
      <p:grpSp>
        <p:nvGrpSpPr>
          <p:cNvPr id="79" name="Gruppieren 78">
            <a:extLst>
              <a:ext uri="{FF2B5EF4-FFF2-40B4-BE49-F238E27FC236}">
                <a16:creationId xmlns:a16="http://schemas.microsoft.com/office/drawing/2014/main" id="{6444AB2E-644D-4727-86DC-1AA80381E932}"/>
              </a:ext>
            </a:extLst>
          </p:cNvPr>
          <p:cNvGrpSpPr/>
          <p:nvPr/>
        </p:nvGrpSpPr>
        <p:grpSpPr>
          <a:xfrm>
            <a:off x="323528" y="1700808"/>
            <a:ext cx="8679084" cy="4896008"/>
            <a:chOff x="323528" y="1700808"/>
            <a:chExt cx="8679084" cy="4896008"/>
          </a:xfrm>
        </p:grpSpPr>
        <p:grpSp>
          <p:nvGrpSpPr>
            <p:cNvPr id="63" name="Gruppieren 62">
              <a:extLst>
                <a:ext uri="{FF2B5EF4-FFF2-40B4-BE49-F238E27FC236}">
                  <a16:creationId xmlns:a16="http://schemas.microsoft.com/office/drawing/2014/main" id="{0578A83F-9E55-452A-8C25-848914CF2046}"/>
                </a:ext>
              </a:extLst>
            </p:cNvPr>
            <p:cNvGrpSpPr/>
            <p:nvPr/>
          </p:nvGrpSpPr>
          <p:grpSpPr>
            <a:xfrm>
              <a:off x="323528" y="1772816"/>
              <a:ext cx="8428384" cy="4824000"/>
              <a:chOff x="357808" y="1772816"/>
              <a:chExt cx="8428384" cy="4824000"/>
            </a:xfrm>
          </p:grpSpPr>
          <p:grpSp>
            <p:nvGrpSpPr>
              <p:cNvPr id="26" name="Gruppieren 25">
                <a:extLst>
                  <a:ext uri="{FF2B5EF4-FFF2-40B4-BE49-F238E27FC236}">
                    <a16:creationId xmlns:a16="http://schemas.microsoft.com/office/drawing/2014/main" id="{491C0983-6430-4996-8721-EFFC31E94A39}"/>
                  </a:ext>
                </a:extLst>
              </p:cNvPr>
              <p:cNvGrpSpPr/>
              <p:nvPr/>
            </p:nvGrpSpPr>
            <p:grpSpPr>
              <a:xfrm>
                <a:off x="357808" y="1772816"/>
                <a:ext cx="8428384" cy="4824000"/>
                <a:chOff x="357808" y="1916830"/>
                <a:chExt cx="8428384" cy="4464498"/>
              </a:xfrm>
            </p:grpSpPr>
            <p:sp>
              <p:nvSpPr>
                <p:cNvPr id="3" name="Rechteck: abgerundete Ecken 2">
                  <a:extLst>
                    <a:ext uri="{FF2B5EF4-FFF2-40B4-BE49-F238E27FC236}">
                      <a16:creationId xmlns:a16="http://schemas.microsoft.com/office/drawing/2014/main" id="{5329BBAB-5DA4-4F1A-B64D-8DE4F2B9EC86}"/>
                    </a:ext>
                  </a:extLst>
                </p:cNvPr>
                <p:cNvSpPr/>
                <p:nvPr/>
              </p:nvSpPr>
              <p:spPr>
                <a:xfrm>
                  <a:off x="3222000" y="1916830"/>
                  <a:ext cx="2700000" cy="360000"/>
                </a:xfrm>
                <a:prstGeom prst="round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>
                      <a:solidFill>
                        <a:schemeClr val="tx1"/>
                      </a:solidFill>
                    </a:rPr>
                    <a:t>Asthmakontrolle</a:t>
                  </a:r>
                </a:p>
              </p:txBody>
            </p:sp>
            <p:sp>
              <p:nvSpPr>
                <p:cNvPr id="7" name="Rechteck: abgerundete Ecken 6">
                  <a:extLst>
                    <a:ext uri="{FF2B5EF4-FFF2-40B4-BE49-F238E27FC236}">
                      <a16:creationId xmlns:a16="http://schemas.microsoft.com/office/drawing/2014/main" id="{97C1053A-CC20-4472-8E0C-0EB66D1C1D6A}"/>
                    </a:ext>
                  </a:extLst>
                </p:cNvPr>
                <p:cNvSpPr/>
                <p:nvPr/>
              </p:nvSpPr>
              <p:spPr>
                <a:xfrm>
                  <a:off x="3222000" y="2448207"/>
                  <a:ext cx="2700000" cy="360000"/>
                </a:xfrm>
                <a:prstGeom prst="round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>
                      <a:solidFill>
                        <a:schemeClr val="tx1"/>
                      </a:solidFill>
                    </a:rPr>
                    <a:t>teilweise kontrolliert</a:t>
                  </a:r>
                </a:p>
              </p:txBody>
            </p:sp>
            <p:sp>
              <p:nvSpPr>
                <p:cNvPr id="9" name="Rechteck: abgerundete Ecken 8">
                  <a:extLst>
                    <a:ext uri="{FF2B5EF4-FFF2-40B4-BE49-F238E27FC236}">
                      <a16:creationId xmlns:a16="http://schemas.microsoft.com/office/drawing/2014/main" id="{018E10EC-AA44-4308-AF6B-D099AB1653F0}"/>
                    </a:ext>
                  </a:extLst>
                </p:cNvPr>
                <p:cNvSpPr/>
                <p:nvPr/>
              </p:nvSpPr>
              <p:spPr>
                <a:xfrm>
                  <a:off x="6086192" y="2448208"/>
                  <a:ext cx="2700000" cy="360000"/>
                </a:xfrm>
                <a:prstGeom prst="round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>
                      <a:solidFill>
                        <a:schemeClr val="tx1"/>
                      </a:solidFill>
                    </a:rPr>
                    <a:t>unkontrolliert</a:t>
                  </a:r>
                </a:p>
              </p:txBody>
            </p:sp>
            <p:sp>
              <p:nvSpPr>
                <p:cNvPr id="11" name="Rechteck: abgerundete Ecken 10">
                  <a:extLst>
                    <a:ext uri="{FF2B5EF4-FFF2-40B4-BE49-F238E27FC236}">
                      <a16:creationId xmlns:a16="http://schemas.microsoft.com/office/drawing/2014/main" id="{85B722E5-42BE-413B-B59E-085DFCAF6064}"/>
                    </a:ext>
                  </a:extLst>
                </p:cNvPr>
                <p:cNvSpPr/>
                <p:nvPr/>
              </p:nvSpPr>
              <p:spPr>
                <a:xfrm>
                  <a:off x="357808" y="2448207"/>
                  <a:ext cx="2700000" cy="360000"/>
                </a:xfrm>
                <a:prstGeom prst="round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>
                      <a:solidFill>
                        <a:schemeClr val="tx1"/>
                      </a:solidFill>
                    </a:rPr>
                    <a:t>kontrolliert</a:t>
                  </a:r>
                </a:p>
              </p:txBody>
            </p:sp>
            <p:sp>
              <p:nvSpPr>
                <p:cNvPr id="13" name="Rechteck: abgerundete Ecken 12">
                  <a:extLst>
                    <a:ext uri="{FF2B5EF4-FFF2-40B4-BE49-F238E27FC236}">
                      <a16:creationId xmlns:a16="http://schemas.microsoft.com/office/drawing/2014/main" id="{CB869F3D-0C06-4A2A-AD18-DE3CF8208A8A}"/>
                    </a:ext>
                  </a:extLst>
                </p:cNvPr>
                <p:cNvSpPr/>
                <p:nvPr/>
              </p:nvSpPr>
              <p:spPr>
                <a:xfrm>
                  <a:off x="3230824" y="2924944"/>
                  <a:ext cx="5555367" cy="1800200"/>
                </a:xfrm>
                <a:prstGeom prst="round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171450" indent="-171450">
                    <a:buSzPct val="125000"/>
                    <a:buFont typeface="Arial" panose="020B0604020202020204" pitchFamily="34" charset="0"/>
                    <a:buChar char="•"/>
                  </a:pPr>
                  <a:r>
                    <a:rPr lang="de-DE" sz="1400" dirty="0">
                      <a:solidFill>
                        <a:schemeClr val="tx1"/>
                      </a:solidFill>
                    </a:rPr>
                    <a:t>Überprüfung der Inhalationstechnik (Vorführung durch den Patienten)</a:t>
                  </a:r>
                </a:p>
                <a:p>
                  <a:pPr marL="171450" indent="-171450">
                    <a:buSzPct val="125000"/>
                    <a:buFont typeface="Arial" panose="020B0604020202020204" pitchFamily="34" charset="0"/>
                    <a:buChar char="•"/>
                  </a:pPr>
                  <a:r>
                    <a:rPr lang="de-DE" sz="1400" dirty="0">
                      <a:solidFill>
                        <a:schemeClr val="tx1"/>
                      </a:solidFill>
                    </a:rPr>
                    <a:t>Überprüfung des Schulungsbedarfs</a:t>
                  </a:r>
                </a:p>
                <a:p>
                  <a:pPr marL="171450" indent="-171450">
                    <a:buSzPct val="125000"/>
                    <a:buFont typeface="Arial" panose="020B0604020202020204" pitchFamily="34" charset="0"/>
                    <a:buChar char="•"/>
                  </a:pPr>
                  <a:r>
                    <a:rPr lang="de-DE" sz="1400" dirty="0">
                      <a:solidFill>
                        <a:schemeClr val="tx1"/>
                      </a:solidFill>
                    </a:rPr>
                    <a:t>Kontrolle der Therapieadhärenz</a:t>
                  </a:r>
                </a:p>
                <a:p>
                  <a:pPr marL="171450" indent="-171450">
                    <a:buSzPct val="125000"/>
                    <a:buFont typeface="Arial" panose="020B0604020202020204" pitchFamily="34" charset="0"/>
                    <a:buChar char="•"/>
                  </a:pPr>
                  <a:r>
                    <a:rPr lang="de-DE" sz="1400" dirty="0">
                      <a:solidFill>
                        <a:schemeClr val="tx1"/>
                      </a:solidFill>
                    </a:rPr>
                    <a:t>Allergie- und Umweltkontrolle</a:t>
                  </a:r>
                </a:p>
                <a:p>
                  <a:pPr marL="171450" indent="-171450">
                    <a:buSzPct val="125000"/>
                    <a:buFont typeface="Arial" panose="020B0604020202020204" pitchFamily="34" charset="0"/>
                    <a:buChar char="•"/>
                  </a:pPr>
                  <a:r>
                    <a:rPr lang="de-DE" sz="1400" dirty="0">
                      <a:solidFill>
                        <a:schemeClr val="tx1"/>
                      </a:solidFill>
                    </a:rPr>
                    <a:t>Beachtung von Komorbiditäten</a:t>
                  </a:r>
                </a:p>
                <a:p>
                  <a:pPr marL="171450" indent="-171450">
                    <a:buSzPct val="125000"/>
                    <a:buFont typeface="Arial" panose="020B0604020202020204" pitchFamily="34" charset="0"/>
                    <a:buChar char="•"/>
                  </a:pPr>
                  <a:r>
                    <a:rPr lang="de-DE" sz="1400" dirty="0">
                      <a:solidFill>
                        <a:schemeClr val="tx1"/>
                      </a:solidFill>
                    </a:rPr>
                    <a:t>Beachtung aggravierender Faktoren</a:t>
                  </a:r>
                </a:p>
                <a:p>
                  <a:pPr marL="171450" indent="-171450">
                    <a:buSzPct val="125000"/>
                    <a:buFont typeface="Arial" panose="020B0604020202020204" pitchFamily="34" charset="0"/>
                    <a:buChar char="•"/>
                  </a:pPr>
                  <a:r>
                    <a:rPr lang="de-DE" sz="1400" dirty="0">
                      <a:solidFill>
                        <a:schemeClr val="tx1"/>
                      </a:solidFill>
                    </a:rPr>
                    <a:t>Überprüfung der Diagnose Asthma</a:t>
                  </a:r>
                </a:p>
              </p:txBody>
            </p:sp>
            <p:sp>
              <p:nvSpPr>
                <p:cNvPr id="15" name="Rechteck: abgerundete Ecken 14">
                  <a:extLst>
                    <a:ext uri="{FF2B5EF4-FFF2-40B4-BE49-F238E27FC236}">
                      <a16:creationId xmlns:a16="http://schemas.microsoft.com/office/drawing/2014/main" id="{BF7A592F-D22A-4D1C-8362-246782E0BA59}"/>
                    </a:ext>
                  </a:extLst>
                </p:cNvPr>
                <p:cNvSpPr/>
                <p:nvPr/>
              </p:nvSpPr>
              <p:spPr>
                <a:xfrm>
                  <a:off x="3230825" y="4869160"/>
                  <a:ext cx="2700000" cy="324000"/>
                </a:xfrm>
                <a:prstGeom prst="round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>
                      <a:solidFill>
                        <a:schemeClr val="tx1"/>
                      </a:solidFill>
                    </a:rPr>
                    <a:t>teilweise kontrolliert</a:t>
                  </a:r>
                </a:p>
              </p:txBody>
            </p:sp>
            <p:sp>
              <p:nvSpPr>
                <p:cNvPr id="17" name="Rechteck: abgerundete Ecken 16">
                  <a:extLst>
                    <a:ext uri="{FF2B5EF4-FFF2-40B4-BE49-F238E27FC236}">
                      <a16:creationId xmlns:a16="http://schemas.microsoft.com/office/drawing/2014/main" id="{18EB193D-05F1-4664-AA3B-7619457CDC6E}"/>
                    </a:ext>
                  </a:extLst>
                </p:cNvPr>
                <p:cNvSpPr/>
                <p:nvPr/>
              </p:nvSpPr>
              <p:spPr>
                <a:xfrm>
                  <a:off x="6086192" y="4869159"/>
                  <a:ext cx="2700000" cy="323176"/>
                </a:xfrm>
                <a:prstGeom prst="round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>
                      <a:solidFill>
                        <a:schemeClr val="tx1"/>
                      </a:solidFill>
                    </a:rPr>
                    <a:t>unkontrolliert</a:t>
                  </a:r>
                </a:p>
              </p:txBody>
            </p:sp>
            <p:sp>
              <p:nvSpPr>
                <p:cNvPr id="19" name="Rechteck: abgerundete Ecken 18">
                  <a:extLst>
                    <a:ext uri="{FF2B5EF4-FFF2-40B4-BE49-F238E27FC236}">
                      <a16:creationId xmlns:a16="http://schemas.microsoft.com/office/drawing/2014/main" id="{D587BDA1-AE1C-461E-B50C-B0D05D30240D}"/>
                    </a:ext>
                  </a:extLst>
                </p:cNvPr>
                <p:cNvSpPr/>
                <p:nvPr/>
              </p:nvSpPr>
              <p:spPr>
                <a:xfrm>
                  <a:off x="3230825" y="5301207"/>
                  <a:ext cx="2700000" cy="666343"/>
                </a:xfrm>
                <a:prstGeom prst="round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buSzPct val="125000"/>
                  </a:pPr>
                  <a:r>
                    <a:rPr lang="de-DE" sz="1400" dirty="0">
                      <a:solidFill>
                        <a:schemeClr val="tx1"/>
                      </a:solidFill>
                    </a:rPr>
                    <a:t>Therapieintensivierung erwägen</a:t>
                  </a:r>
                </a:p>
                <a:p>
                  <a:pPr algn="ctr">
                    <a:buSzPct val="125000"/>
                  </a:pPr>
                  <a:r>
                    <a:rPr lang="de-DE" sz="1400" dirty="0">
                      <a:solidFill>
                        <a:schemeClr val="tx1"/>
                      </a:solidFill>
                    </a:rPr>
                    <a:t>(siehe Stufenschema)</a:t>
                  </a:r>
                </a:p>
              </p:txBody>
            </p:sp>
            <p:sp>
              <p:nvSpPr>
                <p:cNvPr id="21" name="Rechteck: abgerundete Ecken 20">
                  <a:extLst>
                    <a:ext uri="{FF2B5EF4-FFF2-40B4-BE49-F238E27FC236}">
                      <a16:creationId xmlns:a16="http://schemas.microsoft.com/office/drawing/2014/main" id="{1310D5C4-626C-44CC-B6C1-02667EEE574A}"/>
                    </a:ext>
                  </a:extLst>
                </p:cNvPr>
                <p:cNvSpPr/>
                <p:nvPr/>
              </p:nvSpPr>
              <p:spPr>
                <a:xfrm>
                  <a:off x="6086192" y="5301208"/>
                  <a:ext cx="2700000" cy="666343"/>
                </a:xfrm>
                <a:prstGeom prst="round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>
                      <a:solidFill>
                        <a:schemeClr val="tx1"/>
                      </a:solidFill>
                    </a:rPr>
                    <a:t>Therapieintensivierung empfehlen</a:t>
                  </a:r>
                </a:p>
                <a:p>
                  <a:pPr algn="ctr"/>
                  <a:r>
                    <a:rPr lang="de-DE" sz="1400" dirty="0">
                      <a:solidFill>
                        <a:schemeClr val="tx1"/>
                      </a:solidFill>
                    </a:rPr>
                    <a:t>(siehe Stufenschema)</a:t>
                  </a:r>
                </a:p>
              </p:txBody>
            </p:sp>
            <p:sp>
              <p:nvSpPr>
                <p:cNvPr id="23" name="Rechteck: abgerundete Ecken 22">
                  <a:extLst>
                    <a:ext uri="{FF2B5EF4-FFF2-40B4-BE49-F238E27FC236}">
                      <a16:creationId xmlns:a16="http://schemas.microsoft.com/office/drawing/2014/main" id="{974841D2-0E40-4DE8-ABC8-88F8678C6ADC}"/>
                    </a:ext>
                  </a:extLst>
                </p:cNvPr>
                <p:cNvSpPr/>
                <p:nvPr/>
              </p:nvSpPr>
              <p:spPr>
                <a:xfrm>
                  <a:off x="3230825" y="6021288"/>
                  <a:ext cx="5555366" cy="360040"/>
                </a:xfrm>
                <a:prstGeom prst="round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dirty="0">
                      <a:solidFill>
                        <a:schemeClr val="tx1"/>
                      </a:solidFill>
                    </a:rPr>
                    <a:t>Beobachtung, Wiedervorstellung</a:t>
                  </a:r>
                </a:p>
              </p:txBody>
            </p:sp>
            <p:sp>
              <p:nvSpPr>
                <p:cNvPr id="25" name="Rechteck: abgerundete Ecken 24">
                  <a:extLst>
                    <a:ext uri="{FF2B5EF4-FFF2-40B4-BE49-F238E27FC236}">
                      <a16:creationId xmlns:a16="http://schemas.microsoft.com/office/drawing/2014/main" id="{6E862BC1-FF96-496A-82C5-92FF7EBBA4F4}"/>
                    </a:ext>
                  </a:extLst>
                </p:cNvPr>
                <p:cNvSpPr/>
                <p:nvPr/>
              </p:nvSpPr>
              <p:spPr>
                <a:xfrm>
                  <a:off x="357808" y="5013176"/>
                  <a:ext cx="2700000" cy="504056"/>
                </a:xfrm>
                <a:prstGeom prst="round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buSzPct val="125000"/>
                  </a:pPr>
                  <a:r>
                    <a:rPr lang="de-DE" sz="1400" dirty="0">
                      <a:solidFill>
                        <a:schemeClr val="tx1"/>
                      </a:solidFill>
                    </a:rPr>
                    <a:t>Therapiereduktion erwägen</a:t>
                  </a:r>
                </a:p>
                <a:p>
                  <a:pPr>
                    <a:buSzPct val="125000"/>
                  </a:pPr>
                  <a:r>
                    <a:rPr lang="de-DE" sz="1400" dirty="0">
                      <a:solidFill>
                        <a:schemeClr val="tx1"/>
                      </a:solidFill>
                    </a:rPr>
                    <a:t>(siehe Stufenschema)</a:t>
                  </a:r>
                </a:p>
              </p:txBody>
            </p:sp>
          </p:grpSp>
          <p:cxnSp>
            <p:nvCxnSpPr>
              <p:cNvPr id="28" name="Gerade Verbindung mit Pfeil 27">
                <a:extLst>
                  <a:ext uri="{FF2B5EF4-FFF2-40B4-BE49-F238E27FC236}">
                    <a16:creationId xmlns:a16="http://schemas.microsoft.com/office/drawing/2014/main" id="{2B801D03-2C03-4860-B203-25D72AFAA716}"/>
                  </a:ext>
                </a:extLst>
              </p:cNvPr>
              <p:cNvCxnSpPr>
                <a:stCxn id="3" idx="2"/>
                <a:endCxn id="7" idx="0"/>
              </p:cNvCxnSpPr>
              <p:nvPr/>
            </p:nvCxnSpPr>
            <p:spPr>
              <a:xfrm>
                <a:off x="4572000" y="2161805"/>
                <a:ext cx="0" cy="18517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Gerade Verbindung mit Pfeil 28">
                <a:extLst>
                  <a:ext uri="{FF2B5EF4-FFF2-40B4-BE49-F238E27FC236}">
                    <a16:creationId xmlns:a16="http://schemas.microsoft.com/office/drawing/2014/main" id="{7BF489A2-0084-44CD-A82A-502D4E0C64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72000" y="2739767"/>
                <a:ext cx="0" cy="12234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Gerade Verbindung mit Pfeil 30">
                <a:extLst>
                  <a:ext uri="{FF2B5EF4-FFF2-40B4-BE49-F238E27FC236}">
                    <a16:creationId xmlns:a16="http://schemas.microsoft.com/office/drawing/2014/main" id="{52D7C8F7-9943-4934-8E3C-904ECECDC6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52320" y="2739767"/>
                <a:ext cx="0" cy="12234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Gerade Verbindung mit Pfeil 31">
                <a:extLst>
                  <a:ext uri="{FF2B5EF4-FFF2-40B4-BE49-F238E27FC236}">
                    <a16:creationId xmlns:a16="http://schemas.microsoft.com/office/drawing/2014/main" id="{66AA1C27-6972-4AAB-9788-7274D6E4134B}"/>
                  </a:ext>
                </a:extLst>
              </p:cNvPr>
              <p:cNvCxnSpPr>
                <a:cxnSpLocks/>
                <a:endCxn id="25" idx="0"/>
              </p:cNvCxnSpPr>
              <p:nvPr/>
            </p:nvCxnSpPr>
            <p:spPr>
              <a:xfrm>
                <a:off x="1691680" y="2735971"/>
                <a:ext cx="16128" cy="238252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Gerade Verbindung mit Pfeil 39">
                <a:extLst>
                  <a:ext uri="{FF2B5EF4-FFF2-40B4-BE49-F238E27FC236}">
                    <a16:creationId xmlns:a16="http://schemas.microsoft.com/office/drawing/2014/main" id="{C5659725-3B40-494C-BBAA-6F92E432D902}"/>
                  </a:ext>
                </a:extLst>
              </p:cNvPr>
              <p:cNvCxnSpPr>
                <a:cxnSpLocks/>
                <a:stCxn id="15" idx="2"/>
              </p:cNvCxnSpPr>
              <p:nvPr/>
            </p:nvCxnSpPr>
            <p:spPr>
              <a:xfrm>
                <a:off x="4580825" y="5312971"/>
                <a:ext cx="0" cy="11440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Gerade Verbindung mit Pfeil 40">
                <a:extLst>
                  <a:ext uri="{FF2B5EF4-FFF2-40B4-BE49-F238E27FC236}">
                    <a16:creationId xmlns:a16="http://schemas.microsoft.com/office/drawing/2014/main" id="{611DE8F4-7861-49A7-9338-74C8083E6166}"/>
                  </a:ext>
                </a:extLst>
              </p:cNvPr>
              <p:cNvCxnSpPr>
                <a:cxnSpLocks/>
                <a:stCxn id="19" idx="2"/>
              </p:cNvCxnSpPr>
              <p:nvPr/>
            </p:nvCxnSpPr>
            <p:spPr>
              <a:xfrm>
                <a:off x="4580825" y="6149719"/>
                <a:ext cx="0" cy="7091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Gerade Verbindung mit Pfeil 43">
                <a:extLst>
                  <a:ext uri="{FF2B5EF4-FFF2-40B4-BE49-F238E27FC236}">
                    <a16:creationId xmlns:a16="http://schemas.microsoft.com/office/drawing/2014/main" id="{0A275B1F-F3A7-4532-B6F9-65C06436AC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52320" y="5312970"/>
                <a:ext cx="0" cy="11440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Gerade Verbindung mit Pfeil 44">
                <a:extLst>
                  <a:ext uri="{FF2B5EF4-FFF2-40B4-BE49-F238E27FC236}">
                    <a16:creationId xmlns:a16="http://schemas.microsoft.com/office/drawing/2014/main" id="{55564450-7FC1-47E8-B54F-D2D5610E55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52320" y="6150961"/>
                <a:ext cx="0" cy="7091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Gerade Verbindung mit Pfeil 46">
                <a:extLst>
                  <a:ext uri="{FF2B5EF4-FFF2-40B4-BE49-F238E27FC236}">
                    <a16:creationId xmlns:a16="http://schemas.microsoft.com/office/drawing/2014/main" id="{FFF8D1E6-904A-4970-8B5B-A953E780B97A}"/>
                  </a:ext>
                </a:extLst>
              </p:cNvPr>
              <p:cNvCxnSpPr/>
              <p:nvPr/>
            </p:nvCxnSpPr>
            <p:spPr>
              <a:xfrm>
                <a:off x="1691680" y="1988840"/>
                <a:ext cx="0" cy="360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Gerade Verbindung mit Pfeil 47">
                <a:extLst>
                  <a:ext uri="{FF2B5EF4-FFF2-40B4-BE49-F238E27FC236}">
                    <a16:creationId xmlns:a16="http://schemas.microsoft.com/office/drawing/2014/main" id="{AAD408E6-F9E9-488E-A00E-691C987AB9AE}"/>
                  </a:ext>
                </a:extLst>
              </p:cNvPr>
              <p:cNvCxnSpPr/>
              <p:nvPr/>
            </p:nvCxnSpPr>
            <p:spPr>
              <a:xfrm>
                <a:off x="7450990" y="1988840"/>
                <a:ext cx="0" cy="360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Gerader Verbinder 49">
                <a:extLst>
                  <a:ext uri="{FF2B5EF4-FFF2-40B4-BE49-F238E27FC236}">
                    <a16:creationId xmlns:a16="http://schemas.microsoft.com/office/drawing/2014/main" id="{8B0FD135-6036-42CB-B5CF-3708B179A1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1680" y="1988840"/>
                <a:ext cx="151216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Gerader Verbinder 54">
                <a:extLst>
                  <a:ext uri="{FF2B5EF4-FFF2-40B4-BE49-F238E27FC236}">
                    <a16:creationId xmlns:a16="http://schemas.microsoft.com/office/drawing/2014/main" id="{CE2045AB-EA2C-4A6E-9708-39F1FAB1B4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40152" y="1988840"/>
                <a:ext cx="151216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Gerader Verbinder 55">
                <a:extLst>
                  <a:ext uri="{FF2B5EF4-FFF2-40B4-BE49-F238E27FC236}">
                    <a16:creationId xmlns:a16="http://schemas.microsoft.com/office/drawing/2014/main" id="{BAF35AC6-62C7-4427-A3DC-ED8337A34A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8064" y="4869160"/>
                <a:ext cx="161652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Gerade Verbindung mit Pfeil 56">
                <a:extLst>
                  <a:ext uri="{FF2B5EF4-FFF2-40B4-BE49-F238E27FC236}">
                    <a16:creationId xmlns:a16="http://schemas.microsoft.com/office/drawing/2014/main" id="{34B0F4DA-B31A-4FD3-8D81-FF6F3720CD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8064" y="4869160"/>
                <a:ext cx="0" cy="7091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Gerade Verbindung mit Pfeil 57">
                <a:extLst>
                  <a:ext uri="{FF2B5EF4-FFF2-40B4-BE49-F238E27FC236}">
                    <a16:creationId xmlns:a16="http://schemas.microsoft.com/office/drawing/2014/main" id="{AD3B4584-883C-44E0-BB11-6E98A3CA63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2240" y="4869160"/>
                <a:ext cx="0" cy="7091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Gerader Verbinder 59">
                <a:extLst>
                  <a:ext uri="{FF2B5EF4-FFF2-40B4-BE49-F238E27FC236}">
                    <a16:creationId xmlns:a16="http://schemas.microsoft.com/office/drawing/2014/main" id="{BCD285E5-A717-484C-ACC0-78B625D956A1}"/>
                  </a:ext>
                </a:extLst>
              </p:cNvPr>
              <p:cNvCxnSpPr>
                <a:stCxn id="13" idx="2"/>
              </p:cNvCxnSpPr>
              <p:nvPr/>
            </p:nvCxnSpPr>
            <p:spPr>
              <a:xfrm flipH="1">
                <a:off x="6008507" y="4807268"/>
                <a:ext cx="1" cy="6189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5" name="Gerade Verbindung mit Pfeil 74">
              <a:extLst>
                <a:ext uri="{FF2B5EF4-FFF2-40B4-BE49-F238E27FC236}">
                  <a16:creationId xmlns:a16="http://schemas.microsoft.com/office/drawing/2014/main" id="{37EEEFCA-2CA9-42F1-ACA6-AB00C9DCC2E7}"/>
                </a:ext>
              </a:extLst>
            </p:cNvPr>
            <p:cNvCxnSpPr>
              <a:cxnSpLocks/>
            </p:cNvCxnSpPr>
            <p:nvPr/>
          </p:nvCxnSpPr>
          <p:spPr>
            <a:xfrm>
              <a:off x="4537720" y="1700808"/>
              <a:ext cx="0" cy="7200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99C1A791-5BBE-4E7A-A57F-25E770AABE8C}"/>
                </a:ext>
              </a:extLst>
            </p:cNvPr>
            <p:cNvCxnSpPr>
              <a:cxnSpLocks/>
            </p:cNvCxnSpPr>
            <p:nvPr/>
          </p:nvCxnSpPr>
          <p:spPr>
            <a:xfrm>
              <a:off x="4499992" y="1700808"/>
              <a:ext cx="45026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>
              <a:extLst>
                <a:ext uri="{FF2B5EF4-FFF2-40B4-BE49-F238E27FC236}">
                  <a16:creationId xmlns:a16="http://schemas.microsoft.com/office/drawing/2014/main" id="{4B110930-C4FC-421A-9E71-B07C8F0A95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845" y="1700808"/>
              <a:ext cx="767" cy="47014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 Verbindung mit Pfeil 77">
              <a:extLst>
                <a:ext uri="{FF2B5EF4-FFF2-40B4-BE49-F238E27FC236}">
                  <a16:creationId xmlns:a16="http://schemas.microsoft.com/office/drawing/2014/main" id="{A9C9D914-9D98-410C-BA3A-1F86B021B8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51911" y="6402300"/>
              <a:ext cx="2499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8468168"/>
      </p:ext>
    </p:extLst>
  </p:cSld>
  <p:clrMapOvr>
    <a:masterClrMapping/>
  </p:clrMapOvr>
  <p:transition spd="slow">
    <p:wheel spokes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Nicht medikamentöse Therapie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90872" y="1844824"/>
            <a:ext cx="8229600" cy="4680520"/>
          </a:xfrm>
        </p:spPr>
        <p:txBody>
          <a:bodyPr>
            <a:noAutofit/>
          </a:bodyPr>
          <a:lstStyle/>
          <a:p>
            <a:pPr lvl="0"/>
            <a:r>
              <a:rPr lang="de-DE" sz="1800" b="1" dirty="0"/>
              <a:t>strukturierte Patientenschulung </a:t>
            </a:r>
            <a:r>
              <a:rPr lang="de-DE" sz="1800" dirty="0"/>
              <a:t>zum </a:t>
            </a:r>
          </a:p>
          <a:p>
            <a:pPr lvl="1" indent="-382588">
              <a:buFont typeface="Wingdings" panose="05000000000000000000" pitchFamily="2" charset="2"/>
              <a:buChar char="Ø"/>
            </a:pPr>
            <a:r>
              <a:rPr lang="de-DE" sz="1800" dirty="0"/>
              <a:t>Kennenlernen der Medikamente, </a:t>
            </a:r>
          </a:p>
          <a:p>
            <a:pPr lvl="1" indent="-382588">
              <a:buFont typeface="Wingdings" panose="05000000000000000000" pitchFamily="2" charset="2"/>
              <a:buChar char="Ø"/>
            </a:pPr>
            <a:r>
              <a:rPr lang="de-DE" sz="1800" dirty="0"/>
              <a:t>Training der Inhalationstechnik, </a:t>
            </a:r>
          </a:p>
          <a:p>
            <a:pPr lvl="1" indent="-382588">
              <a:buFont typeface="Wingdings" panose="05000000000000000000" pitchFamily="2" charset="2"/>
              <a:buChar char="Ø"/>
            </a:pPr>
            <a:r>
              <a:rPr lang="de-DE" sz="1800" dirty="0"/>
              <a:t>Selbsthilfemaßnahmen, </a:t>
            </a:r>
          </a:p>
          <a:p>
            <a:pPr lvl="0"/>
            <a:r>
              <a:rPr lang="de-DE" sz="1800" dirty="0"/>
              <a:t>Nachschulungen bei Bedarf</a:t>
            </a:r>
          </a:p>
          <a:p>
            <a:r>
              <a:rPr lang="de-DE" sz="1800" dirty="0"/>
              <a:t>strukturierter Asthma-Aktionsplan </a:t>
            </a:r>
          </a:p>
          <a:p>
            <a:pPr marL="0" indent="0">
              <a:buNone/>
            </a:pPr>
            <a:endParaRPr lang="de-DE" sz="1200" dirty="0"/>
          </a:p>
          <a:p>
            <a:pPr lvl="0"/>
            <a:r>
              <a:rPr lang="de-DE" sz="1800" b="1" dirty="0"/>
              <a:t>Allergenkarenz</a:t>
            </a:r>
          </a:p>
          <a:p>
            <a:pPr lvl="0"/>
            <a:r>
              <a:rPr lang="de-DE" sz="1800" dirty="0"/>
              <a:t>Förderung der </a:t>
            </a:r>
            <a:r>
              <a:rPr lang="de-DE" sz="1800" b="1" dirty="0"/>
              <a:t>körperlichen Aktivität</a:t>
            </a:r>
            <a:r>
              <a:rPr lang="de-DE" sz="1800" dirty="0"/>
              <a:t>, Lungensportgruppen, für Kinder Schulsport und Schwimmen</a:t>
            </a:r>
          </a:p>
          <a:p>
            <a:pPr lvl="0"/>
            <a:r>
              <a:rPr lang="de-DE" sz="1800" b="1" dirty="0"/>
              <a:t>Atemphysiotherapie </a:t>
            </a:r>
          </a:p>
          <a:p>
            <a:pPr lvl="0"/>
            <a:r>
              <a:rPr lang="de-DE" sz="1800" b="1" dirty="0"/>
              <a:t>Ernährungsberatung</a:t>
            </a:r>
            <a:endParaRPr lang="de-DE" sz="1800" dirty="0"/>
          </a:p>
          <a:p>
            <a:pPr lvl="0"/>
            <a:r>
              <a:rPr lang="de-DE" sz="1800" b="1" dirty="0"/>
              <a:t>Raucherentwöhnung</a:t>
            </a:r>
            <a:r>
              <a:rPr lang="de-DE" sz="1800" dirty="0"/>
              <a:t>, Meidung von Passivrauch, Entwöhnungsprogramme</a:t>
            </a:r>
          </a:p>
          <a:p>
            <a:pPr lvl="0"/>
            <a:r>
              <a:rPr lang="de-DE" sz="1800" b="1" dirty="0"/>
              <a:t>psychosoziale Behandlungskonzepte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170A04A-929F-4644-B091-C2153143C0A1}"/>
              </a:ext>
            </a:extLst>
          </p:cNvPr>
          <p:cNvSpPr txBox="1"/>
          <p:nvPr/>
        </p:nvSpPr>
        <p:spPr>
          <a:xfrm rot="20904345">
            <a:off x="4657537" y="1872909"/>
            <a:ext cx="4303649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/>
              <a:t>Die Einweisung in die korrekte Inhalationstechnik ersetzt nicht das strukturierte, verhaltensbezogene Schulungsprogramm</a:t>
            </a:r>
          </a:p>
        </p:txBody>
      </p:sp>
    </p:spTree>
    <p:extLst>
      <p:ext uri="{BB962C8B-B14F-4D97-AF65-F5344CB8AC3E}">
        <p14:creationId xmlns:p14="http://schemas.microsoft.com/office/powerpoint/2010/main" val="3917871611"/>
      </p:ext>
    </p:extLst>
  </p:cSld>
  <p:clrMapOvr>
    <a:masterClrMapping/>
  </p:clrMapOvr>
  <p:transition spd="slow">
    <p:wheel spokes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965446-87C4-4B4C-BDB7-B93261625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Wohnumfeld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197DD1C-D4C7-4CE0-8E26-54E66D7A3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Vermeidung eines feuchten Innenraumklimas und Beseitigung von Schimmelbefall</a:t>
            </a:r>
          </a:p>
          <a:p>
            <a:r>
              <a:rPr lang="de-DE" dirty="0"/>
              <a:t>Vermeidung bestimmter Luftschadstoffe (z. B. Tabakrauch, Feinstaub, Stickstoffdioxid und Ozon)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0497168"/>
      </p:ext>
    </p:extLst>
  </p:cSld>
  <p:clrMapOvr>
    <a:masterClrMapping/>
  </p:clrMapOvr>
  <p:transition spd="slow">
    <p:wheel spokes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Asthma und Sport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DE" sz="2400" dirty="0"/>
              <a:t>Bei vielen Patienten sind anstrengungsinduzierte Symptome Ausdruck einer unzureichenden Asthmakontrolle. </a:t>
            </a:r>
          </a:p>
          <a:p>
            <a:r>
              <a:rPr lang="de-DE" sz="2400" dirty="0"/>
              <a:t>Durch Intensivierung der Langzeittherapie können in der Regel die anstrengungsinduzierten Symptome beseitigt werden.</a:t>
            </a:r>
          </a:p>
          <a:p>
            <a:r>
              <a:rPr lang="de-DE" sz="2400" dirty="0"/>
              <a:t>Treten anstrengungsinduzierte Asthmasymptome bei adäquat behandelten </a:t>
            </a:r>
            <a:r>
              <a:rPr lang="de-DE" sz="2400" dirty="0">
                <a:solidFill>
                  <a:srgbClr val="0070C0"/>
                </a:solidFill>
              </a:rPr>
              <a:t>erwachsenen</a:t>
            </a:r>
            <a:r>
              <a:rPr lang="de-DE" sz="2400" dirty="0"/>
              <a:t> Patienten auf, sollen SABA vor körperlicher Belastung eingesetzt werden.</a:t>
            </a:r>
          </a:p>
          <a:p>
            <a:endParaRPr lang="de-DE" sz="2400" dirty="0"/>
          </a:p>
          <a:p>
            <a:r>
              <a:rPr lang="de-DE" sz="2400" dirty="0"/>
              <a:t>Bei Leistungssportlern:  Information der nationalen Anti-Doping-Agenturen beachten !</a:t>
            </a:r>
          </a:p>
        </p:txBody>
      </p:sp>
    </p:spTree>
    <p:extLst>
      <p:ext uri="{BB962C8B-B14F-4D97-AF65-F5344CB8AC3E}">
        <p14:creationId xmlns:p14="http://schemas.microsoft.com/office/powerpoint/2010/main" val="338080430"/>
      </p:ext>
    </p:extLst>
  </p:cSld>
  <p:clrMapOvr>
    <a:masterClrMapping/>
  </p:clrMapOvr>
  <p:transition spd="slow">
    <p:wheel spokes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87D055-A994-4237-AE40-3DF814E13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Rehabilitation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E1A9F7-2DAE-4A9B-9F67-EE2DD42FC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27563"/>
          </a:xfrm>
        </p:spPr>
        <p:txBody>
          <a:bodyPr>
            <a:normAutofit/>
          </a:bodyPr>
          <a:lstStyle/>
          <a:p>
            <a:pPr marL="0" marR="107950" indent="0">
              <a:spcBef>
                <a:spcPts val="300"/>
              </a:spcBef>
              <a:spcAft>
                <a:spcPts val="300"/>
              </a:spcAft>
              <a:buNone/>
              <a:tabLst>
                <a:tab pos="226060" algn="l"/>
              </a:tabLst>
            </a:pPr>
            <a:endParaRPr lang="de-DE" sz="26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107950" indent="0">
              <a:spcBef>
                <a:spcPts val="300"/>
              </a:spcBef>
              <a:spcAft>
                <a:spcPts val="300"/>
              </a:spcAft>
              <a:buNone/>
              <a:tabLst>
                <a:tab pos="226060" algn="l"/>
              </a:tabLst>
            </a:pPr>
            <a:r>
              <a:rPr lang="de-DE" sz="2600" dirty="0">
                <a:ea typeface="MS Mincho" panose="02020609040205080304" pitchFamily="49" charset="-128"/>
                <a:cs typeface="Times New Roman" panose="02020603050405020304" pitchFamily="18" charset="0"/>
              </a:rPr>
              <a:t>Eine (stationäre) pneumologische Rehabilitation soll angeboten werden, wenn</a:t>
            </a:r>
          </a:p>
          <a:p>
            <a:pPr marR="107950">
              <a:spcBef>
                <a:spcPts val="300"/>
              </a:spcBef>
              <a:spcAft>
                <a:spcPts val="300"/>
              </a:spcAft>
              <a:buFont typeface="Symbol" panose="05050102010706020507" pitchFamily="18" charset="2"/>
              <a:buChar char=""/>
              <a:tabLst>
                <a:tab pos="226060" algn="l"/>
              </a:tabLst>
            </a:pPr>
            <a:r>
              <a:rPr lang="de-DE" sz="2600" dirty="0">
                <a:ea typeface="MS Mincho" panose="02020609040205080304" pitchFamily="49" charset="-128"/>
                <a:cs typeface="Times New Roman" panose="02020603050405020304" pitchFamily="18" charset="0"/>
              </a:rPr>
              <a:t>trotz adäquater ambulanter ärztlicher Betreuung (körperliche, soziale, psychische) Krankheitsfolgen bestehen, </a:t>
            </a:r>
          </a:p>
          <a:p>
            <a:pPr marR="107950">
              <a:spcBef>
                <a:spcPts val="300"/>
              </a:spcBef>
              <a:spcAft>
                <a:spcPts val="300"/>
              </a:spcAft>
              <a:buFont typeface="Symbol" panose="05050102010706020507" pitchFamily="18" charset="2"/>
              <a:buChar char=""/>
              <a:tabLst>
                <a:tab pos="226060" algn="l"/>
              </a:tabLst>
            </a:pPr>
            <a:r>
              <a:rPr lang="de-DE" sz="2600" dirty="0">
                <a:ea typeface="MS Mincho" panose="02020609040205080304" pitchFamily="49" charset="-128"/>
                <a:cs typeface="Times New Roman" panose="02020603050405020304" pitchFamily="18" charset="0"/>
              </a:rPr>
              <a:t>die normalen Aktivitäten bzw. Teilhabe am normalen beruflichen und privaten Leben behindert sind. </a:t>
            </a:r>
          </a:p>
          <a:p>
            <a:pPr marL="0" marR="107950" indent="0">
              <a:lnSpc>
                <a:spcPct val="110000"/>
              </a:lnSpc>
              <a:spcBef>
                <a:spcPts val="300"/>
              </a:spcBef>
              <a:buNone/>
              <a:tabLst>
                <a:tab pos="226060" algn="l"/>
              </a:tabLst>
            </a:pPr>
            <a:endParaRPr lang="de-DE" sz="16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391876"/>
      </p:ext>
    </p:extLst>
  </p:cSld>
  <p:clrMapOvr>
    <a:masterClrMapping/>
  </p:clrMapOvr>
  <p:transition spd="slow">
    <p:wheel spokes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B98CE0-0DCC-482F-9D94-A9A76FCA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Rehabilitation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4D289F-FEC0-45C3-A2D7-7EBA0EDF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83547"/>
          </a:xfrm>
        </p:spPr>
        <p:txBody>
          <a:bodyPr>
            <a:normAutofit fontScale="55000" lnSpcReduction="20000"/>
          </a:bodyPr>
          <a:lstStyle/>
          <a:p>
            <a:pPr marL="0" marR="107950" indent="0">
              <a:lnSpc>
                <a:spcPct val="110000"/>
              </a:lnSpc>
              <a:spcBef>
                <a:spcPts val="300"/>
              </a:spcBef>
              <a:buNone/>
              <a:tabLst>
                <a:tab pos="226060" algn="l"/>
              </a:tabLst>
            </a:pPr>
            <a:r>
              <a:rPr lang="de-DE" sz="32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Beispiel-Indikationen:</a:t>
            </a:r>
          </a:p>
          <a:p>
            <a:pPr marR="107950">
              <a:lnSpc>
                <a:spcPct val="120000"/>
              </a:lnSpc>
              <a:spcBef>
                <a:spcPts val="300"/>
              </a:spcBef>
              <a:buFont typeface="Symbol" panose="05050102010706020507" pitchFamily="18" charset="2"/>
              <a:buChar char=""/>
              <a:tabLst>
                <a:tab pos="226060" algn="l"/>
              </a:tabLst>
            </a:pPr>
            <a:r>
              <a:rPr lang="de-DE" sz="3200" dirty="0">
                <a:ea typeface="MS Mincho" panose="02020609040205080304" pitchFamily="49" charset="-128"/>
                <a:cs typeface="Times New Roman" panose="02020603050405020304" pitchFamily="18" charset="0"/>
              </a:rPr>
              <a:t>persistierende asthmatische Beschwerden bzw. fehlende Asthmakontrolle</a:t>
            </a:r>
          </a:p>
          <a:p>
            <a:pPr marR="107950">
              <a:lnSpc>
                <a:spcPct val="120000"/>
              </a:lnSpc>
              <a:spcBef>
                <a:spcPts val="300"/>
              </a:spcBef>
              <a:buFont typeface="Symbol" panose="05050102010706020507" pitchFamily="18" charset="2"/>
              <a:buChar char=""/>
              <a:tabLst>
                <a:tab pos="226060" algn="l"/>
              </a:tabLst>
            </a:pPr>
            <a:r>
              <a:rPr lang="de-DE" sz="3200" dirty="0">
                <a:ea typeface="MS Mincho" panose="02020609040205080304" pitchFamily="49" charset="-128"/>
                <a:cs typeface="Times New Roman" panose="02020603050405020304" pitchFamily="18" charset="0"/>
              </a:rPr>
              <a:t>fixierte Obstruktion mit Symptomatik</a:t>
            </a:r>
          </a:p>
          <a:p>
            <a:pPr marR="107950">
              <a:lnSpc>
                <a:spcPct val="120000"/>
              </a:lnSpc>
              <a:spcBef>
                <a:spcPts val="300"/>
              </a:spcBef>
              <a:buFont typeface="Symbol" panose="05050102010706020507" pitchFamily="18" charset="2"/>
              <a:buChar char=""/>
              <a:tabLst>
                <a:tab pos="226060" algn="l"/>
              </a:tabLst>
            </a:pPr>
            <a:r>
              <a:rPr lang="de-DE" sz="3200" dirty="0">
                <a:ea typeface="MS Mincho" panose="02020609040205080304" pitchFamily="49" charset="-128"/>
                <a:cs typeface="Times New Roman" panose="02020603050405020304" pitchFamily="18" charset="0"/>
              </a:rPr>
              <a:t>Gefährdung der Berufs- und Erwerbsfähigkeit, eines geeigneten und angemessenen Schulabschlusses bzw. einer Berufsausbildung</a:t>
            </a:r>
          </a:p>
          <a:p>
            <a:pPr marR="107950">
              <a:lnSpc>
                <a:spcPct val="120000"/>
              </a:lnSpc>
              <a:spcBef>
                <a:spcPts val="300"/>
              </a:spcBef>
              <a:buFont typeface="Symbol" panose="05050102010706020507" pitchFamily="18" charset="2"/>
              <a:buChar char=""/>
              <a:tabLst>
                <a:tab pos="226060" algn="l"/>
              </a:tabLst>
            </a:pPr>
            <a:r>
              <a:rPr lang="de-DE" sz="3200" dirty="0">
                <a:ea typeface="MS Mincho" panose="02020609040205080304" pitchFamily="49" charset="-128"/>
                <a:cs typeface="Times New Roman" panose="02020603050405020304" pitchFamily="18" charset="0"/>
              </a:rPr>
              <a:t>drohende Pflege- und Hilfsbedürftigkeit</a:t>
            </a:r>
          </a:p>
          <a:p>
            <a:pPr marR="107950">
              <a:lnSpc>
                <a:spcPct val="120000"/>
              </a:lnSpc>
              <a:spcBef>
                <a:spcPts val="300"/>
              </a:spcBef>
              <a:buFont typeface="Symbol" panose="05050102010706020507" pitchFamily="18" charset="2"/>
              <a:buChar char=""/>
              <a:tabLst>
                <a:tab pos="226060" algn="l"/>
              </a:tabLst>
            </a:pPr>
            <a:r>
              <a:rPr lang="de-DE" sz="3200" dirty="0">
                <a:ea typeface="MS Mincho" panose="02020609040205080304" pitchFamily="49" charset="-128"/>
                <a:cs typeface="Times New Roman" panose="02020603050405020304" pitchFamily="18" charset="0"/>
              </a:rPr>
              <a:t>nicht-medikamentöse Therapieverfahren können ambulant nicht ausreichend erfolgen</a:t>
            </a:r>
          </a:p>
          <a:p>
            <a:pPr marR="107950">
              <a:lnSpc>
                <a:spcPct val="120000"/>
              </a:lnSpc>
              <a:spcBef>
                <a:spcPts val="300"/>
              </a:spcBef>
              <a:buFont typeface="Symbol" panose="05050102010706020507" pitchFamily="18" charset="2"/>
              <a:buChar char=""/>
              <a:tabLst>
                <a:tab pos="226060" algn="l"/>
              </a:tabLst>
            </a:pPr>
            <a:r>
              <a:rPr lang="de-DE" sz="3200" dirty="0">
                <a:ea typeface="MS Mincho" panose="02020609040205080304" pitchFamily="49" charset="-128"/>
                <a:cs typeface="Times New Roman" panose="02020603050405020304" pitchFamily="18" charset="0"/>
              </a:rPr>
              <a:t>Faktoren im Bereich des familiär-sozialen Umfeldes, die den Krankheitsverlauf negativ beeinflussen und im Rahmen eines multiprofessionellen Rehabilitationssettings bearbeitet werden können</a:t>
            </a:r>
          </a:p>
          <a:p>
            <a:pPr marR="107950">
              <a:lnSpc>
                <a:spcPct val="120000"/>
              </a:lnSpc>
              <a:spcBef>
                <a:spcPts val="300"/>
              </a:spcBef>
              <a:buFont typeface="Symbol" panose="05050102010706020507" pitchFamily="18" charset="2"/>
              <a:buChar char=""/>
              <a:tabLst>
                <a:tab pos="226060" algn="l"/>
              </a:tabLst>
            </a:pPr>
            <a:r>
              <a:rPr lang="de-DE" sz="3200" dirty="0">
                <a:ea typeface="MS Mincho" panose="02020609040205080304" pitchFamily="49" charset="-128"/>
                <a:cs typeface="Times New Roman" panose="02020603050405020304" pitchFamily="18" charset="0"/>
              </a:rPr>
              <a:t>Komorbiditäten, die einen multiprofessionellen Therapieansatz benötigen, der ambulant umsetzbar ist.</a:t>
            </a:r>
          </a:p>
          <a:p>
            <a:pPr marR="107950">
              <a:lnSpc>
                <a:spcPct val="120000"/>
              </a:lnSpc>
              <a:spcBef>
                <a:spcPts val="300"/>
              </a:spcBef>
              <a:buFont typeface="Symbol" panose="05050102010706020507" pitchFamily="18" charset="2"/>
              <a:buChar char=""/>
              <a:tabLst>
                <a:tab pos="226060" algn="l"/>
              </a:tabLst>
            </a:pPr>
            <a:r>
              <a:rPr lang="de-DE" sz="3200" dirty="0">
                <a:ea typeface="MS Mincho" panose="02020609040205080304" pitchFamily="49" charset="-128"/>
                <a:cs typeface="Times New Roman" panose="02020603050405020304" pitchFamily="18" charset="0"/>
              </a:rPr>
              <a:t>Kindern und Jugendliche: vor der Behandlung in Stufe 5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32447091"/>
      </p:ext>
    </p:extLst>
  </p:cSld>
  <p:clrMapOvr>
    <a:masterClrMapping/>
  </p:clrMapOvr>
  <p:transition spd="slow">
    <p:wheel spokes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Komorbiditäten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104456"/>
          </a:xfrm>
        </p:spPr>
        <p:txBody>
          <a:bodyPr>
            <a:normAutofit/>
          </a:bodyPr>
          <a:lstStyle/>
          <a:p>
            <a:pPr marL="892175" marR="107950" indent="-439738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ct val="100000"/>
              <a:tabLst>
                <a:tab pos="226060" algn="l"/>
              </a:tabLst>
            </a:pPr>
            <a:r>
              <a:rPr lang="de-DE" sz="2800" dirty="0">
                <a:ea typeface="MS Mincho" panose="02020609040205080304" pitchFamily="49" charset="-128"/>
                <a:cs typeface="Times New Roman" panose="02020603050405020304" pitchFamily="18" charset="0"/>
              </a:rPr>
              <a:t>Erkrankungen der oberen Atemwege</a:t>
            </a:r>
          </a:p>
          <a:p>
            <a:pPr marL="892175" marR="107950" indent="-439738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ct val="100000"/>
              <a:tabLst>
                <a:tab pos="226060" algn="l"/>
              </a:tabLst>
            </a:pPr>
            <a:r>
              <a:rPr lang="de-DE" sz="2800" dirty="0">
                <a:ea typeface="MS Mincho" panose="02020609040205080304" pitchFamily="49" charset="-128"/>
                <a:cs typeface="Times New Roman" panose="02020603050405020304" pitchFamily="18" charset="0"/>
              </a:rPr>
              <a:t>gastro-</a:t>
            </a:r>
            <a:r>
              <a:rPr lang="de-DE" sz="2800" dirty="0" err="1">
                <a:ea typeface="MS Mincho" panose="02020609040205080304" pitchFamily="49" charset="-128"/>
                <a:cs typeface="Times New Roman" panose="02020603050405020304" pitchFamily="18" charset="0"/>
              </a:rPr>
              <a:t>ösophagealer</a:t>
            </a:r>
            <a:r>
              <a:rPr lang="de-DE" sz="2800" dirty="0">
                <a:ea typeface="MS Mincho" panose="02020609040205080304" pitchFamily="49" charset="-128"/>
                <a:cs typeface="Times New Roman" panose="02020603050405020304" pitchFamily="18" charset="0"/>
              </a:rPr>
              <a:t> Reflux</a:t>
            </a:r>
          </a:p>
          <a:p>
            <a:pPr marL="892175" marR="107950" indent="-439738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ct val="100000"/>
              <a:tabLst>
                <a:tab pos="226060" algn="l"/>
              </a:tabLst>
            </a:pPr>
            <a:r>
              <a:rPr lang="de-DE" sz="2800" dirty="0">
                <a:ea typeface="MS Mincho" panose="02020609040205080304" pitchFamily="49" charset="-128"/>
                <a:cs typeface="Times New Roman" panose="02020603050405020304" pitchFamily="18" charset="0"/>
              </a:rPr>
              <a:t>Adipositas</a:t>
            </a:r>
          </a:p>
          <a:p>
            <a:pPr marL="892175" marR="107950" indent="-439738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ct val="100000"/>
              <a:tabLst>
                <a:tab pos="226060" algn="l"/>
              </a:tabLst>
            </a:pPr>
            <a:r>
              <a:rPr lang="de-DE" sz="2800" dirty="0">
                <a:ea typeface="MS Mincho" panose="02020609040205080304" pitchFamily="49" charset="-128"/>
                <a:cs typeface="Times New Roman" panose="02020603050405020304" pitchFamily="18" charset="0"/>
              </a:rPr>
              <a:t>Rhinitis und Sinusitis</a:t>
            </a:r>
          </a:p>
          <a:p>
            <a:pPr marL="892175" marR="107950" indent="-439738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ct val="100000"/>
              <a:tabLst>
                <a:tab pos="226060" algn="l"/>
              </a:tabLst>
            </a:pPr>
            <a:r>
              <a:rPr lang="de-DE" sz="2800" dirty="0">
                <a:ea typeface="MS Mincho" panose="02020609040205080304" pitchFamily="49" charset="-128"/>
                <a:cs typeface="Times New Roman" panose="02020603050405020304" pitchFamily="18" charset="0"/>
              </a:rPr>
              <a:t>dysfunktionale Atmung</a:t>
            </a:r>
          </a:p>
          <a:p>
            <a:pPr marL="892175" marR="107950" indent="-439738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ct val="100000"/>
              <a:tabLst>
                <a:tab pos="226060" algn="l"/>
              </a:tabLst>
            </a:pPr>
            <a:r>
              <a:rPr lang="de-DE" sz="2800" dirty="0">
                <a:ea typeface="MS Mincho" panose="02020609040205080304" pitchFamily="49" charset="-128"/>
                <a:cs typeface="Times New Roman" panose="02020603050405020304" pitchFamily="18" charset="0"/>
              </a:rPr>
              <a:t>COPD</a:t>
            </a:r>
          </a:p>
          <a:p>
            <a:pPr marL="892175" marR="107950" indent="-439738">
              <a:lnSpc>
                <a:spcPct val="110000"/>
              </a:lnSpc>
              <a:spcBef>
                <a:spcPts val="0"/>
              </a:spcBef>
              <a:tabLst>
                <a:tab pos="226060" algn="l"/>
              </a:tabLst>
            </a:pPr>
            <a:r>
              <a:rPr lang="de-DE" sz="2800" dirty="0">
                <a:ea typeface="MS Mincho" panose="02020609040205080304" pitchFamily="49" charset="-128"/>
                <a:cs typeface="Times New Roman" panose="02020603050405020304" pitchFamily="18" charset="0"/>
              </a:rPr>
              <a:t>psychische Erkrankungen</a:t>
            </a:r>
          </a:p>
        </p:txBody>
      </p:sp>
    </p:spTree>
    <p:extLst>
      <p:ext uri="{BB962C8B-B14F-4D97-AF65-F5344CB8AC3E}">
        <p14:creationId xmlns:p14="http://schemas.microsoft.com/office/powerpoint/2010/main" val="742033305"/>
      </p:ext>
    </p:extLst>
  </p:cSld>
  <p:clrMapOvr>
    <a:masterClrMapping/>
  </p:clrMapOvr>
  <p:transition spd="slow">
    <p:wheel spokes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A15BB-5D15-42AF-8864-4B6CD83D3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Asthmaanfall: Selbsthilfemaßnahmen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7321578-CDDC-4BF6-8900-B240F2E80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de-DE" sz="3400" dirty="0"/>
              <a:t>Objektivierung des Schweregrades (Atmung, Sprache, PEF)</a:t>
            </a:r>
          </a:p>
          <a:p>
            <a:pPr>
              <a:lnSpc>
                <a:spcPct val="120000"/>
              </a:lnSpc>
            </a:pPr>
            <a:r>
              <a:rPr lang="de-DE" sz="3400" dirty="0"/>
              <a:t>Anwendung der Bedarfstherapie, atmungserleichternde Körperhaltung und dosierte Lippenbremse</a:t>
            </a:r>
          </a:p>
          <a:p>
            <a:pPr>
              <a:lnSpc>
                <a:spcPct val="120000"/>
              </a:lnSpc>
            </a:pPr>
            <a:r>
              <a:rPr lang="de-DE" sz="3400" dirty="0"/>
              <a:t>Wirksamkeit der Erstmaßnahmen prüfen (Atmung, Sprache, PEF)</a:t>
            </a:r>
          </a:p>
          <a:p>
            <a:pPr>
              <a:lnSpc>
                <a:spcPct val="120000"/>
              </a:lnSpc>
            </a:pPr>
            <a:r>
              <a:rPr lang="de-DE" sz="3400" dirty="0"/>
              <a:t>wenn unwirksam: Bedarfstherapie wiederholen, frühzeitig OCS anwenden</a:t>
            </a:r>
          </a:p>
          <a:p>
            <a:pPr>
              <a:lnSpc>
                <a:spcPct val="120000"/>
              </a:lnSpc>
            </a:pPr>
            <a:r>
              <a:rPr lang="de-DE" sz="3400" dirty="0"/>
              <a:t>wenn unwirksam: Arzt oder Notruf konsultieren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73576245"/>
      </p:ext>
    </p:extLst>
  </p:cSld>
  <p:clrMapOvr>
    <a:masterClrMapping/>
  </p:clrMapOvr>
  <p:transition spd="slow">
    <p:wheel spokes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B6694D-22C0-4465-B413-0ABAADB9C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Asthma-Anfall: Initiale Versorgung</a:t>
            </a:r>
          </a:p>
        </p:txBody>
      </p: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05FE8639-2357-4AAF-B840-FA4CECAC5203}"/>
              </a:ext>
            </a:extLst>
          </p:cNvPr>
          <p:cNvGrpSpPr/>
          <p:nvPr/>
        </p:nvGrpSpPr>
        <p:grpSpPr>
          <a:xfrm>
            <a:off x="241092" y="1642451"/>
            <a:ext cx="8579380" cy="5026909"/>
            <a:chOff x="241092" y="1642451"/>
            <a:chExt cx="8579380" cy="5026909"/>
          </a:xfrm>
        </p:grpSpPr>
        <p:grpSp>
          <p:nvGrpSpPr>
            <p:cNvPr id="23" name="Gruppieren 22">
              <a:extLst>
                <a:ext uri="{FF2B5EF4-FFF2-40B4-BE49-F238E27FC236}">
                  <a16:creationId xmlns:a16="http://schemas.microsoft.com/office/drawing/2014/main" id="{FAB4C8A7-56D2-479F-961E-A124CCFF817D}"/>
                </a:ext>
              </a:extLst>
            </p:cNvPr>
            <p:cNvGrpSpPr/>
            <p:nvPr/>
          </p:nvGrpSpPr>
          <p:grpSpPr>
            <a:xfrm>
              <a:off x="241092" y="1642451"/>
              <a:ext cx="8579380" cy="5026909"/>
              <a:chOff x="241092" y="1642451"/>
              <a:chExt cx="8579380" cy="5026909"/>
            </a:xfrm>
          </p:grpSpPr>
          <p:sp>
            <p:nvSpPr>
              <p:cNvPr id="34" name="Rechteck: abgerundete Ecken 33">
                <a:extLst>
                  <a:ext uri="{FF2B5EF4-FFF2-40B4-BE49-F238E27FC236}">
                    <a16:creationId xmlns:a16="http://schemas.microsoft.com/office/drawing/2014/main" id="{5FDAFC88-6DF1-4969-9136-68EEE65FC9A7}"/>
                  </a:ext>
                </a:extLst>
              </p:cNvPr>
              <p:cNvSpPr/>
              <p:nvPr/>
            </p:nvSpPr>
            <p:spPr>
              <a:xfrm>
                <a:off x="251520" y="2346989"/>
                <a:ext cx="2592288" cy="937995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SzPct val="125000"/>
                </a:pPr>
                <a:r>
                  <a:rPr lang="de-DE" sz="1200" b="1" dirty="0">
                    <a:solidFill>
                      <a:schemeClr val="tx1"/>
                    </a:solidFill>
                  </a:rPr>
                  <a:t>leichter bis mittelschwerer Anfall:</a:t>
                </a:r>
              </a:p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Sprechen ist möglich, AF &lt; 25/min, HF &lt; 110/min, PEF ≥ 50% PBW</a:t>
                </a:r>
              </a:p>
            </p:txBody>
          </p:sp>
          <p:sp>
            <p:nvSpPr>
              <p:cNvPr id="40" name="Rechteck: abgerundete Ecken 39">
                <a:extLst>
                  <a:ext uri="{FF2B5EF4-FFF2-40B4-BE49-F238E27FC236}">
                    <a16:creationId xmlns:a16="http://schemas.microsoft.com/office/drawing/2014/main" id="{A9CABCF9-964B-4A47-AC9E-B94A23D04817}"/>
                  </a:ext>
                </a:extLst>
              </p:cNvPr>
              <p:cNvSpPr/>
              <p:nvPr/>
            </p:nvSpPr>
            <p:spPr>
              <a:xfrm>
                <a:off x="6228184" y="2337064"/>
                <a:ext cx="2592288" cy="1019928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SzPct val="125000"/>
                </a:pPr>
                <a:r>
                  <a:rPr lang="de-DE" sz="1200" b="1" dirty="0">
                    <a:solidFill>
                      <a:schemeClr val="tx1"/>
                    </a:solidFill>
                  </a:rPr>
                  <a:t>lebensbedrohlicher Anfall:</a:t>
                </a:r>
              </a:p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kein Atemgeräusch, flache Atmung, Bradykardie, PEF&lt;33% /&lt;100ml, art. Hypotonie, Zyanose, Sättigung&lt;92%, pO</a:t>
                </a:r>
                <a:r>
                  <a:rPr lang="de-DE" sz="12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de-DE" sz="1200" dirty="0">
                    <a:solidFill>
                      <a:schemeClr val="tx1"/>
                    </a:solidFill>
                  </a:rPr>
                  <a:t>&lt;8kPa/&lt; 60mmHg, pCO2 </a:t>
                </a:r>
                <a:r>
                  <a:rPr lang="de-DE" sz="1200" dirty="0">
                    <a:solidFill>
                      <a:schemeClr val="tx1"/>
                    </a:solidFill>
                    <a:sym typeface="Symbol" panose="05050102010706020507" pitchFamily="18" charset="2"/>
                  </a:rPr>
                  <a:t>/</a:t>
                </a:r>
                <a:endParaRPr lang="de-DE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Rechteck: abgerundete Ecken 41">
                <a:extLst>
                  <a:ext uri="{FF2B5EF4-FFF2-40B4-BE49-F238E27FC236}">
                    <a16:creationId xmlns:a16="http://schemas.microsoft.com/office/drawing/2014/main" id="{A44DA443-F57E-420F-AA1E-7E45E89AB6B2}"/>
                  </a:ext>
                </a:extLst>
              </p:cNvPr>
              <p:cNvSpPr/>
              <p:nvPr/>
            </p:nvSpPr>
            <p:spPr>
              <a:xfrm>
                <a:off x="3275856" y="2348880"/>
                <a:ext cx="2592288" cy="937995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SzPct val="125000"/>
                </a:pPr>
                <a:r>
                  <a:rPr lang="de-DE" sz="1200" b="1" dirty="0">
                    <a:solidFill>
                      <a:schemeClr val="tx1"/>
                    </a:solidFill>
                  </a:rPr>
                  <a:t>schwerer Anfall:</a:t>
                </a:r>
              </a:p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Sprechdyspnoe, Sättigung &lt; 92%</a:t>
                </a:r>
              </a:p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AF ≥ 25/min, HF ≥ 110/min</a:t>
                </a:r>
              </a:p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PEF &lt; 50% PBW</a:t>
                </a:r>
              </a:p>
            </p:txBody>
          </p:sp>
          <p:sp>
            <p:nvSpPr>
              <p:cNvPr id="44" name="Rechteck: abgerundete Ecken 43">
                <a:extLst>
                  <a:ext uri="{FF2B5EF4-FFF2-40B4-BE49-F238E27FC236}">
                    <a16:creationId xmlns:a16="http://schemas.microsoft.com/office/drawing/2014/main" id="{253EED23-BB91-4446-9FA6-A97007BA9196}"/>
                  </a:ext>
                </a:extLst>
              </p:cNvPr>
              <p:cNvSpPr/>
              <p:nvPr/>
            </p:nvSpPr>
            <p:spPr>
              <a:xfrm>
                <a:off x="251520" y="3571124"/>
                <a:ext cx="2592288" cy="937995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SzPct val="125000"/>
                </a:pPr>
                <a:r>
                  <a:rPr lang="de-DE" sz="1200" b="1" dirty="0">
                    <a:solidFill>
                      <a:schemeClr val="tx1"/>
                    </a:solidFill>
                  </a:rPr>
                  <a:t>Initialtherapie</a:t>
                </a:r>
              </a:p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atemerleichternde Stellung, 2-4 Hübe SABA (Wiederholung nach 10-15 min.), </a:t>
                </a:r>
                <a:r>
                  <a:rPr lang="de-DE" sz="1200" dirty="0" err="1">
                    <a:solidFill>
                      <a:schemeClr val="tx1"/>
                    </a:solidFill>
                  </a:rPr>
                  <a:t>Prednisolon</a:t>
                </a:r>
                <a:r>
                  <a:rPr lang="de-DE" sz="1200" dirty="0">
                    <a:solidFill>
                      <a:schemeClr val="tx1"/>
                    </a:solidFill>
                  </a:rPr>
                  <a:t> 20-50mg oral</a:t>
                </a:r>
              </a:p>
            </p:txBody>
          </p:sp>
          <p:sp>
            <p:nvSpPr>
              <p:cNvPr id="46" name="Rechteck: abgerundete Ecken 45">
                <a:extLst>
                  <a:ext uri="{FF2B5EF4-FFF2-40B4-BE49-F238E27FC236}">
                    <a16:creationId xmlns:a16="http://schemas.microsoft.com/office/drawing/2014/main" id="{07E60B0E-F2E4-45FC-955A-D1284B5E181E}"/>
                  </a:ext>
                </a:extLst>
              </p:cNvPr>
              <p:cNvSpPr/>
              <p:nvPr/>
            </p:nvSpPr>
            <p:spPr>
              <a:xfrm>
                <a:off x="3284681" y="3555259"/>
                <a:ext cx="2592288" cy="1520145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Krankenhauseinweisung erwägen </a:t>
                </a:r>
                <a:r>
                  <a:rPr lang="de-DE" sz="1200" b="1" dirty="0">
                    <a:solidFill>
                      <a:schemeClr val="tx1"/>
                    </a:solidFill>
                  </a:rPr>
                  <a:t>und Initialtherapie:</a:t>
                </a:r>
              </a:p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Sauerstoff, atemerleichternde Stellung, 2-4 Hübe SABA (Wieder-</a:t>
                </a:r>
                <a:r>
                  <a:rPr lang="de-DE" sz="1200" dirty="0" err="1">
                    <a:solidFill>
                      <a:schemeClr val="tx1"/>
                    </a:solidFill>
                  </a:rPr>
                  <a:t>holung</a:t>
                </a:r>
                <a:r>
                  <a:rPr lang="de-DE" sz="1200" dirty="0">
                    <a:solidFill>
                      <a:schemeClr val="tx1"/>
                    </a:solidFill>
                  </a:rPr>
                  <a:t> nach 10-15 min.), </a:t>
                </a:r>
                <a:r>
                  <a:rPr lang="de-DE" sz="1200" dirty="0" err="1">
                    <a:solidFill>
                      <a:schemeClr val="tx1"/>
                    </a:solidFill>
                  </a:rPr>
                  <a:t>Prednisolon</a:t>
                </a:r>
                <a:r>
                  <a:rPr lang="de-DE" sz="1200" dirty="0">
                    <a:solidFill>
                      <a:schemeClr val="tx1"/>
                    </a:solidFill>
                  </a:rPr>
                  <a:t> 40-50mg </a:t>
                </a:r>
                <a:r>
                  <a:rPr lang="de-DE" sz="1200" dirty="0" err="1">
                    <a:solidFill>
                      <a:schemeClr val="tx1"/>
                    </a:solidFill>
                  </a:rPr>
                  <a:t>i.v.</a:t>
                </a:r>
                <a:r>
                  <a:rPr lang="de-DE" sz="1200" dirty="0">
                    <a:solidFill>
                      <a:schemeClr val="tx1"/>
                    </a:solidFill>
                  </a:rPr>
                  <a:t> oder oral, </a:t>
                </a:r>
                <a:r>
                  <a:rPr lang="de-DE" sz="1200" dirty="0" err="1">
                    <a:solidFill>
                      <a:schemeClr val="tx1"/>
                    </a:solidFill>
                  </a:rPr>
                  <a:t>Ipratropium</a:t>
                </a:r>
                <a:r>
                  <a:rPr lang="de-DE" sz="1200" dirty="0">
                    <a:solidFill>
                      <a:schemeClr val="tx1"/>
                    </a:solidFill>
                  </a:rPr>
                  <a:t> 0,5mg (Vernebler) oder 80µg aus MDI mit </a:t>
                </a:r>
                <a:r>
                  <a:rPr lang="de-DE" sz="1200" dirty="0" err="1">
                    <a:solidFill>
                      <a:schemeClr val="tx1"/>
                    </a:solidFill>
                  </a:rPr>
                  <a:t>Spacer</a:t>
                </a:r>
                <a:endParaRPr lang="de-DE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Rechteck: abgerundete Ecken 47">
                <a:extLst>
                  <a:ext uri="{FF2B5EF4-FFF2-40B4-BE49-F238E27FC236}">
                    <a16:creationId xmlns:a16="http://schemas.microsoft.com/office/drawing/2014/main" id="{9906C950-8E59-41D2-98D0-9D73263AC1C8}"/>
                  </a:ext>
                </a:extLst>
              </p:cNvPr>
              <p:cNvSpPr/>
              <p:nvPr/>
            </p:nvSpPr>
            <p:spPr>
              <a:xfrm>
                <a:off x="6228183" y="3561202"/>
                <a:ext cx="2592288" cy="1586068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Umgehende Krankenhaus-einweisung </a:t>
                </a:r>
                <a:r>
                  <a:rPr lang="de-DE" sz="1200" b="1" dirty="0">
                    <a:solidFill>
                      <a:schemeClr val="tx1"/>
                    </a:solidFill>
                  </a:rPr>
                  <a:t>und Initialtherapie:</a:t>
                </a:r>
              </a:p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Sauerstoff, atemerleichternde Stellung, </a:t>
                </a:r>
                <a:r>
                  <a:rPr lang="de-DE" sz="1200" dirty="0" err="1">
                    <a:solidFill>
                      <a:schemeClr val="tx1"/>
                    </a:solidFill>
                  </a:rPr>
                  <a:t>Prednisolon</a:t>
                </a:r>
                <a:r>
                  <a:rPr lang="de-DE" sz="1200" dirty="0">
                    <a:solidFill>
                      <a:schemeClr val="tx1"/>
                    </a:solidFill>
                  </a:rPr>
                  <a:t> 50-100mg </a:t>
                </a:r>
                <a:r>
                  <a:rPr lang="de-DE" sz="1200" dirty="0" err="1">
                    <a:solidFill>
                      <a:schemeClr val="tx1"/>
                    </a:solidFill>
                  </a:rPr>
                  <a:t>i.v.</a:t>
                </a:r>
                <a:r>
                  <a:rPr lang="de-DE" sz="1200" dirty="0">
                    <a:solidFill>
                      <a:schemeClr val="tx1"/>
                    </a:solidFill>
                  </a:rPr>
                  <a:t> oder oral, 2-4 Hübe SABA (Wiederholung nach 10-15 Min.), </a:t>
                </a:r>
                <a:r>
                  <a:rPr lang="de-DE" sz="1200" dirty="0" err="1">
                    <a:solidFill>
                      <a:schemeClr val="tx1"/>
                    </a:solidFill>
                  </a:rPr>
                  <a:t>Ipratropium</a:t>
                </a:r>
                <a:r>
                  <a:rPr lang="de-DE" sz="1200" dirty="0">
                    <a:solidFill>
                      <a:schemeClr val="tx1"/>
                    </a:solidFill>
                  </a:rPr>
                  <a:t> 0,5mg (Vernebler) oder 80µg aus MDI mit </a:t>
                </a:r>
                <a:r>
                  <a:rPr lang="de-DE" sz="1200" dirty="0" err="1">
                    <a:solidFill>
                      <a:schemeClr val="tx1"/>
                    </a:solidFill>
                  </a:rPr>
                  <a:t>Spacer</a:t>
                </a:r>
                <a:endParaRPr lang="de-DE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Rechteck: abgerundete Ecken 49">
                <a:extLst>
                  <a:ext uri="{FF2B5EF4-FFF2-40B4-BE49-F238E27FC236}">
                    <a16:creationId xmlns:a16="http://schemas.microsoft.com/office/drawing/2014/main" id="{3F5276F4-2147-4BA3-A88E-25C0CBF6FEE1}"/>
                  </a:ext>
                </a:extLst>
              </p:cNvPr>
              <p:cNvSpPr/>
              <p:nvPr/>
            </p:nvSpPr>
            <p:spPr>
              <a:xfrm>
                <a:off x="241095" y="5181219"/>
                <a:ext cx="5627049" cy="288032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nach 30 – 60 Min.: Stabilisierung ? / Atemnot gebessert ? / AF, HF und PEF stabilisiert?</a:t>
                </a:r>
              </a:p>
            </p:txBody>
          </p:sp>
          <p:sp>
            <p:nvSpPr>
              <p:cNvPr id="54" name="Rechteck: abgerundete Ecken 53">
                <a:extLst>
                  <a:ext uri="{FF2B5EF4-FFF2-40B4-BE49-F238E27FC236}">
                    <a16:creationId xmlns:a16="http://schemas.microsoft.com/office/drawing/2014/main" id="{DBFCECF8-B9A0-4DC4-9C3C-C9F58F8FF64A}"/>
                  </a:ext>
                </a:extLst>
              </p:cNvPr>
              <p:cNvSpPr/>
              <p:nvPr/>
            </p:nvSpPr>
            <p:spPr>
              <a:xfrm>
                <a:off x="241093" y="1992623"/>
                <a:ext cx="8579379" cy="208048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Ausschluss anderer Ursachen für Atemnot</a:t>
                </a:r>
              </a:p>
            </p:txBody>
          </p:sp>
          <p:sp>
            <p:nvSpPr>
              <p:cNvPr id="56" name="Rechteck: abgerundete Ecken 55">
                <a:extLst>
                  <a:ext uri="{FF2B5EF4-FFF2-40B4-BE49-F238E27FC236}">
                    <a16:creationId xmlns:a16="http://schemas.microsoft.com/office/drawing/2014/main" id="{D8E42B1E-34DC-46C3-AEAC-F8DF94D73146}"/>
                  </a:ext>
                </a:extLst>
              </p:cNvPr>
              <p:cNvSpPr/>
              <p:nvPr/>
            </p:nvSpPr>
            <p:spPr>
              <a:xfrm>
                <a:off x="241092" y="1642451"/>
                <a:ext cx="8579379" cy="208048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Patient mit Atemnot und Verdacht auf einen Asthmaanfall</a:t>
                </a:r>
              </a:p>
            </p:txBody>
          </p:sp>
          <p:sp>
            <p:nvSpPr>
              <p:cNvPr id="58" name="Rechteck: abgerundete Ecken 57">
                <a:extLst>
                  <a:ext uri="{FF2B5EF4-FFF2-40B4-BE49-F238E27FC236}">
                    <a16:creationId xmlns:a16="http://schemas.microsoft.com/office/drawing/2014/main" id="{EB1EC479-DB66-4B0B-9A92-6AF58AB2FA2E}"/>
                  </a:ext>
                </a:extLst>
              </p:cNvPr>
              <p:cNvSpPr/>
              <p:nvPr/>
            </p:nvSpPr>
            <p:spPr>
              <a:xfrm>
                <a:off x="251520" y="5731365"/>
                <a:ext cx="2592288" cy="937995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71450" indent="-171450">
                  <a:buSzPct val="125000"/>
                  <a:buFont typeface="Arial" panose="020B0604020202020204" pitchFamily="34" charset="0"/>
                  <a:buChar char="•"/>
                </a:pPr>
                <a:r>
                  <a:rPr lang="de-DE" sz="1200" dirty="0">
                    <a:solidFill>
                      <a:schemeClr val="tx1"/>
                    </a:solidFill>
                  </a:rPr>
                  <a:t>überprüfen/aushändigen eines individuellen  Asthma-Aktionsplans</a:t>
                </a:r>
              </a:p>
              <a:p>
                <a:pPr marL="171450" indent="-171450">
                  <a:buSzPct val="125000"/>
                  <a:buFont typeface="Arial" panose="020B0604020202020204" pitchFamily="34" charset="0"/>
                  <a:buChar char="•"/>
                </a:pPr>
                <a:r>
                  <a:rPr lang="de-DE" sz="1200" dirty="0">
                    <a:solidFill>
                      <a:schemeClr val="tx1"/>
                    </a:solidFill>
                  </a:rPr>
                  <a:t>Risikofaktoren beseitigen</a:t>
                </a:r>
              </a:p>
              <a:p>
                <a:pPr marL="171450" indent="-171450">
                  <a:buSzPct val="125000"/>
                  <a:buFont typeface="Arial" panose="020B0604020202020204" pitchFamily="34" charset="0"/>
                  <a:buChar char="•"/>
                </a:pPr>
                <a:r>
                  <a:rPr lang="de-DE" sz="1200" dirty="0">
                    <a:solidFill>
                      <a:schemeClr val="tx1"/>
                    </a:solidFill>
                  </a:rPr>
                  <a:t>Schulung/Nachschulung</a:t>
                </a:r>
              </a:p>
            </p:txBody>
          </p:sp>
          <p:sp>
            <p:nvSpPr>
              <p:cNvPr id="60" name="Rechteck: abgerundete Ecken 59">
                <a:extLst>
                  <a:ext uri="{FF2B5EF4-FFF2-40B4-BE49-F238E27FC236}">
                    <a16:creationId xmlns:a16="http://schemas.microsoft.com/office/drawing/2014/main" id="{98B6EE9A-6D0C-4F82-9784-829EF8AB6515}"/>
                  </a:ext>
                </a:extLst>
              </p:cNvPr>
              <p:cNvSpPr/>
              <p:nvPr/>
            </p:nvSpPr>
            <p:spPr>
              <a:xfrm>
                <a:off x="3284681" y="5731365"/>
                <a:ext cx="2592288" cy="937995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Einweisung in das Krankenhaus bzw. weitergehende Behandlung in der Notaufnahme</a:t>
                </a:r>
              </a:p>
            </p:txBody>
          </p:sp>
          <p:sp>
            <p:nvSpPr>
              <p:cNvPr id="62" name="Rechteck: abgerundete Ecken 61">
                <a:extLst>
                  <a:ext uri="{FF2B5EF4-FFF2-40B4-BE49-F238E27FC236}">
                    <a16:creationId xmlns:a16="http://schemas.microsoft.com/office/drawing/2014/main" id="{49FFF806-4A2B-4363-A6D2-5D9A52788E00}"/>
                  </a:ext>
                </a:extLst>
              </p:cNvPr>
              <p:cNvSpPr/>
              <p:nvPr/>
            </p:nvSpPr>
            <p:spPr>
              <a:xfrm>
                <a:off x="6228184" y="5731365"/>
                <a:ext cx="2592288" cy="937995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Versorgung im Krankenhaus</a:t>
                </a:r>
              </a:p>
            </p:txBody>
          </p:sp>
          <p:cxnSp>
            <p:nvCxnSpPr>
              <p:cNvPr id="4" name="Gerade Verbindung mit Pfeil 3">
                <a:extLst>
                  <a:ext uri="{FF2B5EF4-FFF2-40B4-BE49-F238E27FC236}">
                    <a16:creationId xmlns:a16="http://schemas.microsoft.com/office/drawing/2014/main" id="{82086476-7510-44F1-9EBA-7F6408773F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89649" y="1846305"/>
                <a:ext cx="1" cy="14212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Gerade Verbindung mit Pfeil 17">
                <a:extLst>
                  <a:ext uri="{FF2B5EF4-FFF2-40B4-BE49-F238E27FC236}">
                    <a16:creationId xmlns:a16="http://schemas.microsoft.com/office/drawing/2014/main" id="{DE85A1C4-5C6D-473D-A1C5-7A8ED3E89E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89650" y="2209170"/>
                <a:ext cx="1" cy="14212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Gerade Verbindung mit Pfeil 23">
                <a:extLst>
                  <a:ext uri="{FF2B5EF4-FFF2-40B4-BE49-F238E27FC236}">
                    <a16:creationId xmlns:a16="http://schemas.microsoft.com/office/drawing/2014/main" id="{5F1CE8D9-BB16-4279-8464-49673250C9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80825" y="5087076"/>
                <a:ext cx="0" cy="9414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Gerade Verbindung mit Pfeil 29">
                <a:extLst>
                  <a:ext uri="{FF2B5EF4-FFF2-40B4-BE49-F238E27FC236}">
                    <a16:creationId xmlns:a16="http://schemas.microsoft.com/office/drawing/2014/main" id="{E15017DA-221F-4192-9955-D23CB876B7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91713" y="3343017"/>
                <a:ext cx="0" cy="19721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Gerade Verbindung mit Pfeil 31">
                <a:extLst>
                  <a:ext uri="{FF2B5EF4-FFF2-40B4-BE49-F238E27FC236}">
                    <a16:creationId xmlns:a16="http://schemas.microsoft.com/office/drawing/2014/main" id="{CE2E0AC0-534F-4305-B2D2-0F701466B1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80825" y="5613267"/>
                <a:ext cx="346" cy="11998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Gerade Verbindung mit Pfeil 34">
                <a:extLst>
                  <a:ext uri="{FF2B5EF4-FFF2-40B4-BE49-F238E27FC236}">
                    <a16:creationId xmlns:a16="http://schemas.microsoft.com/office/drawing/2014/main" id="{CFA2A247-1410-4A3E-BB18-33E9495696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4327" y="2209170"/>
                <a:ext cx="1" cy="14212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Gerade Verbindung mit Pfeil 35">
                <a:extLst>
                  <a:ext uri="{FF2B5EF4-FFF2-40B4-BE49-F238E27FC236}">
                    <a16:creationId xmlns:a16="http://schemas.microsoft.com/office/drawing/2014/main" id="{727698C9-B50C-4169-8CA4-2000FE8E7A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47663" y="2211110"/>
                <a:ext cx="1" cy="14212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Gerade Verbindung mit Pfeil 36">
                <a:extLst>
                  <a:ext uri="{FF2B5EF4-FFF2-40B4-BE49-F238E27FC236}">
                    <a16:creationId xmlns:a16="http://schemas.microsoft.com/office/drawing/2014/main" id="{B76DD78B-2AAC-4D88-93FE-2F5D639B38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4327" y="3356992"/>
                <a:ext cx="0" cy="19721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Gerade Verbindung mit Pfeil 37">
                <a:extLst>
                  <a:ext uri="{FF2B5EF4-FFF2-40B4-BE49-F238E27FC236}">
                    <a16:creationId xmlns:a16="http://schemas.microsoft.com/office/drawing/2014/main" id="{B2B1DBE0-6657-4528-9FC6-56E0C7502E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31495" y="3356992"/>
                <a:ext cx="0" cy="19721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Gerade Verbindung mit Pfeil 38">
                <a:extLst>
                  <a:ext uri="{FF2B5EF4-FFF2-40B4-BE49-F238E27FC236}">
                    <a16:creationId xmlns:a16="http://schemas.microsoft.com/office/drawing/2014/main" id="{0D3A8717-478D-4B03-8D62-D778B7E807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31495" y="4581128"/>
                <a:ext cx="1" cy="5760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Gerade Verbindung mit Pfeil 40">
                <a:extLst>
                  <a:ext uri="{FF2B5EF4-FFF2-40B4-BE49-F238E27FC236}">
                    <a16:creationId xmlns:a16="http://schemas.microsoft.com/office/drawing/2014/main" id="{DF56BD1D-F145-4917-A05B-F770F4B4CA19}"/>
                  </a:ext>
                </a:extLst>
              </p:cNvPr>
              <p:cNvCxnSpPr>
                <a:cxnSpLocks/>
                <a:stCxn id="48" idx="2"/>
              </p:cNvCxnSpPr>
              <p:nvPr/>
            </p:nvCxnSpPr>
            <p:spPr>
              <a:xfrm>
                <a:off x="7524327" y="5147270"/>
                <a:ext cx="0" cy="58598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2DD43E4E-DDEB-441C-BD20-0A5D3E89B464}"/>
                </a:ext>
              </a:extLst>
            </p:cNvPr>
            <p:cNvSpPr txBox="1"/>
            <p:nvPr/>
          </p:nvSpPr>
          <p:spPr>
            <a:xfrm>
              <a:off x="1008511" y="5528851"/>
              <a:ext cx="427757" cy="202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50000"/>
                </a:lnSpc>
              </a:pPr>
              <a:r>
                <a:rPr lang="de-DE" sz="1200" dirty="0">
                  <a:solidFill>
                    <a:srgbClr val="C00000"/>
                  </a:solidFill>
                </a:rPr>
                <a:t>ja</a:t>
              </a:r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F6C9CCC0-FBF4-4D05-BEFD-791255E787C8}"/>
                </a:ext>
              </a:extLst>
            </p:cNvPr>
            <p:cNvSpPr txBox="1"/>
            <p:nvPr/>
          </p:nvSpPr>
          <p:spPr>
            <a:xfrm>
              <a:off x="4765710" y="5545269"/>
              <a:ext cx="512668" cy="202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50000"/>
                </a:lnSpc>
              </a:pPr>
              <a:r>
                <a:rPr lang="de-DE" sz="1200" dirty="0">
                  <a:solidFill>
                    <a:srgbClr val="C00000"/>
                  </a:solidFill>
                </a:rPr>
                <a:t>nein</a:t>
              </a:r>
            </a:p>
          </p:txBody>
        </p:sp>
        <p:cxnSp>
          <p:nvCxnSpPr>
            <p:cNvPr id="51" name="Gerade Verbindung mit Pfeil 50">
              <a:extLst>
                <a:ext uri="{FF2B5EF4-FFF2-40B4-BE49-F238E27FC236}">
                  <a16:creationId xmlns:a16="http://schemas.microsoft.com/office/drawing/2014/main" id="{0EA0B82B-CB71-4B27-8305-4993CE6328B6}"/>
                </a:ext>
              </a:extLst>
            </p:cNvPr>
            <p:cNvCxnSpPr>
              <a:cxnSpLocks/>
            </p:cNvCxnSpPr>
            <p:nvPr/>
          </p:nvCxnSpPr>
          <p:spPr>
            <a:xfrm>
              <a:off x="1531149" y="5611376"/>
              <a:ext cx="346" cy="11998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6DA13DD2-AC5D-4186-AC4D-0F777D4EAA4F}"/>
                </a:ext>
              </a:extLst>
            </p:cNvPr>
            <p:cNvCxnSpPr>
              <a:cxnSpLocks/>
            </p:cNvCxnSpPr>
            <p:nvPr/>
          </p:nvCxnSpPr>
          <p:spPr>
            <a:xfrm>
              <a:off x="1531149" y="5611376"/>
              <a:ext cx="30496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A7FB586A-07D3-4E10-BB6B-538D901799B2}"/>
              </a:ext>
            </a:extLst>
          </p:cNvPr>
          <p:cNvCxnSpPr>
            <a:cxnSpLocks/>
          </p:cNvCxnSpPr>
          <p:nvPr/>
        </p:nvCxnSpPr>
        <p:spPr>
          <a:xfrm>
            <a:off x="5876969" y="6200363"/>
            <a:ext cx="35121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284752EC-A229-4DE1-BA00-E590F9BE3D06}"/>
              </a:ext>
            </a:extLst>
          </p:cNvPr>
          <p:cNvCxnSpPr>
            <a:cxnSpLocks/>
          </p:cNvCxnSpPr>
          <p:nvPr/>
        </p:nvCxnSpPr>
        <p:spPr>
          <a:xfrm>
            <a:off x="3054619" y="5474206"/>
            <a:ext cx="0" cy="1421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009851"/>
      </p:ext>
    </p:extLst>
  </p:cSld>
  <p:clrMapOvr>
    <a:masterClrMapping/>
  </p:clrMapOvr>
  <p:transition spd="slow">
    <p:wheel spokes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1FBEC2-77C4-4B83-AA2B-A2B9A2695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Asthma-Anfall: Versorgung im Krankenhaus</a:t>
            </a:r>
          </a:p>
        </p:txBody>
      </p:sp>
      <p:grpSp>
        <p:nvGrpSpPr>
          <p:cNvPr id="79" name="Gruppieren 78">
            <a:extLst>
              <a:ext uri="{FF2B5EF4-FFF2-40B4-BE49-F238E27FC236}">
                <a16:creationId xmlns:a16="http://schemas.microsoft.com/office/drawing/2014/main" id="{05B62BB2-B39B-4A37-AB85-906B35D402D6}"/>
              </a:ext>
            </a:extLst>
          </p:cNvPr>
          <p:cNvGrpSpPr/>
          <p:nvPr/>
        </p:nvGrpSpPr>
        <p:grpSpPr>
          <a:xfrm>
            <a:off x="755576" y="1772816"/>
            <a:ext cx="7920881" cy="4716404"/>
            <a:chOff x="755576" y="1772816"/>
            <a:chExt cx="7920881" cy="4716404"/>
          </a:xfrm>
        </p:grpSpPr>
        <p:grpSp>
          <p:nvGrpSpPr>
            <p:cNvPr id="28" name="Gruppieren 27">
              <a:extLst>
                <a:ext uri="{FF2B5EF4-FFF2-40B4-BE49-F238E27FC236}">
                  <a16:creationId xmlns:a16="http://schemas.microsoft.com/office/drawing/2014/main" id="{62528776-069B-4B37-9A20-F3F50E77EC82}"/>
                </a:ext>
              </a:extLst>
            </p:cNvPr>
            <p:cNvGrpSpPr/>
            <p:nvPr/>
          </p:nvGrpSpPr>
          <p:grpSpPr>
            <a:xfrm>
              <a:off x="755576" y="1772816"/>
              <a:ext cx="7920881" cy="4716404"/>
              <a:chOff x="755576" y="1592916"/>
              <a:chExt cx="7920881" cy="4716404"/>
            </a:xfrm>
          </p:grpSpPr>
          <p:sp>
            <p:nvSpPr>
              <p:cNvPr id="11" name="Rechteck: abgerundete Ecken 10">
                <a:extLst>
                  <a:ext uri="{FF2B5EF4-FFF2-40B4-BE49-F238E27FC236}">
                    <a16:creationId xmlns:a16="http://schemas.microsoft.com/office/drawing/2014/main" id="{86B051FC-6B5B-4437-8976-DDE8E6F40471}"/>
                  </a:ext>
                </a:extLst>
              </p:cNvPr>
              <p:cNvSpPr/>
              <p:nvPr/>
            </p:nvSpPr>
            <p:spPr>
              <a:xfrm>
                <a:off x="2222548" y="2564904"/>
                <a:ext cx="4752528" cy="936104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SzPct val="125000"/>
                </a:pPr>
                <a:r>
                  <a:rPr lang="de-DE" sz="1200" b="1" dirty="0">
                    <a:solidFill>
                      <a:schemeClr val="tx1"/>
                    </a:solidFill>
                  </a:rPr>
                  <a:t>intensivmedizinische Überwachung und Behandlung</a:t>
                </a:r>
                <a:r>
                  <a:rPr lang="de-DE" sz="1200" dirty="0">
                    <a:solidFill>
                      <a:schemeClr val="tx1"/>
                    </a:solidFill>
                  </a:rPr>
                  <a:t>, wenn:</a:t>
                </a:r>
              </a:p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Persistierende oder zunehmende Hypoxämie (SaO</a:t>
                </a:r>
                <a:r>
                  <a:rPr lang="de-DE" sz="12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de-DE" sz="1200" dirty="0">
                    <a:solidFill>
                      <a:schemeClr val="tx1"/>
                    </a:solidFill>
                  </a:rPr>
                  <a:t> &lt;92%), Hyperkapnie, Azidose (art. pH &lt;7,35), falls messbar: PEF&lt;40% PBW, Erschöpfung, Bewusstseinsstörung/Konfusion, Koma oder Atemstillstand</a:t>
                </a:r>
              </a:p>
              <a:p>
                <a:pPr>
                  <a:buSzPct val="125000"/>
                </a:pPr>
                <a:endParaRPr lang="de-DE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hteck: abgerundete Ecken 14">
                <a:extLst>
                  <a:ext uri="{FF2B5EF4-FFF2-40B4-BE49-F238E27FC236}">
                    <a16:creationId xmlns:a16="http://schemas.microsoft.com/office/drawing/2014/main" id="{8D58672D-982D-40FD-BE14-6AE9E6541EA1}"/>
                  </a:ext>
                </a:extLst>
              </p:cNvPr>
              <p:cNvSpPr/>
              <p:nvPr/>
            </p:nvSpPr>
            <p:spPr>
              <a:xfrm>
                <a:off x="755576" y="5589320"/>
                <a:ext cx="4752528" cy="72000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SzPct val="125000"/>
                </a:pPr>
                <a:r>
                  <a:rPr lang="de-DE" sz="1200" b="1" dirty="0">
                    <a:solidFill>
                      <a:schemeClr val="tx1"/>
                    </a:solidFill>
                  </a:rPr>
                  <a:t>Entlassung:</a:t>
                </a:r>
              </a:p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individueller Asthma-Aktionsplan, Evaluation/Beseitigung von Risikofaktoren, Schulung/Nachschulung, nach lebensbedrohlichem Anfall: zeitnahe Weiterbehandlung durch einen Pneumologen</a:t>
                </a:r>
              </a:p>
            </p:txBody>
          </p:sp>
          <p:sp>
            <p:nvSpPr>
              <p:cNvPr id="17" name="Rechteck: abgerundete Ecken 16">
                <a:extLst>
                  <a:ext uri="{FF2B5EF4-FFF2-40B4-BE49-F238E27FC236}">
                    <a16:creationId xmlns:a16="http://schemas.microsoft.com/office/drawing/2014/main" id="{22857A44-30E5-442E-879F-782EC99909A8}"/>
                  </a:ext>
                </a:extLst>
              </p:cNvPr>
              <p:cNvSpPr/>
              <p:nvPr/>
            </p:nvSpPr>
            <p:spPr>
              <a:xfrm>
                <a:off x="755576" y="4653216"/>
                <a:ext cx="4752528" cy="72000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SzPct val="125000"/>
                </a:pPr>
                <a:r>
                  <a:rPr lang="de-DE" sz="1200" b="1" dirty="0">
                    <a:solidFill>
                      <a:schemeClr val="tx1"/>
                    </a:solidFill>
                  </a:rPr>
                  <a:t>anhaltend (60 min. nach letzter Medikamentengabe):</a:t>
                </a:r>
              </a:p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Stabilisierung des Gesamtzustandes, Atemnot nachhaltig gebessert,</a:t>
                </a:r>
              </a:p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AF, HF und PEF stabilisiert</a:t>
                </a:r>
              </a:p>
            </p:txBody>
          </p:sp>
          <p:sp>
            <p:nvSpPr>
              <p:cNvPr id="19" name="Rechteck: abgerundete Ecken 18">
                <a:extLst>
                  <a:ext uri="{FF2B5EF4-FFF2-40B4-BE49-F238E27FC236}">
                    <a16:creationId xmlns:a16="http://schemas.microsoft.com/office/drawing/2014/main" id="{B33A5877-CCC0-4B1F-912F-488E22F8C24A}"/>
                  </a:ext>
                </a:extLst>
              </p:cNvPr>
              <p:cNvSpPr/>
              <p:nvPr/>
            </p:nvSpPr>
            <p:spPr>
              <a:xfrm>
                <a:off x="755576" y="3717112"/>
                <a:ext cx="4752528" cy="720000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SzPct val="125000"/>
                </a:pPr>
                <a:r>
                  <a:rPr lang="de-DE" sz="1200" b="1" dirty="0">
                    <a:solidFill>
                      <a:schemeClr val="tx1"/>
                    </a:solidFill>
                  </a:rPr>
                  <a:t>für 1-3 h: weitergehende Maßnahmen in der Notaufnahme:</a:t>
                </a:r>
              </a:p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50-100 mg </a:t>
                </a:r>
                <a:r>
                  <a:rPr lang="de-DE" sz="1200" dirty="0" err="1">
                    <a:solidFill>
                      <a:schemeClr val="tx1"/>
                    </a:solidFill>
                  </a:rPr>
                  <a:t>Prednisolon</a:t>
                </a:r>
                <a:r>
                  <a:rPr lang="de-DE" sz="1200" dirty="0">
                    <a:solidFill>
                      <a:schemeClr val="tx1"/>
                    </a:solidFill>
                  </a:rPr>
                  <a:t>, Sauerstoff, </a:t>
                </a:r>
              </a:p>
              <a:p>
                <a:pPr>
                  <a:buSzPct val="125000"/>
                </a:pPr>
                <a:r>
                  <a:rPr lang="de-DE" sz="1200" dirty="0" err="1">
                    <a:solidFill>
                      <a:schemeClr val="tx1"/>
                    </a:solidFill>
                  </a:rPr>
                  <a:t>Ipratropium</a:t>
                </a:r>
                <a:r>
                  <a:rPr lang="de-DE" sz="1200" dirty="0">
                    <a:solidFill>
                      <a:schemeClr val="tx1"/>
                    </a:solidFill>
                  </a:rPr>
                  <a:t> 250-500 µm + SABA vernebelt, ggf. Beta2-Sympathomimetika bzw. Magnesium-Sulfat parenteral</a:t>
                </a:r>
                <a:endParaRPr lang="de-DE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hteck: abgerundete Ecken 20">
                <a:extLst>
                  <a:ext uri="{FF2B5EF4-FFF2-40B4-BE49-F238E27FC236}">
                    <a16:creationId xmlns:a16="http://schemas.microsoft.com/office/drawing/2014/main" id="{E7916093-3ACE-4FAF-ACD7-ABFD3CDCD293}"/>
                  </a:ext>
                </a:extLst>
              </p:cNvPr>
              <p:cNvSpPr/>
              <p:nvPr/>
            </p:nvSpPr>
            <p:spPr>
              <a:xfrm>
                <a:off x="2222886" y="2096972"/>
                <a:ext cx="4716553" cy="251908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Erweiterte Diagnostik (wenn möglich), Ausschöpfung der Initialtherapie </a:t>
                </a:r>
              </a:p>
            </p:txBody>
          </p:sp>
          <p:sp>
            <p:nvSpPr>
              <p:cNvPr id="23" name="Rechteck: abgerundete Ecken 22">
                <a:extLst>
                  <a:ext uri="{FF2B5EF4-FFF2-40B4-BE49-F238E27FC236}">
                    <a16:creationId xmlns:a16="http://schemas.microsoft.com/office/drawing/2014/main" id="{46C820FA-E113-470D-A1DB-29134F52A43F}"/>
                  </a:ext>
                </a:extLst>
              </p:cNvPr>
              <p:cNvSpPr/>
              <p:nvPr/>
            </p:nvSpPr>
            <p:spPr>
              <a:xfrm>
                <a:off x="2222548" y="1592916"/>
                <a:ext cx="4716553" cy="288032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kein Ansprechen auf ambulante Initialtherapie</a:t>
                </a:r>
              </a:p>
            </p:txBody>
          </p:sp>
          <p:sp>
            <p:nvSpPr>
              <p:cNvPr id="25" name="Rechteck: abgerundete Ecken 24">
                <a:extLst>
                  <a:ext uri="{FF2B5EF4-FFF2-40B4-BE49-F238E27FC236}">
                    <a16:creationId xmlns:a16="http://schemas.microsoft.com/office/drawing/2014/main" id="{E6DC1003-DC03-460B-A38F-01D8CC30CFE9}"/>
                  </a:ext>
                </a:extLst>
              </p:cNvPr>
              <p:cNvSpPr/>
              <p:nvPr/>
            </p:nvSpPr>
            <p:spPr>
              <a:xfrm>
                <a:off x="6444207" y="5823366"/>
                <a:ext cx="2232249" cy="251908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stationäre Behandlung</a:t>
                </a:r>
              </a:p>
            </p:txBody>
          </p:sp>
          <p:sp>
            <p:nvSpPr>
              <p:cNvPr id="27" name="Rechteck: abgerundete Ecken 26">
                <a:extLst>
                  <a:ext uri="{FF2B5EF4-FFF2-40B4-BE49-F238E27FC236}">
                    <a16:creationId xmlns:a16="http://schemas.microsoft.com/office/drawing/2014/main" id="{19BFD605-8E76-491A-878F-D9CE8DFB51AF}"/>
                  </a:ext>
                </a:extLst>
              </p:cNvPr>
              <p:cNvSpPr/>
              <p:nvPr/>
            </p:nvSpPr>
            <p:spPr>
              <a:xfrm>
                <a:off x="5796137" y="3717032"/>
                <a:ext cx="2880320" cy="1296144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SzPct val="125000"/>
                </a:pPr>
                <a:r>
                  <a:rPr lang="de-DE" sz="1200" b="1" dirty="0">
                    <a:solidFill>
                      <a:schemeClr val="tx1"/>
                    </a:solidFill>
                  </a:rPr>
                  <a:t>weitergehende Maßnahmen (</a:t>
                </a:r>
                <a:r>
                  <a:rPr lang="de-DE" sz="1200" b="1" dirty="0" err="1">
                    <a:solidFill>
                      <a:schemeClr val="tx1"/>
                    </a:solidFill>
                  </a:rPr>
                  <a:t>Inten-sivstation</a:t>
                </a:r>
                <a:r>
                  <a:rPr lang="de-DE" sz="1200" b="1" dirty="0">
                    <a:solidFill>
                      <a:schemeClr val="tx1"/>
                    </a:solidFill>
                  </a:rPr>
                  <a:t>):</a:t>
                </a:r>
              </a:p>
              <a:p>
                <a:pPr>
                  <a:buSzPct val="125000"/>
                </a:pPr>
                <a:r>
                  <a:rPr lang="de-DE" sz="1200" dirty="0">
                    <a:solidFill>
                      <a:schemeClr val="tx1"/>
                    </a:solidFill>
                  </a:rPr>
                  <a:t>50-100 mg </a:t>
                </a:r>
                <a:r>
                  <a:rPr lang="de-DE" sz="1200" dirty="0" err="1">
                    <a:solidFill>
                      <a:schemeClr val="tx1"/>
                    </a:solidFill>
                  </a:rPr>
                  <a:t>Prednisolon</a:t>
                </a:r>
                <a:r>
                  <a:rPr lang="de-DE" sz="1200" dirty="0">
                    <a:solidFill>
                      <a:schemeClr val="tx1"/>
                    </a:solidFill>
                  </a:rPr>
                  <a:t>, Sauerstoff, </a:t>
                </a:r>
              </a:p>
              <a:p>
                <a:pPr>
                  <a:buSzPct val="125000"/>
                </a:pPr>
                <a:r>
                  <a:rPr lang="de-DE" sz="1200" dirty="0" err="1">
                    <a:solidFill>
                      <a:schemeClr val="tx1"/>
                    </a:solidFill>
                  </a:rPr>
                  <a:t>Ipratropium</a:t>
                </a:r>
                <a:r>
                  <a:rPr lang="de-DE" sz="1200" dirty="0">
                    <a:solidFill>
                      <a:schemeClr val="tx1"/>
                    </a:solidFill>
                  </a:rPr>
                  <a:t> 250-500 µm + SABA vernebelt, ggf. Beta2-Sympathomimetika bzw. Magnesium-Sulfat parenteral, Indikation zu Beatmung prüfen</a:t>
                </a:r>
              </a:p>
            </p:txBody>
          </p:sp>
        </p:grpSp>
        <p:cxnSp>
          <p:nvCxnSpPr>
            <p:cNvPr id="29" name="Gerade Verbindung mit Pfeil 28">
              <a:extLst>
                <a:ext uri="{FF2B5EF4-FFF2-40B4-BE49-F238E27FC236}">
                  <a16:creationId xmlns:a16="http://schemas.microsoft.com/office/drawing/2014/main" id="{F836B907-1375-4A4E-873A-19BA4A9D2CA0}"/>
                </a:ext>
              </a:extLst>
            </p:cNvPr>
            <p:cNvCxnSpPr>
              <a:cxnSpLocks/>
            </p:cNvCxnSpPr>
            <p:nvPr/>
          </p:nvCxnSpPr>
          <p:spPr>
            <a:xfrm>
              <a:off x="4499992" y="2060848"/>
              <a:ext cx="0" cy="19721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mit Pfeil 29">
              <a:extLst>
                <a:ext uri="{FF2B5EF4-FFF2-40B4-BE49-F238E27FC236}">
                  <a16:creationId xmlns:a16="http://schemas.microsoft.com/office/drawing/2014/main" id="{1E133426-83F3-41A9-8F64-EC29728E6324}"/>
                </a:ext>
              </a:extLst>
            </p:cNvPr>
            <p:cNvCxnSpPr>
              <a:cxnSpLocks/>
            </p:cNvCxnSpPr>
            <p:nvPr/>
          </p:nvCxnSpPr>
          <p:spPr>
            <a:xfrm>
              <a:off x="4499992" y="2547594"/>
              <a:ext cx="0" cy="19721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mit Pfeil 30">
              <a:extLst>
                <a:ext uri="{FF2B5EF4-FFF2-40B4-BE49-F238E27FC236}">
                  <a16:creationId xmlns:a16="http://schemas.microsoft.com/office/drawing/2014/main" id="{73ACE381-9F3B-4F3D-9ACC-B4B7DB178816}"/>
                </a:ext>
              </a:extLst>
            </p:cNvPr>
            <p:cNvCxnSpPr>
              <a:cxnSpLocks/>
            </p:cNvCxnSpPr>
            <p:nvPr/>
          </p:nvCxnSpPr>
          <p:spPr>
            <a:xfrm>
              <a:off x="3059832" y="4635906"/>
              <a:ext cx="0" cy="19721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mit Pfeil 31">
              <a:extLst>
                <a:ext uri="{FF2B5EF4-FFF2-40B4-BE49-F238E27FC236}">
                  <a16:creationId xmlns:a16="http://schemas.microsoft.com/office/drawing/2014/main" id="{77CFDBD7-1D88-4FB4-9A0F-CB55803E4D68}"/>
                </a:ext>
              </a:extLst>
            </p:cNvPr>
            <p:cNvCxnSpPr>
              <a:cxnSpLocks/>
              <a:stCxn id="25" idx="1"/>
            </p:cNvCxnSpPr>
            <p:nvPr/>
          </p:nvCxnSpPr>
          <p:spPr>
            <a:xfrm flipH="1">
              <a:off x="5508105" y="6129220"/>
              <a:ext cx="936102" cy="399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A7759765-9EFD-4A2B-BF42-96935E827CB4}"/>
                </a:ext>
              </a:extLst>
            </p:cNvPr>
            <p:cNvSpPr txBox="1"/>
            <p:nvPr/>
          </p:nvSpPr>
          <p:spPr>
            <a:xfrm>
              <a:off x="5580112" y="6222975"/>
              <a:ext cx="936096" cy="202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50000"/>
                </a:lnSpc>
              </a:pPr>
              <a:r>
                <a:rPr lang="de-DE" sz="1200" dirty="0">
                  <a:solidFill>
                    <a:srgbClr val="C00000"/>
                  </a:solidFill>
                </a:rPr>
                <a:t>Besserung</a:t>
              </a: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7353364B-6EEC-49C0-B742-50B4201EF6B1}"/>
                </a:ext>
              </a:extLst>
            </p:cNvPr>
            <p:cNvSpPr txBox="1"/>
            <p:nvPr/>
          </p:nvSpPr>
          <p:spPr>
            <a:xfrm>
              <a:off x="7387655" y="5496702"/>
              <a:ext cx="849409" cy="202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50000"/>
                </a:lnSpc>
              </a:pPr>
              <a:r>
                <a:rPr lang="de-DE" sz="1200" dirty="0">
                  <a:solidFill>
                    <a:srgbClr val="C00000"/>
                  </a:solidFill>
                </a:rPr>
                <a:t>Besserung</a:t>
              </a:r>
            </a:p>
          </p:txBody>
        </p:sp>
        <p:cxnSp>
          <p:nvCxnSpPr>
            <p:cNvPr id="42" name="Gerade Verbindung mit Pfeil 41">
              <a:extLst>
                <a:ext uri="{FF2B5EF4-FFF2-40B4-BE49-F238E27FC236}">
                  <a16:creationId xmlns:a16="http://schemas.microsoft.com/office/drawing/2014/main" id="{67C78296-5DC9-4F68-B273-DC5C5CB63ADE}"/>
                </a:ext>
              </a:extLst>
            </p:cNvPr>
            <p:cNvCxnSpPr>
              <a:cxnSpLocks/>
            </p:cNvCxnSpPr>
            <p:nvPr/>
          </p:nvCxnSpPr>
          <p:spPr>
            <a:xfrm>
              <a:off x="7221038" y="5208102"/>
              <a:ext cx="0" cy="79516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rade Verbindung mit Pfeil 44">
              <a:extLst>
                <a:ext uri="{FF2B5EF4-FFF2-40B4-BE49-F238E27FC236}">
                  <a16:creationId xmlns:a16="http://schemas.microsoft.com/office/drawing/2014/main" id="{EEE602CA-D60C-4C39-85E8-178505A69F12}"/>
                </a:ext>
              </a:extLst>
            </p:cNvPr>
            <p:cNvCxnSpPr>
              <a:cxnSpLocks/>
            </p:cNvCxnSpPr>
            <p:nvPr/>
          </p:nvCxnSpPr>
          <p:spPr>
            <a:xfrm>
              <a:off x="3059832" y="5693235"/>
              <a:ext cx="0" cy="7598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 Verbindung mit Pfeil 47">
              <a:extLst>
                <a:ext uri="{FF2B5EF4-FFF2-40B4-BE49-F238E27FC236}">
                  <a16:creationId xmlns:a16="http://schemas.microsoft.com/office/drawing/2014/main" id="{F5B5D76D-408A-4793-AB79-ADDB266CBB50}"/>
                </a:ext>
              </a:extLst>
            </p:cNvPr>
            <p:cNvCxnSpPr>
              <a:cxnSpLocks/>
            </p:cNvCxnSpPr>
            <p:nvPr/>
          </p:nvCxnSpPr>
          <p:spPr>
            <a:xfrm>
              <a:off x="6732240" y="5693235"/>
              <a:ext cx="0" cy="29870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>
              <a:extLst>
                <a:ext uri="{FF2B5EF4-FFF2-40B4-BE49-F238E27FC236}">
                  <a16:creationId xmlns:a16="http://schemas.microsoft.com/office/drawing/2014/main" id="{64029E74-244C-4E8A-A702-4D6BFF7516A5}"/>
                </a:ext>
              </a:extLst>
            </p:cNvPr>
            <p:cNvCxnSpPr>
              <a:cxnSpLocks/>
            </p:cNvCxnSpPr>
            <p:nvPr/>
          </p:nvCxnSpPr>
          <p:spPr>
            <a:xfrm>
              <a:off x="3024240" y="5693235"/>
              <a:ext cx="37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1A6ABAE3-8EE0-4A65-98C1-B4464A2E9A8F}"/>
                </a:ext>
              </a:extLst>
            </p:cNvPr>
            <p:cNvCxnSpPr/>
            <p:nvPr/>
          </p:nvCxnSpPr>
          <p:spPr>
            <a:xfrm>
              <a:off x="4283968" y="5553116"/>
              <a:ext cx="0" cy="1401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id="{2D73F2DA-6BB7-4364-A555-D5B89485CE58}"/>
                </a:ext>
              </a:extLst>
            </p:cNvPr>
            <p:cNvSpPr txBox="1"/>
            <p:nvPr/>
          </p:nvSpPr>
          <p:spPr>
            <a:xfrm>
              <a:off x="4450585" y="5551103"/>
              <a:ext cx="512668" cy="202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50000"/>
                </a:lnSpc>
              </a:pPr>
              <a:r>
                <a:rPr lang="de-DE" sz="1200" dirty="0">
                  <a:solidFill>
                    <a:srgbClr val="C00000"/>
                  </a:solidFill>
                </a:rPr>
                <a:t>nein</a:t>
              </a:r>
            </a:p>
          </p:txBody>
        </p:sp>
        <p:sp>
          <p:nvSpPr>
            <p:cNvPr id="66" name="Textfeld 65">
              <a:extLst>
                <a:ext uri="{FF2B5EF4-FFF2-40B4-BE49-F238E27FC236}">
                  <a16:creationId xmlns:a16="http://schemas.microsoft.com/office/drawing/2014/main" id="{15F337E8-36CF-4F24-B762-A701B53A523D}"/>
                </a:ext>
              </a:extLst>
            </p:cNvPr>
            <p:cNvSpPr txBox="1"/>
            <p:nvPr/>
          </p:nvSpPr>
          <p:spPr>
            <a:xfrm>
              <a:off x="3593991" y="5550373"/>
              <a:ext cx="512668" cy="202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50000"/>
                </a:lnSpc>
              </a:pPr>
              <a:r>
                <a:rPr lang="de-DE" sz="1200" dirty="0">
                  <a:solidFill>
                    <a:srgbClr val="C00000"/>
                  </a:solidFill>
                </a:rPr>
                <a:t>ja</a:t>
              </a:r>
            </a:p>
          </p:txBody>
        </p:sp>
        <p:sp>
          <p:nvSpPr>
            <p:cNvPr id="68" name="Textfeld 67">
              <a:extLst>
                <a:ext uri="{FF2B5EF4-FFF2-40B4-BE49-F238E27FC236}">
                  <a16:creationId xmlns:a16="http://schemas.microsoft.com/office/drawing/2014/main" id="{2069EBE7-37B1-46F9-950C-D5049EBD999A}"/>
                </a:ext>
              </a:extLst>
            </p:cNvPr>
            <p:cNvSpPr txBox="1"/>
            <p:nvPr/>
          </p:nvSpPr>
          <p:spPr>
            <a:xfrm>
              <a:off x="6475906" y="3689328"/>
              <a:ext cx="512668" cy="202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50000"/>
                </a:lnSpc>
              </a:pPr>
              <a:r>
                <a:rPr lang="de-DE" sz="1200" dirty="0">
                  <a:solidFill>
                    <a:srgbClr val="C00000"/>
                  </a:solidFill>
                </a:rPr>
                <a:t>ja</a:t>
              </a:r>
            </a:p>
          </p:txBody>
        </p:sp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D5FC4474-24D7-4627-AE0F-2168BF6A1439}"/>
                </a:ext>
              </a:extLst>
            </p:cNvPr>
            <p:cNvSpPr txBox="1"/>
            <p:nvPr/>
          </p:nvSpPr>
          <p:spPr>
            <a:xfrm>
              <a:off x="2875506" y="3706403"/>
              <a:ext cx="512668" cy="202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50000"/>
                </a:lnSpc>
              </a:pPr>
              <a:r>
                <a:rPr lang="de-DE" sz="1200" dirty="0">
                  <a:solidFill>
                    <a:srgbClr val="C00000"/>
                  </a:solidFill>
                </a:rPr>
                <a:t>nein</a:t>
              </a:r>
            </a:p>
          </p:txBody>
        </p: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A47429BB-D555-4F37-BEFC-B4AEAE749C63}"/>
                </a:ext>
              </a:extLst>
            </p:cNvPr>
            <p:cNvCxnSpPr>
              <a:cxnSpLocks/>
              <a:stCxn id="70" idx="3"/>
              <a:endCxn id="68" idx="1"/>
            </p:cNvCxnSpPr>
            <p:nvPr/>
          </p:nvCxnSpPr>
          <p:spPr>
            <a:xfrm flipV="1">
              <a:off x="3388174" y="3790446"/>
              <a:ext cx="3087732" cy="170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mit Pfeil 73">
              <a:extLst>
                <a:ext uri="{FF2B5EF4-FFF2-40B4-BE49-F238E27FC236}">
                  <a16:creationId xmlns:a16="http://schemas.microsoft.com/office/drawing/2014/main" id="{7364F272-E72F-4FEC-8248-475434A39250}"/>
                </a:ext>
              </a:extLst>
            </p:cNvPr>
            <p:cNvCxnSpPr>
              <a:cxnSpLocks/>
            </p:cNvCxnSpPr>
            <p:nvPr/>
          </p:nvCxnSpPr>
          <p:spPr>
            <a:xfrm>
              <a:off x="3419872" y="3807520"/>
              <a:ext cx="0" cy="7598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mit Pfeil 75">
              <a:extLst>
                <a:ext uri="{FF2B5EF4-FFF2-40B4-BE49-F238E27FC236}">
                  <a16:creationId xmlns:a16="http://schemas.microsoft.com/office/drawing/2014/main" id="{C6C329A0-6BBA-461B-ADF3-76931077F9E5}"/>
                </a:ext>
              </a:extLst>
            </p:cNvPr>
            <p:cNvCxnSpPr>
              <a:cxnSpLocks/>
            </p:cNvCxnSpPr>
            <p:nvPr/>
          </p:nvCxnSpPr>
          <p:spPr>
            <a:xfrm>
              <a:off x="6444208" y="3789040"/>
              <a:ext cx="0" cy="7598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>
              <a:extLst>
                <a:ext uri="{FF2B5EF4-FFF2-40B4-BE49-F238E27FC236}">
                  <a16:creationId xmlns:a16="http://schemas.microsoft.com/office/drawing/2014/main" id="{DFD9C424-542A-4A77-8AEF-838F22C6DFD3}"/>
                </a:ext>
              </a:extLst>
            </p:cNvPr>
            <p:cNvCxnSpPr>
              <a:cxnSpLocks/>
            </p:cNvCxnSpPr>
            <p:nvPr/>
          </p:nvCxnSpPr>
          <p:spPr>
            <a:xfrm>
              <a:off x="4499992" y="368104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82899919"/>
      </p:ext>
    </p:extLst>
  </p:cSld>
  <p:clrMapOvr>
    <a:masterClrMapping/>
  </p:clrMapOvr>
  <p:transition spd="slow">
    <p:wheel spokes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67B077-E230-4363-9C2D-D729955B0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Graduierung des Asthmaanfalls (Kinder/Jugendliche)</a:t>
            </a: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D31D8A62-5CDC-4A60-9B8E-AE0EFF734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366535"/>
              </p:ext>
            </p:extLst>
          </p:nvPr>
        </p:nvGraphicFramePr>
        <p:xfrm>
          <a:off x="0" y="1556792"/>
          <a:ext cx="9144000" cy="53012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0661">
                  <a:extLst>
                    <a:ext uri="{9D8B030D-6E8A-4147-A177-3AD203B41FA5}">
                      <a16:colId xmlns:a16="http://schemas.microsoft.com/office/drawing/2014/main" val="2693284616"/>
                    </a:ext>
                  </a:extLst>
                </a:gridCol>
                <a:gridCol w="2077283">
                  <a:extLst>
                    <a:ext uri="{9D8B030D-6E8A-4147-A177-3AD203B41FA5}">
                      <a16:colId xmlns:a16="http://schemas.microsoft.com/office/drawing/2014/main" val="297223015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1346220803"/>
                    </a:ext>
                  </a:extLst>
                </a:gridCol>
                <a:gridCol w="2987824">
                  <a:extLst>
                    <a:ext uri="{9D8B030D-6E8A-4147-A177-3AD203B41FA5}">
                      <a16:colId xmlns:a16="http://schemas.microsoft.com/office/drawing/2014/main" val="3968069116"/>
                    </a:ext>
                  </a:extLst>
                </a:gridCol>
              </a:tblGrid>
              <a:tr h="487845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450" marR="3345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leichter bis </a:t>
                      </a:r>
                      <a:br>
                        <a:rPr lang="de-DE" sz="1400" dirty="0">
                          <a:effectLst/>
                        </a:rPr>
                      </a:br>
                      <a:r>
                        <a:rPr lang="de-DE" sz="1400" dirty="0">
                          <a:effectLst/>
                        </a:rPr>
                        <a:t>mittelschwerer Anfall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schwerer Anfall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lebensbedrohlicher  Anfall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extLst>
                  <a:ext uri="{0D108BD9-81ED-4DB2-BD59-A6C34878D82A}">
                    <a16:rowId xmlns:a16="http://schemas.microsoft.com/office/drawing/2014/main" val="2991019558"/>
                  </a:ext>
                </a:extLst>
              </a:tr>
              <a:tr h="473904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Symptome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 gridSpan="2"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Unvermögen einen längeren Satz während eines Atemzuges zu vollenden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Erschöpfung, Konfusion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extLst>
                  <a:ext uri="{0D108BD9-81ED-4DB2-BD59-A6C34878D82A}">
                    <a16:rowId xmlns:a16="http://schemas.microsoft.com/office/drawing/2014/main" val="3446669486"/>
                  </a:ext>
                </a:extLst>
              </a:tr>
              <a:tr h="273567">
                <a:tc gridSpan="4"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klinische Zeichen 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265790"/>
                  </a:ext>
                </a:extLst>
              </a:tr>
              <a:tr h="770448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Atemfrequenz</a:t>
                      </a:r>
                    </a:p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&lt; 30/min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&gt; 5 Jahre: &gt; 30/min</a:t>
                      </a:r>
                    </a:p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2-5 Jahre: &gt; 40/min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&gt; 5 Jahre: &gt; 30/min</a:t>
                      </a:r>
                    </a:p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2-5 Jahre: &gt; 40/min</a:t>
                      </a:r>
                    </a:p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auch Bradypnoe oder Apnoe möglich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extLst>
                  <a:ext uri="{0D108BD9-81ED-4DB2-BD59-A6C34878D82A}">
                    <a16:rowId xmlns:a16="http://schemas.microsoft.com/office/drawing/2014/main" val="956053382"/>
                  </a:ext>
                </a:extLst>
              </a:tr>
              <a:tr h="1745562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Atemmuster</a:t>
                      </a:r>
                    </a:p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 gridSpan="2">
                  <a:txBody>
                    <a:bodyPr/>
                    <a:lstStyle/>
                    <a:p>
                      <a:pPr marL="342900" marR="107950" lvl="0" indent="-342900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ct val="100000"/>
                        <a:buFont typeface="Wingdings" panose="05000000000000000000" pitchFamily="2" charset="2"/>
                        <a:buChar char=""/>
                      </a:pPr>
                      <a:r>
                        <a:rPr lang="de-DE" sz="1400" dirty="0">
                          <a:effectLst/>
                        </a:rPr>
                        <a:t>verlängerte Ausatmung </a:t>
                      </a:r>
                    </a:p>
                    <a:p>
                      <a:pPr marL="342900" marR="107950" lvl="0" indent="-342900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ct val="100000"/>
                        <a:buFont typeface="Wingdings" panose="05000000000000000000" pitchFamily="2" charset="2"/>
                        <a:buChar char=""/>
                      </a:pPr>
                      <a:r>
                        <a:rPr lang="de-DE" sz="1400" dirty="0">
                          <a:effectLst/>
                        </a:rPr>
                        <a:t>Zeichen der Dyspnoe: Einziehungen, Nasenflügeln</a:t>
                      </a:r>
                    </a:p>
                    <a:p>
                      <a:pPr marL="342900" marR="107950" lvl="0" indent="-342900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ct val="100000"/>
                        <a:buFont typeface="Wingdings" panose="05000000000000000000" pitchFamily="2" charset="2"/>
                        <a:buChar char=""/>
                      </a:pPr>
                      <a:r>
                        <a:rPr lang="de-DE" sz="1400" dirty="0">
                          <a:effectLst/>
                        </a:rPr>
                        <a:t>trockene Rasselgeräusche im </a:t>
                      </a:r>
                      <a:r>
                        <a:rPr lang="de-DE" sz="1400" dirty="0" err="1">
                          <a:effectLst/>
                        </a:rPr>
                        <a:t>Exspirium</a:t>
                      </a:r>
                      <a:r>
                        <a:rPr lang="de-DE" sz="1400" dirty="0">
                          <a:effectLst/>
                        </a:rPr>
                        <a:t>: </a:t>
                      </a:r>
                      <a:br>
                        <a:rPr lang="de-DE" sz="1400" dirty="0">
                          <a:effectLst/>
                        </a:rPr>
                      </a:br>
                      <a:r>
                        <a:rPr lang="de-DE" sz="1400" dirty="0">
                          <a:effectLst/>
                        </a:rPr>
                        <a:t>Giemen und Brummen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107950" lvl="0" indent="-342900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ct val="100000"/>
                        <a:buFont typeface="Wingdings" panose="05000000000000000000" pitchFamily="2" charset="2"/>
                        <a:buChar char=""/>
                      </a:pPr>
                      <a:r>
                        <a:rPr lang="de-DE" sz="1400" dirty="0">
                          <a:effectLst/>
                        </a:rPr>
                        <a:t>Zeichen der Dyspnoe: Einziehungen, Nasenflügeln</a:t>
                      </a:r>
                    </a:p>
                    <a:p>
                      <a:pPr marL="342900" marR="107950" lvl="0" indent="-342900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ct val="100000"/>
                        <a:buFont typeface="Wingdings" panose="05000000000000000000" pitchFamily="2" charset="2"/>
                        <a:buChar char=""/>
                      </a:pPr>
                      <a:r>
                        <a:rPr lang="de-DE" sz="1400" dirty="0">
                          <a:effectLst/>
                        </a:rPr>
                        <a:t>trockene Rasselgeräusche im </a:t>
                      </a:r>
                      <a:r>
                        <a:rPr lang="de-DE" sz="1400" dirty="0" err="1">
                          <a:effectLst/>
                        </a:rPr>
                        <a:t>Exspirium</a:t>
                      </a:r>
                      <a:r>
                        <a:rPr lang="de-DE" sz="1400" dirty="0">
                          <a:effectLst/>
                        </a:rPr>
                        <a:t>: </a:t>
                      </a:r>
                      <a:br>
                        <a:rPr lang="de-DE" sz="1400" dirty="0">
                          <a:effectLst/>
                        </a:rPr>
                      </a:br>
                      <a:r>
                        <a:rPr lang="de-DE" sz="1400" dirty="0">
                          <a:effectLst/>
                        </a:rPr>
                        <a:t>Giemen und Brummen</a:t>
                      </a:r>
                    </a:p>
                    <a:p>
                      <a:pPr marL="342900" marR="107950" lvl="0" indent="-342900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ct val="100000"/>
                        <a:buFont typeface="Wingdings" panose="05000000000000000000" pitchFamily="2" charset="2"/>
                        <a:buChar char=""/>
                      </a:pPr>
                      <a:r>
                        <a:rPr lang="de-DE" sz="1400" dirty="0">
                          <a:effectLst/>
                        </a:rPr>
                        <a:t>auch fehlendes Atemgeräusch („Stille Lunge“) möglich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extLst>
                  <a:ext uri="{0D108BD9-81ED-4DB2-BD59-A6C34878D82A}">
                    <a16:rowId xmlns:a16="http://schemas.microsoft.com/office/drawing/2014/main" val="1360068169"/>
                  </a:ext>
                </a:extLst>
              </a:tr>
              <a:tr h="273567">
                <a:tc gridSpan="4"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apparative Zeichen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540270"/>
                  </a:ext>
                </a:extLst>
              </a:tr>
              <a:tr h="273567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Blutdruck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 gridSpan="2"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 err="1">
                          <a:effectLst/>
                        </a:rPr>
                        <a:t>normoton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hypoton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extLst>
                  <a:ext uri="{0D108BD9-81ED-4DB2-BD59-A6C34878D82A}">
                    <a16:rowId xmlns:a16="http://schemas.microsoft.com/office/drawing/2014/main" val="1642971371"/>
                  </a:ext>
                </a:extLst>
              </a:tr>
              <a:tr h="487845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PEF (wenn am Gerät geschult)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&lt; 80% und &gt; 50% des persönlichen Bestwertes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>
                          <a:effectLst/>
                        </a:rPr>
                        <a:t>&lt;50% des persönlichen Bestwertes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ggf. nicht messbar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extLst>
                  <a:ext uri="{0D108BD9-81ED-4DB2-BD59-A6C34878D82A}">
                    <a16:rowId xmlns:a16="http://schemas.microsoft.com/office/drawing/2014/main" val="224851010"/>
                  </a:ext>
                </a:extLst>
              </a:tr>
              <a:tr h="514901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Pulsoxymetrie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SaO</a:t>
                      </a:r>
                      <a:r>
                        <a:rPr lang="de-DE" sz="1400" baseline="-25000" dirty="0">
                          <a:effectLst/>
                        </a:rPr>
                        <a:t>2 </a:t>
                      </a:r>
                      <a:r>
                        <a:rPr lang="de-DE" sz="1400" dirty="0">
                          <a:effectLst/>
                        </a:rPr>
                        <a:t>≥ 92% 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 gridSpan="2"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400" dirty="0">
                          <a:effectLst/>
                        </a:rPr>
                        <a:t>SaO</a:t>
                      </a:r>
                      <a:r>
                        <a:rPr lang="de-DE" sz="1400" baseline="-25000" dirty="0">
                          <a:effectLst/>
                        </a:rPr>
                        <a:t>2 </a:t>
                      </a:r>
                      <a:r>
                        <a:rPr lang="de-DE" sz="1400" dirty="0">
                          <a:effectLst/>
                        </a:rPr>
                        <a:t>&lt; 92% </a:t>
                      </a:r>
                      <a:r>
                        <a:rPr lang="en-US" sz="1400" dirty="0" err="1">
                          <a:effectLst/>
                        </a:rPr>
                        <a:t>Zyanose</a:t>
                      </a:r>
                      <a:endParaRPr lang="de-DE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0" marR="3345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0432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609323"/>
      </p:ext>
    </p:extLst>
  </p:cSld>
  <p:clrMapOvr>
    <a:masterClrMapping/>
  </p:clrMapOvr>
  <p:transition spd="slow">
    <p:wheel spokes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E14CF9-5095-46D0-BACB-4A916C61B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Initialtherapie Asthmaanfall (Kinder/Jugendliche)</a:t>
            </a:r>
            <a:endParaRPr lang="de-DE" dirty="0"/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4108143A-6545-47EB-999F-AA8F7452C4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074454"/>
              </p:ext>
            </p:extLst>
          </p:nvPr>
        </p:nvGraphicFramePr>
        <p:xfrm>
          <a:off x="0" y="1556792"/>
          <a:ext cx="9144000" cy="53012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80636">
                  <a:extLst>
                    <a:ext uri="{9D8B030D-6E8A-4147-A177-3AD203B41FA5}">
                      <a16:colId xmlns:a16="http://schemas.microsoft.com/office/drawing/2014/main" val="784311982"/>
                    </a:ext>
                  </a:extLst>
                </a:gridCol>
                <a:gridCol w="2387124">
                  <a:extLst>
                    <a:ext uri="{9D8B030D-6E8A-4147-A177-3AD203B41FA5}">
                      <a16:colId xmlns:a16="http://schemas.microsoft.com/office/drawing/2014/main" val="806014948"/>
                    </a:ext>
                  </a:extLst>
                </a:gridCol>
                <a:gridCol w="2388120">
                  <a:extLst>
                    <a:ext uri="{9D8B030D-6E8A-4147-A177-3AD203B41FA5}">
                      <a16:colId xmlns:a16="http://schemas.microsoft.com/office/drawing/2014/main" val="368232945"/>
                    </a:ext>
                  </a:extLst>
                </a:gridCol>
                <a:gridCol w="2388120">
                  <a:extLst>
                    <a:ext uri="{9D8B030D-6E8A-4147-A177-3AD203B41FA5}">
                      <a16:colId xmlns:a16="http://schemas.microsoft.com/office/drawing/2014/main" val="2622063671"/>
                    </a:ext>
                  </a:extLst>
                </a:gridCol>
              </a:tblGrid>
              <a:tr h="1307182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600" dirty="0">
                          <a:effectLst/>
                        </a:rPr>
                        <a:t> 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600" dirty="0">
                          <a:effectLst/>
                        </a:rPr>
                        <a:t>leichter bis mittel-schwerer Anfall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600" dirty="0">
                          <a:effectLst/>
                        </a:rPr>
                        <a:t>schwerer Anfall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de-DE" sz="1600" dirty="0">
                          <a:effectLst/>
                        </a:rPr>
                        <a:t>lebensbedrohlicher Anfall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1029202"/>
                  </a:ext>
                </a:extLst>
              </a:tr>
              <a:tr h="614668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Sauerstoff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 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in der Regel nicht erforderlich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 gridSpan="2"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Zielsättigung: &gt;94%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511764"/>
                  </a:ext>
                </a:extLst>
              </a:tr>
              <a:tr h="334867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>
                          <a:effectLst/>
                        </a:rPr>
                        <a:t>Selbsthilfetechniken</a:t>
                      </a:r>
                      <a:endParaRPr lang="de-DE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 gridSpan="3"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kern="1200" dirty="0">
                          <a:effectLst/>
                        </a:rPr>
                        <a:t>a</a:t>
                      </a:r>
                      <a:r>
                        <a:rPr lang="de-DE" sz="1600" kern="1200">
                          <a:effectLst/>
                        </a:rPr>
                        <a:t>tmungs</a:t>
                      </a:r>
                      <a:r>
                        <a:rPr lang="de-DE" sz="1600">
                          <a:effectLst/>
                        </a:rPr>
                        <a:t>erleichternde </a:t>
                      </a:r>
                      <a:r>
                        <a:rPr lang="de-DE" sz="1600" dirty="0">
                          <a:effectLst/>
                        </a:rPr>
                        <a:t>Körperstellungen, dosierte Lippenbremse anwenden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61080"/>
                  </a:ext>
                </a:extLst>
              </a:tr>
              <a:tr h="1594885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SABA inhalativ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 gridSpan="2"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2-4 Hübe alle 10-20 Minuten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2-4 Hübe alle 10-20 Minuten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alternativ: Dauerverneblung des SABA mit Sauerstoff unter Kontrolle der Herzfrequenz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2346245054"/>
                  </a:ext>
                </a:extLst>
              </a:tr>
              <a:tr h="584903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>
                          <a:effectLst/>
                        </a:rPr>
                        <a:t>Ipratropiumbromid inhalativ</a:t>
                      </a:r>
                      <a:endParaRPr lang="de-DE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>
                          <a:effectLst/>
                        </a:rPr>
                        <a:t>nicht anwenden </a:t>
                      </a:r>
                      <a:endParaRPr lang="de-DE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 gridSpan="2"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2-4 Hübe alle 6-8 Stunden als </a:t>
                      </a:r>
                      <a:r>
                        <a:rPr lang="de-DE" sz="1600" dirty="0" err="1">
                          <a:effectLst/>
                        </a:rPr>
                        <a:t>add</a:t>
                      </a:r>
                      <a:r>
                        <a:rPr lang="de-DE" sz="1600" dirty="0">
                          <a:effectLst/>
                        </a:rPr>
                        <a:t>-on zu SABA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115994"/>
                  </a:ext>
                </a:extLst>
              </a:tr>
              <a:tr h="864702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 err="1">
                          <a:effectLst/>
                        </a:rPr>
                        <a:t>Prednisolon</a:t>
                      </a:r>
                      <a:r>
                        <a:rPr lang="de-DE" sz="1600" dirty="0">
                          <a:effectLst/>
                        </a:rPr>
                        <a:t> 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 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 gridSpan="2"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wenn kein ausreichendes Ansprechen auf 2-4 Hübe SABA alle 10 Minuten zweimal in Folge: 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1-2 mg/kg Körpergewicht </a:t>
                      </a:r>
                      <a:r>
                        <a:rPr lang="de-DE" sz="1600" dirty="0" err="1">
                          <a:effectLst/>
                        </a:rPr>
                        <a:t>Prednisolon</a:t>
                      </a:r>
                      <a:r>
                        <a:rPr lang="de-DE" sz="1600" dirty="0">
                          <a:effectLst/>
                        </a:rPr>
                        <a:t> oral oder </a:t>
                      </a:r>
                      <a:r>
                        <a:rPr lang="de-DE" sz="1600" dirty="0" err="1">
                          <a:effectLst/>
                        </a:rPr>
                        <a:t>i.v.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sofort, soweit möglich: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1600" dirty="0">
                          <a:effectLst/>
                        </a:rPr>
                        <a:t>1-2 mg/kg Körpergewicht </a:t>
                      </a:r>
                      <a:r>
                        <a:rPr lang="de-DE" sz="1600" dirty="0" err="1">
                          <a:effectLst/>
                        </a:rPr>
                        <a:t>Prednisolon</a:t>
                      </a:r>
                      <a:r>
                        <a:rPr lang="de-DE" sz="1600" dirty="0">
                          <a:effectLst/>
                        </a:rPr>
                        <a:t> </a:t>
                      </a:r>
                      <a:r>
                        <a:rPr lang="de-DE" sz="1600" dirty="0" err="1">
                          <a:effectLst/>
                        </a:rPr>
                        <a:t>i.v.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1135842585"/>
                  </a:ext>
                </a:extLst>
              </a:tr>
            </a:tbl>
          </a:graphicData>
        </a:graphic>
      </p:graphicFrame>
      <p:sp>
        <p:nvSpPr>
          <p:cNvPr id="3" name="Ellipse 2">
            <a:extLst>
              <a:ext uri="{FF2B5EF4-FFF2-40B4-BE49-F238E27FC236}">
                <a16:creationId xmlns:a16="http://schemas.microsoft.com/office/drawing/2014/main" id="{9476523F-2208-4A8F-96CF-C4D399AC909B}"/>
              </a:ext>
            </a:extLst>
          </p:cNvPr>
          <p:cNvSpPr/>
          <p:nvPr/>
        </p:nvSpPr>
        <p:spPr>
          <a:xfrm rot="21020206">
            <a:off x="6941029" y="1896678"/>
            <a:ext cx="1944216" cy="93610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rgbClr val="FF0000"/>
                </a:solidFill>
              </a:rPr>
              <a:t>umgehende Einweisung ins Krankhaus mit Notarztbegleitung 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7999248-8693-4BDC-8193-6C285ECF28BB}"/>
              </a:ext>
            </a:extLst>
          </p:cNvPr>
          <p:cNvSpPr/>
          <p:nvPr/>
        </p:nvSpPr>
        <p:spPr>
          <a:xfrm rot="20801345">
            <a:off x="4645358" y="1952350"/>
            <a:ext cx="1944216" cy="86409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rgbClr val="FF0000"/>
                </a:solidFill>
              </a:rPr>
              <a:t>umgehende Einweisung ins Krankhaus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1C9AD7D-B874-4824-AF5F-9199F27F7F82}"/>
              </a:ext>
            </a:extLst>
          </p:cNvPr>
          <p:cNvSpPr/>
          <p:nvPr/>
        </p:nvSpPr>
        <p:spPr>
          <a:xfrm rot="20801345">
            <a:off x="2397436" y="2065740"/>
            <a:ext cx="1944216" cy="72794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rgbClr val="FF0000"/>
                </a:solidFill>
              </a:rPr>
              <a:t>Stabilisierung nach 30-60 min.</a:t>
            </a:r>
          </a:p>
        </p:txBody>
      </p:sp>
    </p:spTree>
    <p:extLst>
      <p:ext uri="{BB962C8B-B14F-4D97-AF65-F5344CB8AC3E}">
        <p14:creationId xmlns:p14="http://schemas.microsoft.com/office/powerpoint/2010/main" val="3631170790"/>
      </p:ext>
    </p:extLst>
  </p:cSld>
  <p:clrMapOvr>
    <a:masterClrMapping/>
  </p:clrMapOvr>
  <p:transition spd="slow">
    <p:wheel spokes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695A50-BF49-4A31-8731-EAF181C2B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291" y="635000"/>
            <a:ext cx="6895117" cy="849784"/>
          </a:xfrm>
        </p:spPr>
        <p:txBody>
          <a:bodyPr>
            <a:normAutofit fontScale="90000"/>
          </a:bodyPr>
          <a:lstStyle/>
          <a:p>
            <a:r>
              <a:rPr lang="de-DE" sz="3200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de-DE" sz="32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eitergehende, individualisierte Therapie</a:t>
            </a:r>
            <a:endParaRPr lang="de-DE" b="1" dirty="0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328660C1-83C9-47DA-A8A8-0CE572942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None/>
              <a:tabLst/>
            </a:pPr>
            <a:r>
              <a:rPr lang="de-DE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unter adäquater Überwachung (Kinder und Jugendliche):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Initialtherapie weiterführen und ausschöpfen</a:t>
            </a:r>
            <a:endParaRPr kumimoji="0" lang="de-DE" altLang="de-DE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bei respiratorischer Insuffizienz: Sauerstoffgabe </a:t>
            </a:r>
            <a:endParaRPr kumimoji="0" lang="de-DE" altLang="de-DE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Flüssigkeit bei </a:t>
            </a:r>
            <a:r>
              <a:rPr lang="de-DE" altLang="de-DE" sz="2800" dirty="0">
                <a:latin typeface="+mn-lt"/>
                <a:cs typeface="Times New Roman" panose="02020603050405020304" pitchFamily="18" charset="0"/>
              </a:rPr>
              <a:t>Bedarf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substituieren (oral oder </a:t>
            </a:r>
            <a:r>
              <a:rPr kumimoji="0" lang="de-DE" altLang="de-DE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i.v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Magnesium 25-50 mg/kg Körpergewicht (maximal</a:t>
            </a:r>
            <a:b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2 g) über 20-30 min </a:t>
            </a:r>
            <a:r>
              <a:rPr kumimoji="0" lang="de-DE" altLang="de-DE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i.v.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anwenden, üblicherweise 1x pro Tag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8027159"/>
      </p:ext>
    </p:extLst>
  </p:cSld>
  <p:clrMapOvr>
    <a:masterClrMapping/>
  </p:clrMapOvr>
  <p:transition spd="slow">
    <p:wheel spokes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9C1D75-1345-40AF-A02E-97600B3AB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635000"/>
            <a:ext cx="7776864" cy="849784"/>
          </a:xfrm>
        </p:spPr>
        <p:txBody>
          <a:bodyPr>
            <a:normAutofit/>
          </a:bodyPr>
          <a:lstStyle/>
          <a:p>
            <a:r>
              <a:rPr lang="de-DE" sz="24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Intensivmedizinische Versorgung / Kinder und Jugendliche</a:t>
            </a:r>
            <a:endParaRPr lang="de-DE" sz="2400" b="1" dirty="0">
              <a:latin typeface="+mn-lt"/>
            </a:endParaRP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6AC0E780-E33F-4A41-9D2B-DCC41A74DE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863896"/>
              </p:ext>
            </p:extLst>
          </p:nvPr>
        </p:nvGraphicFramePr>
        <p:xfrm>
          <a:off x="0" y="1484784"/>
          <a:ext cx="9144000" cy="53732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245791678"/>
                    </a:ext>
                  </a:extLst>
                </a:gridCol>
              </a:tblGrid>
              <a:tr h="1074643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DE" sz="2800" dirty="0">
                          <a:effectLst/>
                        </a:rPr>
                        <a:t>Indikation zur pädiatrischen-intensivmedizinischen Überwachung und Therapie</a:t>
                      </a:r>
                      <a:endParaRPr lang="de-DE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2452269185"/>
                  </a:ext>
                </a:extLst>
              </a:tr>
              <a:tr h="429857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  <a:tab pos="630555" algn="l"/>
                          <a:tab pos="900430" algn="l"/>
                          <a:tab pos="1577340" algn="l"/>
                        </a:tabLst>
                      </a:pPr>
                      <a:r>
                        <a:rPr lang="de-DE" sz="2800" dirty="0">
                          <a:effectLst/>
                        </a:rPr>
                        <a:t>initiale Präsentation mit einem lebensbedrohlichen Anfall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  <a:tab pos="630555" algn="l"/>
                          <a:tab pos="900430" algn="l"/>
                          <a:tab pos="1577340" algn="l"/>
                        </a:tabLst>
                      </a:pPr>
                      <a:r>
                        <a:rPr lang="de-DE" sz="2800" dirty="0">
                          <a:effectLst/>
                        </a:rPr>
                        <a:t>refraktäre Hypoxämie trotz ausgeschöpfter Therapie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  <a:tab pos="630555" algn="l"/>
                          <a:tab pos="900430" algn="l"/>
                          <a:tab pos="1577340" algn="l"/>
                        </a:tabLst>
                      </a:pPr>
                      <a:r>
                        <a:rPr lang="de-DE" sz="2800" dirty="0">
                          <a:effectLst/>
                        </a:rPr>
                        <a:t>Erschöpfung/ drohender Intubationsbedarf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  <a:tab pos="630555" algn="l"/>
                          <a:tab pos="900430" algn="l"/>
                          <a:tab pos="1577340" algn="l"/>
                        </a:tabLst>
                      </a:pPr>
                      <a:r>
                        <a:rPr lang="de-DE" sz="2800" dirty="0">
                          <a:effectLst/>
                        </a:rPr>
                        <a:t>Bewusstseinsstörung/ Konfusion,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  <a:tab pos="630555" algn="l"/>
                          <a:tab pos="900430" algn="l"/>
                          <a:tab pos="1577340" algn="l"/>
                        </a:tabLst>
                      </a:pPr>
                      <a:r>
                        <a:rPr lang="de-DE" sz="2800" dirty="0">
                          <a:effectLst/>
                        </a:rPr>
                        <a:t>Koma oder Atemstillstand,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  <a:tab pos="630555" algn="l"/>
                          <a:tab pos="900430" algn="l"/>
                          <a:tab pos="1577340" algn="l"/>
                        </a:tabLst>
                      </a:pPr>
                      <a:r>
                        <a:rPr lang="de-DE" sz="2800" dirty="0">
                          <a:effectLst/>
                        </a:rPr>
                        <a:t>Hyperkapnie trotz ausgeschöpfter Therapie</a:t>
                      </a:r>
                      <a:endParaRPr lang="de-DE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2917301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3055756"/>
      </p:ext>
    </p:extLst>
  </p:cSld>
  <p:clrMapOvr>
    <a:masterClrMapping/>
  </p:clrMapOvr>
  <p:transition spd="slow">
    <p:wheel spokes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Asthma mit Arbeitsplatzbezug</a:t>
            </a:r>
            <a:endParaRPr lang="de-DE" b="1" dirty="0"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1844824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de-DE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Arbeitsanamnese </a:t>
            </a:r>
            <a:r>
              <a:rPr lang="de-DE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de-DE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ei Verdacht auf Asthma mit Arbeitsplatzbezug </a:t>
            </a:r>
          </a:p>
          <a:p>
            <a:pPr>
              <a:spcBef>
                <a:spcPts val="600"/>
              </a:spcBef>
            </a:pPr>
            <a:r>
              <a:rPr lang="de-DE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bei </a:t>
            </a:r>
            <a:r>
              <a:rPr lang="de-DE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positiver Arbeitsanamnese: Überweisung zum Arbeitsmediziner oder Pneumologen </a:t>
            </a:r>
            <a:endParaRPr lang="de-DE" sz="2400" dirty="0"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de-DE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de-DE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ei Jugendlichen mit Asthma: anstehende Berufswahl thematisieren</a:t>
            </a:r>
            <a:endParaRPr lang="de-DE" sz="2400" dirty="0"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de-DE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vor einer Empfehlung zur Aufgabe der Berufstätigkeit bzw. zum Berufswechsel: ausreichende Sicherung der Diagnose durch einen Spezialisten (Pneumologen, Arbeitsmediziner) inklusive Befunddokumentation mit und ohne Arbeitsplatzexposition 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966852195"/>
      </p:ext>
    </p:extLst>
  </p:cSld>
  <p:clrMapOvr>
    <a:masterClrMapping/>
  </p:clrMapOvr>
  <p:transition spd="slow">
    <p:wheel spokes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91E8C6-04A7-4B9A-ADF4-0773E698D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4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Asthma mit Arbeitsplatzbezug:  weitergehende Diagnostik</a:t>
            </a:r>
            <a:endParaRPr lang="de-DE" sz="2400" b="1" dirty="0">
              <a:latin typeface="+mn-lt"/>
            </a:endParaRP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498531ED-B39A-41F4-A969-9BE507E2B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de-DE" sz="2200" b="0" dirty="0">
                <a:solidFill>
                  <a:schemeClr val="tx1"/>
                </a:solidFill>
                <a:effectLst/>
              </a:rPr>
              <a:t>zwei unspezifische Provokationstests mit gleicher Methodik zum Vergleich der Ausprägung der bronchialen Überempfindlichkeit: </a:t>
            </a:r>
          </a:p>
          <a:p>
            <a:pPr marL="939800" marR="107950" lvl="1" indent="-539750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Ø"/>
              <a:tabLst>
                <a:tab pos="228600" algn="l"/>
                <a:tab pos="449580" algn="l"/>
              </a:tabLst>
            </a:pPr>
            <a:r>
              <a:rPr lang="de-DE" sz="2200" b="0" dirty="0">
                <a:solidFill>
                  <a:schemeClr val="tx1"/>
                </a:solidFill>
                <a:effectLst/>
              </a:rPr>
              <a:t>nach mindestens 2 Wochen relevanter Exposition möglichst am Ende einer Arbeitswoche</a:t>
            </a:r>
          </a:p>
          <a:p>
            <a:pPr marL="939800" marR="107950" lvl="1" indent="-539750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Ø"/>
              <a:tabLst>
                <a:tab pos="228600" algn="l"/>
                <a:tab pos="449580" algn="l"/>
              </a:tabLst>
            </a:pPr>
            <a:r>
              <a:rPr lang="de-DE" sz="2200" b="0" dirty="0">
                <a:solidFill>
                  <a:schemeClr val="tx1"/>
                </a:solidFill>
                <a:effectLst/>
              </a:rPr>
              <a:t>nach mindestens 2 Wochen ohne relevante Exposition </a:t>
            </a:r>
            <a:r>
              <a:rPr lang="de-DE" sz="2200" b="0" baseline="30000" dirty="0">
                <a:solidFill>
                  <a:schemeClr val="tx1"/>
                </a:solidFill>
                <a:effectLst/>
              </a:rPr>
              <a:t> </a:t>
            </a:r>
          </a:p>
          <a:p>
            <a:pPr marR="107950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ct val="100000"/>
              <a:tabLst>
                <a:tab pos="449263" algn="l"/>
                <a:tab pos="539750" algn="l"/>
              </a:tabLst>
            </a:pPr>
            <a:r>
              <a:rPr lang="de-DE" sz="2200" dirty="0"/>
              <a:t>serielle Lungenfunktionsmessungen mindestens viermal täglich über mindestens 4 Wochen mit Führen eines Tagebuchs:</a:t>
            </a:r>
          </a:p>
          <a:p>
            <a:pPr marL="939800" marR="107950" lvl="1" indent="-539750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Ø"/>
              <a:tabLst>
                <a:tab pos="228600" algn="l"/>
                <a:tab pos="449580" algn="l"/>
              </a:tabLst>
            </a:pPr>
            <a:r>
              <a:rPr lang="de-DE" sz="2200" dirty="0"/>
              <a:t>2 Wochen mit Arbeitsexposition</a:t>
            </a:r>
          </a:p>
          <a:p>
            <a:pPr marL="939800" marR="107950" lvl="1" indent="-539750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Ø"/>
              <a:tabLst>
                <a:tab pos="228600" algn="l"/>
                <a:tab pos="449580" algn="l"/>
              </a:tabLst>
            </a:pPr>
            <a:r>
              <a:rPr lang="de-DE" sz="2200" dirty="0"/>
              <a:t>2 Wochen ohne Arbeitsexposition</a:t>
            </a:r>
          </a:p>
          <a:p>
            <a:pPr marR="107950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ct val="100000"/>
              <a:tabLst>
                <a:tab pos="449263" algn="l"/>
                <a:tab pos="539750" algn="l"/>
              </a:tabLst>
            </a:pPr>
            <a:r>
              <a:rPr lang="de-DE" sz="2200" dirty="0"/>
              <a:t>spezifischer Provokationstest unter Laborbedingungen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6118875"/>
      </p:ext>
    </p:extLst>
  </p:cSld>
  <p:clrMapOvr>
    <a:masterClrMapping/>
  </p:clrMapOvr>
  <p:transition spd="slow">
    <p:wheel spokes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Asthma in der Schwangerschaft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025" y="1988840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de-DE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de-DE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räkonzeptionell: </a:t>
            </a:r>
            <a:r>
              <a:rPr lang="de-D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Beratung über die Wichtigkeit einer guten Asthmakontrolle bei Eintritt in die Schwangerschaft</a:t>
            </a:r>
          </a:p>
          <a:p>
            <a:pPr>
              <a:spcBef>
                <a:spcPts val="600"/>
              </a:spcBef>
            </a:pPr>
            <a:r>
              <a:rPr lang="de-DE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zu Beginn einer Schwangerschaft: </a:t>
            </a:r>
            <a:r>
              <a:rPr lang="de-D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Beratung über die Bedeutung und Sicherheit der medikamentösen Therapie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de-D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edikamentöse Therapie fortsetzen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Ziel: gute Asthmakontrolle</a:t>
            </a:r>
            <a:endParaRPr lang="de-DE" sz="2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de-DE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 der Schwangerschaft: </a:t>
            </a:r>
            <a:r>
              <a:rPr lang="de-D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bei</a:t>
            </a:r>
            <a:r>
              <a:rPr lang="de-DE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unzureichender Asthmakontrolle: enge Abstimmung zwischen Pneumologen und Gynäkologen</a:t>
            </a:r>
          </a:p>
          <a:p>
            <a:pPr>
              <a:spcBef>
                <a:spcPts val="600"/>
              </a:spcBef>
            </a:pPr>
            <a:r>
              <a:rPr lang="de-D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Asthma ist keine primäre Indikation für eine Sectio und soll nicht als Begründung für diese herangezogen werden.</a:t>
            </a:r>
            <a:endParaRPr lang="de-DE" sz="2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de-DE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Asthmaanfall:  </a:t>
            </a:r>
            <a:r>
              <a:rPr lang="de-D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frühzeitig Sauerstoffbehandlung eingeleitet (Zielsättigung: &gt; 95%) und Feten überwachen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028211657"/>
      </p:ext>
    </p:extLst>
  </p:cSld>
  <p:clrMapOvr>
    <a:masterClrMapping/>
  </p:clrMapOvr>
  <p:transition spd="slow">
    <p:wheel spokes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Abkürzungen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de-DE" dirty="0"/>
              <a:t>NVL=		Nationale Versorgungsleitlinie		</a:t>
            </a:r>
          </a:p>
          <a:p>
            <a:r>
              <a:rPr lang="de-DE" dirty="0" err="1"/>
              <a:t>FeNo</a:t>
            </a:r>
            <a:r>
              <a:rPr lang="de-DE" dirty="0"/>
              <a:t>=		Stickstoffmonoxid, exhalierte Fraktion</a:t>
            </a:r>
          </a:p>
          <a:p>
            <a:r>
              <a:rPr lang="de-DE" dirty="0"/>
              <a:t>FVC=		forcierte Vitalkapazität</a:t>
            </a:r>
          </a:p>
          <a:p>
            <a:r>
              <a:rPr lang="de-DE" dirty="0"/>
              <a:t>FEV</a:t>
            </a:r>
            <a:r>
              <a:rPr lang="de-DE" baseline="-25000" dirty="0"/>
              <a:t>1</a:t>
            </a:r>
            <a:r>
              <a:rPr lang="de-DE" dirty="0"/>
              <a:t>=</a:t>
            </a:r>
            <a:r>
              <a:rPr lang="de-DE" baseline="-25000" dirty="0"/>
              <a:t>		</a:t>
            </a:r>
            <a:r>
              <a:rPr lang="de-DE" dirty="0"/>
              <a:t>Sekundenkapazität </a:t>
            </a:r>
          </a:p>
          <a:p>
            <a:r>
              <a:rPr lang="de-DE" dirty="0"/>
              <a:t>ICS=		</a:t>
            </a:r>
            <a:r>
              <a:rPr lang="de-DE" dirty="0" err="1"/>
              <a:t>inhalatives</a:t>
            </a:r>
            <a:r>
              <a:rPr lang="de-DE" dirty="0"/>
              <a:t> </a:t>
            </a:r>
            <a:r>
              <a:rPr lang="de-DE" dirty="0" err="1"/>
              <a:t>Kortikosteroid</a:t>
            </a:r>
            <a:endParaRPr lang="de-DE" dirty="0"/>
          </a:p>
          <a:p>
            <a:r>
              <a:rPr lang="de-DE" dirty="0"/>
              <a:t>iv=		intravenös</a:t>
            </a:r>
          </a:p>
          <a:p>
            <a:r>
              <a:rPr lang="de-DE" dirty="0"/>
              <a:t>KG=		Körpergewicht</a:t>
            </a:r>
          </a:p>
          <a:p>
            <a:r>
              <a:rPr lang="x-none" dirty="0"/>
              <a:t>LABA</a:t>
            </a:r>
            <a:r>
              <a:rPr lang="de-DE" dirty="0"/>
              <a:t>=		</a:t>
            </a:r>
            <a:r>
              <a:rPr lang="x-none" dirty="0"/>
              <a:t>langwirksames inhalatives </a:t>
            </a:r>
            <a:r>
              <a:rPr lang="de-DE" dirty="0"/>
              <a:t>Beta</a:t>
            </a:r>
            <a:r>
              <a:rPr lang="de-DE" baseline="-25000" dirty="0"/>
              <a:t>2</a:t>
            </a:r>
            <a:r>
              <a:rPr lang="de-DE" dirty="0"/>
              <a:t>-Sympathomimetikum</a:t>
            </a:r>
            <a:br>
              <a:rPr lang="de-DE" dirty="0"/>
            </a:br>
            <a:r>
              <a:rPr lang="de-DE" dirty="0"/>
              <a:t>		(</a:t>
            </a:r>
            <a:r>
              <a:rPr lang="de-DE" dirty="0" err="1"/>
              <a:t>long</a:t>
            </a:r>
            <a:r>
              <a:rPr lang="de-DE" dirty="0"/>
              <a:t> </a:t>
            </a:r>
            <a:r>
              <a:rPr lang="de-DE" dirty="0" err="1"/>
              <a:t>acting</a:t>
            </a:r>
            <a:r>
              <a:rPr lang="de-DE" dirty="0"/>
              <a:t> beta</a:t>
            </a:r>
            <a:r>
              <a:rPr lang="de-DE" baseline="-25000" dirty="0"/>
              <a:t>2</a:t>
            </a:r>
            <a:r>
              <a:rPr lang="de-DE" dirty="0"/>
              <a:t>-agonist)</a:t>
            </a:r>
          </a:p>
          <a:p>
            <a:r>
              <a:rPr lang="en-US" dirty="0"/>
              <a:t>LAMA=		</a:t>
            </a:r>
            <a:r>
              <a:rPr lang="en-US" dirty="0" err="1"/>
              <a:t>langwirksames</a:t>
            </a:r>
            <a:r>
              <a:rPr lang="en-US" dirty="0"/>
              <a:t> </a:t>
            </a:r>
            <a:r>
              <a:rPr lang="en-US" dirty="0" err="1"/>
              <a:t>Anticholinergikum</a:t>
            </a:r>
            <a:r>
              <a:rPr lang="en-US" dirty="0"/>
              <a:t> (long acting muscarinic </a:t>
            </a:r>
            <a:r>
              <a:rPr lang="de-DE" dirty="0" err="1"/>
              <a:t>antagonist</a:t>
            </a:r>
            <a:r>
              <a:rPr lang="de-DE" dirty="0"/>
              <a:t>)</a:t>
            </a:r>
          </a:p>
          <a:p>
            <a:r>
              <a:rPr lang="en-US" dirty="0"/>
              <a:t>LLN =		</a:t>
            </a:r>
            <a:r>
              <a:rPr lang="en-US" dirty="0" err="1"/>
              <a:t>unterer</a:t>
            </a:r>
            <a:r>
              <a:rPr lang="en-US" dirty="0"/>
              <a:t> </a:t>
            </a:r>
            <a:r>
              <a:rPr lang="en-US" dirty="0" err="1"/>
              <a:t>Grenzwert</a:t>
            </a:r>
            <a:r>
              <a:rPr lang="en-US" dirty="0"/>
              <a:t> (lower limit of normal)</a:t>
            </a:r>
            <a:endParaRPr lang="de-DE" dirty="0"/>
          </a:p>
          <a:p>
            <a:r>
              <a:rPr lang="en-US" dirty="0"/>
              <a:t>LTRA=		</a:t>
            </a:r>
            <a:r>
              <a:rPr lang="en-US" dirty="0" err="1"/>
              <a:t>Leukotrienrezeptor</a:t>
            </a:r>
            <a:r>
              <a:rPr lang="en-US" dirty="0"/>
              <a:t>-Antagonist</a:t>
            </a:r>
            <a:endParaRPr lang="de-DE" dirty="0"/>
          </a:p>
          <a:p>
            <a:r>
              <a:rPr lang="en-US" dirty="0" err="1"/>
              <a:t>po</a:t>
            </a:r>
            <a:r>
              <a:rPr lang="en-US" dirty="0"/>
              <a:t>=		per </a:t>
            </a:r>
            <a:r>
              <a:rPr lang="en-US" dirty="0" err="1"/>
              <a:t>os</a:t>
            </a:r>
            <a:endParaRPr lang="de-DE" dirty="0"/>
          </a:p>
          <a:p>
            <a:r>
              <a:rPr lang="en-US" dirty="0"/>
              <a:t>SABA=		</a:t>
            </a:r>
            <a:r>
              <a:rPr lang="en-US" dirty="0" err="1"/>
              <a:t>kurzwirksames</a:t>
            </a:r>
            <a:r>
              <a:rPr lang="en-US" dirty="0"/>
              <a:t> </a:t>
            </a:r>
            <a:r>
              <a:rPr lang="en-US" dirty="0" err="1"/>
              <a:t>inhalatives</a:t>
            </a:r>
            <a:r>
              <a:rPr lang="en-US" dirty="0"/>
              <a:t> Beta</a:t>
            </a:r>
            <a:r>
              <a:rPr lang="en-US" baseline="-25000" dirty="0"/>
              <a:t>2</a:t>
            </a:r>
            <a:r>
              <a:rPr lang="en-US" dirty="0"/>
              <a:t>-Sympathomimetikum </a:t>
            </a:r>
            <a:br>
              <a:rPr lang="en-US" dirty="0"/>
            </a:br>
            <a:r>
              <a:rPr lang="en-US" dirty="0"/>
              <a:t>                                  (short acting beta</a:t>
            </a:r>
            <a:r>
              <a:rPr lang="en-US" baseline="-25000" dirty="0"/>
              <a:t>2</a:t>
            </a:r>
            <a:r>
              <a:rPr lang="en-US" dirty="0"/>
              <a:t> -agonist)</a:t>
            </a:r>
            <a:endParaRPr lang="de-DE" dirty="0"/>
          </a:p>
          <a:p>
            <a:r>
              <a:rPr lang="en-US" dirty="0"/>
              <a:t>SAMA=		</a:t>
            </a:r>
            <a:r>
              <a:rPr lang="en-US" dirty="0" err="1"/>
              <a:t>kurzwirksames</a:t>
            </a:r>
            <a:r>
              <a:rPr lang="en-US" dirty="0"/>
              <a:t> </a:t>
            </a:r>
            <a:r>
              <a:rPr lang="en-US" dirty="0" err="1"/>
              <a:t>Anticholinergikum</a:t>
            </a:r>
            <a:r>
              <a:rPr lang="en-US" dirty="0"/>
              <a:t> (short acting muscarinic antagonist)</a:t>
            </a:r>
            <a:endParaRPr lang="de-DE" dirty="0"/>
          </a:p>
          <a:p>
            <a:r>
              <a:rPr lang="de-DE" dirty="0"/>
              <a:t>OCS=		orales </a:t>
            </a:r>
            <a:r>
              <a:rPr lang="x-none" dirty="0"/>
              <a:t>Kortikosteroid</a:t>
            </a:r>
            <a:endParaRPr lang="de-DE" dirty="0"/>
          </a:p>
          <a:p>
            <a:r>
              <a:rPr lang="de-DE" dirty="0"/>
              <a:t>PBW=                    	persönlicher Bestwert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7754860"/>
      </p:ext>
    </p:extLst>
  </p:cSld>
  <p:clrMapOvr>
    <a:masterClrMapping/>
  </p:clrMapOvr>
  <p:transition spd="slow">
    <p:wheel spokes="1"/>
  </p:transition>
</p:sld>
</file>

<file path=ppt/theme/theme1.xml><?xml version="1.0" encoding="utf-8"?>
<a:theme xmlns:a="http://schemas.openxmlformats.org/drawingml/2006/main" name="Atemwegslig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tx1"/>
          </a:solidFill>
        </a:ln>
      </a:spPr>
      <a:bodyPr rtlCol="0" anchor="ctr"/>
      <a:lstStyle>
        <a:defPPr algn="ctr">
          <a:defRPr sz="12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Atemwegsliga</Template>
  <TotalTime>0</TotalTime>
  <Words>4459</Words>
  <Application>Microsoft Office PowerPoint</Application>
  <PresentationFormat>Bildschirmpräsentation (4:3)</PresentationFormat>
  <Paragraphs>828</Paragraphs>
  <Slides>46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46</vt:i4>
      </vt:variant>
    </vt:vector>
  </HeadingPairs>
  <TitlesOfParts>
    <vt:vector size="53" baseType="lpstr">
      <vt:lpstr>Arial</vt:lpstr>
      <vt:lpstr>Calibri</vt:lpstr>
      <vt:lpstr>Symbol</vt:lpstr>
      <vt:lpstr>Times New Roman</vt:lpstr>
      <vt:lpstr>Wingdings</vt:lpstr>
      <vt:lpstr>Atemwegsliga</vt:lpstr>
      <vt:lpstr>Benutzerdefiniertes Design</vt:lpstr>
      <vt:lpstr>Asthma Management 2020</vt:lpstr>
      <vt:lpstr>Asthma</vt:lpstr>
      <vt:lpstr>häufige Asthmaformen</vt:lpstr>
      <vt:lpstr>schweres Asthma</vt:lpstr>
      <vt:lpstr>Diagnostik</vt:lpstr>
      <vt:lpstr>Diagnostik des Asthmas vor dem Schulalter</vt:lpstr>
      <vt:lpstr>Reversibilitätstest bei manifester Obstruktion </vt:lpstr>
      <vt:lpstr>Fluss-Volumenkurven</vt:lpstr>
      <vt:lpstr>FeNO</vt:lpstr>
      <vt:lpstr>Differenzialdiagnose : Asthma versus COPD</vt:lpstr>
      <vt:lpstr>Differenzialdiagnosen / Erwachsene</vt:lpstr>
      <vt:lpstr>Differenzialdiagnosen / Kinder und Jugendliche</vt:lpstr>
      <vt:lpstr>Grade der Asthmakontrolle / Erwachsene</vt:lpstr>
      <vt:lpstr>Grade der Asthmakontrolle /   Kinder und Jugendliche</vt:lpstr>
      <vt:lpstr>Initiierung der Asthmatherapie</vt:lpstr>
      <vt:lpstr>PowerPoint-Präsentation</vt:lpstr>
      <vt:lpstr>PowerPoint-Präsentation</vt:lpstr>
      <vt:lpstr>Off-Label-Use</vt:lpstr>
      <vt:lpstr>Biologika (monoklonale Antikörper) </vt:lpstr>
      <vt:lpstr>Biologika (monoklonale Antikörper) </vt:lpstr>
      <vt:lpstr>Biologika</vt:lpstr>
      <vt:lpstr>Anwendung von Biologika</vt:lpstr>
      <vt:lpstr>PowerPoint-Präsentation</vt:lpstr>
      <vt:lpstr>Vergleichstabelle ICS-Dosierungen /  Kinder und Jugendliche</vt:lpstr>
      <vt:lpstr>(Allergen−)spezifische Immuntherapie (SIT)</vt:lpstr>
      <vt:lpstr>Auswahl des Inhalationssystems</vt:lpstr>
      <vt:lpstr>Auswahl des Inhalationssystems / Kinder</vt:lpstr>
      <vt:lpstr>Richtig Inhalieren</vt:lpstr>
      <vt:lpstr>Therapieanpassung</vt:lpstr>
      <vt:lpstr>Nicht medikamentöse Therapie</vt:lpstr>
      <vt:lpstr>Wohnumfeld</vt:lpstr>
      <vt:lpstr>Asthma und Sport</vt:lpstr>
      <vt:lpstr>Rehabilitation</vt:lpstr>
      <vt:lpstr>Rehabilitation</vt:lpstr>
      <vt:lpstr>Komorbiditäten</vt:lpstr>
      <vt:lpstr>Asthmaanfall: Selbsthilfemaßnahmen</vt:lpstr>
      <vt:lpstr>Asthma-Anfall: Initiale Versorgung</vt:lpstr>
      <vt:lpstr>Asthma-Anfall: Versorgung im Krankenhaus</vt:lpstr>
      <vt:lpstr>Graduierung des Asthmaanfalls (Kinder/Jugendliche)</vt:lpstr>
      <vt:lpstr>Initialtherapie Asthmaanfall (Kinder/Jugendliche)</vt:lpstr>
      <vt:lpstr>weitergehende, individualisierte Therapie</vt:lpstr>
      <vt:lpstr>Intensivmedizinische Versorgung / Kinder und Jugendliche</vt:lpstr>
      <vt:lpstr>Asthma mit Arbeitsplatzbezug</vt:lpstr>
      <vt:lpstr>Asthma mit Arbeitsplatzbezug:  weitergehende Diagnostik</vt:lpstr>
      <vt:lpstr>Asthma in der Schwangerschaft</vt:lpstr>
      <vt:lpstr>Abkürzungen</vt:lpstr>
    </vt:vector>
  </TitlesOfParts>
  <Company>None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Besitzer</dc:creator>
  <cp:lastModifiedBy>Miriam Rüsing</cp:lastModifiedBy>
  <cp:revision>749</cp:revision>
  <dcterms:created xsi:type="dcterms:W3CDTF">2017-12-19T16:42:43Z</dcterms:created>
  <dcterms:modified xsi:type="dcterms:W3CDTF">2020-11-24T08:09:31Z</dcterms:modified>
</cp:coreProperties>
</file>