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</p:sldMasterIdLst>
  <p:notesMasterIdLst>
    <p:notesMasterId r:id="rId21"/>
  </p:notesMasterIdLst>
  <p:sldIdLst>
    <p:sldId id="288" r:id="rId3"/>
    <p:sldId id="270" r:id="rId4"/>
    <p:sldId id="268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57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EF709C-C11C-A4C7-E00B-B044470F41DE}" name="Miriam Rüsing" initials="MR" userId="S::admin@atemwegsliga.onmicrosoft.com::b120d9b8-5589-4824-9874-3ff236599364" providerId="AD"/>
  <p188:author id="{8497FFDA-DC74-6462-B134-5E01CD7834BD}" name="Uta Butt" initials="UB" userId="ef71437cf0e3bc97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Kardos" initials="P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071"/>
    <a:srgbClr val="FFCC66"/>
    <a:srgbClr val="F1DD65"/>
    <a:srgbClr val="F0B64E"/>
    <a:srgbClr val="F29F44"/>
    <a:srgbClr val="EDB649"/>
    <a:srgbClr val="F1C773"/>
    <a:srgbClr val="F0B370"/>
    <a:srgbClr val="FBE9C9"/>
    <a:srgbClr val="F1B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2" autoAdjust="0"/>
    <p:restoredTop sz="94638" autoAdjust="0"/>
  </p:normalViewPr>
  <p:slideViewPr>
    <p:cSldViewPr>
      <p:cViewPr varScale="1">
        <p:scale>
          <a:sx n="78" d="100"/>
          <a:sy n="78" d="100"/>
        </p:scale>
        <p:origin x="1243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269A1-CF81-469F-AC61-CEBEBD8D057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F5209-BE9B-4DD0-BB16-E6C154E193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00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7" descr="fläche3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758565"/>
            <a:ext cx="9144000" cy="832236"/>
          </a:xfrm>
          <a:solidFill>
            <a:sysClr val="window" lastClr="FFFFFF">
              <a:alpha val="55000"/>
            </a:sys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dirty="0">
                <a:solidFill>
                  <a:srgbClr val="006EAC"/>
                </a:solidFill>
              </a:defRPr>
            </a:lvl1pPr>
          </a:lstStyle>
          <a:p>
            <a:pPr marL="0" lvl="0" defTabSz="457200"/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6184899" y="1473200"/>
            <a:ext cx="2959099" cy="279400"/>
          </a:xfrm>
          <a:prstGeom prst="rect">
            <a:avLst/>
          </a:prstGeom>
          <a:solidFill>
            <a:srgbClr val="E68323"/>
          </a:solidFill>
          <a:ln w="952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Bild 11" descr="Atemwegslig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08" y="5651500"/>
            <a:ext cx="1558992" cy="95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2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A708-0D36-43D4-9A71-2B34A483A81C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36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A708-0D36-43D4-9A71-2B34A483A81C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4337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234000"/>
            <a:ext cx="8229600" cy="1143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590872" y="2861030"/>
            <a:ext cx="8229600" cy="228370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23550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142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273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175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1224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981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1242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19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11" descr="fläche3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00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9291" y="635000"/>
            <a:ext cx="6463069" cy="849784"/>
          </a:xfr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sz="3000">
                <a:solidFill>
                  <a:srgbClr val="006EAC"/>
                </a:solidFill>
              </a:defRPr>
            </a:lvl1pPr>
          </a:lstStyle>
          <a:p>
            <a:pPr marL="0" lvl="0" defTabSz="45720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30400"/>
            <a:ext cx="8229600" cy="4525963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Rechteck 8"/>
          <p:cNvSpPr/>
          <p:nvPr/>
        </p:nvSpPr>
        <p:spPr>
          <a:xfrm>
            <a:off x="6184901" y="355600"/>
            <a:ext cx="2959099" cy="279400"/>
          </a:xfrm>
          <a:prstGeom prst="rect">
            <a:avLst/>
          </a:prstGeom>
          <a:solidFill>
            <a:srgbClr val="E683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0" y="635000"/>
            <a:ext cx="9144000" cy="84960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457200">
              <a:spcBef>
                <a:spcPct val="0"/>
              </a:spcBef>
              <a:buNone/>
            </a:pPr>
            <a:endParaRPr lang="de-DE" sz="3000">
              <a:solidFill>
                <a:srgbClr val="006EAC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Bild 1" descr="Atemwegsliga_blau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2" y="713715"/>
            <a:ext cx="1222289" cy="74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97742"/>
      </p:ext>
    </p:extLst>
  </p:cSld>
  <p:clrMapOvr>
    <a:masterClrMapping/>
  </p:clrMapOvr>
  <p:transition spd="slow"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1191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50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7177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E82F-8F2D-49C4-B48F-1BB6E0049F38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44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A708-0D36-43D4-9A71-2B34A483A81C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532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1" descr="fläche3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002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65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65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35000"/>
            <a:ext cx="9144000" cy="84960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457200">
              <a:spcBef>
                <a:spcPct val="0"/>
              </a:spcBef>
              <a:buNone/>
            </a:pPr>
            <a:endParaRPr lang="de-DE" sz="3000">
              <a:solidFill>
                <a:srgbClr val="006EA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184901" y="355600"/>
            <a:ext cx="2959099" cy="279400"/>
          </a:xfrm>
          <a:prstGeom prst="rect">
            <a:avLst/>
          </a:prstGeom>
          <a:solidFill>
            <a:srgbClr val="E683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pic>
        <p:nvPicPr>
          <p:cNvPr id="11" name="Bild 1" descr="Atemwegsliga_blau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2" y="713715"/>
            <a:ext cx="1222289" cy="7467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9291" y="635000"/>
            <a:ext cx="6463069" cy="849600"/>
          </a:xfrm>
        </p:spPr>
        <p:txBody>
          <a:bodyPr>
            <a:noAutofit/>
          </a:bodyPr>
          <a:lstStyle>
            <a:lvl1pPr>
              <a:defRPr sz="3000">
                <a:solidFill>
                  <a:srgbClr val="006EAC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8580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A708-0D36-43D4-9A71-2B34A483A81C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1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A708-0D36-43D4-9A71-2B34A483A81C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28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A708-0D36-43D4-9A71-2B34A483A81C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Bild 11" descr="fläche3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00200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0" y="635000"/>
            <a:ext cx="9144000" cy="84960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457200">
              <a:spcBef>
                <a:spcPct val="0"/>
              </a:spcBef>
              <a:buNone/>
            </a:pPr>
            <a:endParaRPr lang="de-DE" sz="3000">
              <a:solidFill>
                <a:srgbClr val="006EAC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elle 6">
            <a:extLst>
              <a:ext uri="{FF2B5EF4-FFF2-40B4-BE49-F238E27FC236}">
                <a16:creationId xmlns:a16="http://schemas.microsoft.com/office/drawing/2014/main" id="{2019AB3D-35A0-6C76-8823-21D30CA2603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1524000" y="13970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65495230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090091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77161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077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8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754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047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999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462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A708-0D36-43D4-9A71-2B34A483A81C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907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A708-0D36-43D4-9A71-2B34A483A81C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30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1A708-0D36-43D4-9A71-2B34A483A81C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88803-F633-4F86-9347-49F3CD3F85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84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7E82F-8F2D-49C4-B48F-1BB6E0049F38}" type="datetimeFigureOut">
              <a:rPr lang="de-DE" smtClean="0"/>
              <a:t>13.05.2024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090C4-4C9C-4DD2-872D-C5E2840C6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42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8002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720"/>
              </a:spcAft>
            </a:pPr>
            <a:r>
              <a:rPr lang="de-DE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Empfehlungen zur forcierten Oszillometrie/</a:t>
            </a:r>
            <a:br>
              <a:rPr lang="de-DE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Impulsoszillometrie</a:t>
            </a:r>
            <a:endParaRPr lang="de-DE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75656" y="3541729"/>
            <a:ext cx="6512768" cy="18002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de-DE" sz="2200" dirty="0"/>
              <a:t>Quelle:  Criée C.-P. et al.</a:t>
            </a:r>
            <a:br>
              <a:rPr lang="de-DE" sz="2200" dirty="0"/>
            </a:br>
            <a:r>
              <a:rPr lang="de-DE" sz="2200" b="1" dirty="0"/>
              <a:t>Aktuelle Empfehlungen zur Lungenfunktionsdiagnostik</a:t>
            </a:r>
            <a:br>
              <a:rPr lang="de-DE" sz="2200" dirty="0"/>
            </a:br>
            <a:r>
              <a:rPr lang="de-DE" sz="2200" dirty="0"/>
              <a:t>Atemwegs- und Lungenkrankheiten 2024; 50: 111-184</a:t>
            </a:r>
          </a:p>
          <a:p>
            <a:pPr algn="l">
              <a:spcBef>
                <a:spcPts val="0"/>
              </a:spcBef>
            </a:pPr>
            <a:r>
              <a:rPr lang="de-DE" sz="2200" dirty="0"/>
              <a:t>DOI 10.5414/ATX02776</a:t>
            </a:r>
            <a:br>
              <a:rPr lang="de-DE" sz="2200" dirty="0"/>
            </a:br>
            <a:endParaRPr lang="de-DE" sz="2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BFAC9B3-B539-9B62-348D-234D6AADDA42}"/>
              </a:ext>
            </a:extLst>
          </p:cNvPr>
          <p:cNvSpPr txBox="1"/>
          <p:nvPr/>
        </p:nvSpPr>
        <p:spPr>
          <a:xfrm>
            <a:off x="4719464" y="609047"/>
            <a:ext cx="44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</a:rPr>
              <a:t>Ein Service der Deutschen Atemwegsliga e.V.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7AAF788-1C52-1764-ED7E-ED8B9D2EFD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013176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75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992C82-447C-C76D-3CE2-21BB57456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Stenose bzw. Obstruktion der extrathorakalen Atemwege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BBB937D-239C-E055-1B61-745DE9DEB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108012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de-DE" sz="1800" b="0" i="0" u="none" strike="noStrike" baseline="0" dirty="0"/>
              <a:t>R</a:t>
            </a:r>
            <a:r>
              <a:rPr lang="de-DE" sz="1800" b="0" i="0" u="none" strike="noStrike" baseline="-25000" dirty="0"/>
              <a:t>rs</a:t>
            </a:r>
            <a:r>
              <a:rPr lang="de-DE" sz="1800" b="0" i="0" u="none" strike="noStrike" baseline="0" dirty="0"/>
              <a:t>5Hz und R</a:t>
            </a:r>
            <a:r>
              <a:rPr lang="de-DE" sz="1800" b="0" i="0" u="none" strike="noStrike" baseline="-25000" dirty="0"/>
              <a:t>rs</a:t>
            </a:r>
            <a:r>
              <a:rPr lang="de-DE" sz="1800" b="0" i="0" u="none" strike="noStrike" baseline="0" dirty="0"/>
              <a:t>20Hz liegen im pathologischen Bereich. </a:t>
            </a:r>
          </a:p>
          <a:p>
            <a:pPr algn="l"/>
            <a:r>
              <a:rPr lang="de-DE" sz="1800" b="0" i="0" u="none" strike="noStrike" baseline="0" dirty="0"/>
              <a:t>Das </a:t>
            </a:r>
            <a:r>
              <a:rPr lang="de-DE" sz="1800" b="0" i="0" u="none" strike="noStrike" baseline="0" dirty="0" err="1"/>
              <a:t>Resistancespektrum</a:t>
            </a:r>
            <a:r>
              <a:rPr lang="de-DE" sz="1800" b="0" i="0" u="none" strike="noStrike" baseline="0" dirty="0"/>
              <a:t> </a:t>
            </a:r>
            <a:r>
              <a:rPr lang="de-DE" sz="1800" b="0" i="1" u="none" strike="noStrike" baseline="0" dirty="0" err="1"/>
              <a:t>R</a:t>
            </a:r>
            <a:r>
              <a:rPr lang="de-DE" sz="1800" b="0" i="0" u="none" strike="noStrike" baseline="0" dirty="0" err="1"/>
              <a:t>rs</a:t>
            </a:r>
            <a:r>
              <a:rPr lang="de-DE" sz="1800" b="0" i="0" u="none" strike="noStrike" baseline="0" dirty="0"/>
              <a:t> (</a:t>
            </a:r>
            <a:r>
              <a:rPr lang="de-DE" sz="1800" b="0" i="1" u="none" strike="noStrike" baseline="0" dirty="0"/>
              <a:t>f</a:t>
            </a:r>
            <a:r>
              <a:rPr lang="de-DE" sz="1800" b="0" i="0" u="none" strike="noStrike" baseline="0" dirty="0"/>
              <a:t>) verläuft nahezu horizontal.</a:t>
            </a:r>
          </a:p>
          <a:p>
            <a:pPr algn="l"/>
            <a:r>
              <a:rPr lang="de-DE" sz="1800" b="0" i="0" u="none" strike="noStrike" baseline="0" dirty="0"/>
              <a:t>Kennzeichnend für die extrathorakale Komponente ist eine </a:t>
            </a:r>
            <a:r>
              <a:rPr lang="de-DE" sz="1800" b="0" i="0" u="none" strike="noStrike" baseline="0" dirty="0" err="1"/>
              <a:t>peakförmige</a:t>
            </a:r>
            <a:r>
              <a:rPr lang="de-DE" sz="1800" b="0" i="0" u="none" strike="noStrike" baseline="0" dirty="0"/>
              <a:t> Ausprägung des </a:t>
            </a:r>
            <a:r>
              <a:rPr lang="de-DE" sz="1800" b="0" i="0" u="none" strike="noStrike" baseline="0" dirty="0" err="1"/>
              <a:t>Resistancespektrums</a:t>
            </a:r>
            <a:r>
              <a:rPr lang="de-DE" sz="1800" b="0" i="0" u="none" strike="noStrike" baseline="0" dirty="0"/>
              <a:t> bei der Frequenz </a:t>
            </a:r>
            <a:r>
              <a:rPr lang="de-DE" sz="1800" b="0" i="1" u="none" strike="noStrike" baseline="0" dirty="0" err="1"/>
              <a:t>f</a:t>
            </a:r>
            <a:r>
              <a:rPr lang="de-DE" sz="1800" b="0" i="0" u="none" strike="noStrike" baseline="-25000" dirty="0" err="1"/>
              <a:t>P</a:t>
            </a:r>
            <a:r>
              <a:rPr lang="de-DE" sz="1800" b="0" i="0" u="none" strike="noStrike" baseline="0" dirty="0"/>
              <a:t>, die mit der Mitte des </a:t>
            </a:r>
            <a:r>
              <a:rPr lang="de-DE" sz="1800" b="0" i="0" u="none" strike="noStrike" baseline="0" dirty="0" err="1"/>
              <a:t>Reactanceplateaus</a:t>
            </a:r>
            <a:r>
              <a:rPr lang="de-DE" sz="1800" b="0" i="0" u="none" strike="noStrike" baseline="0" dirty="0"/>
              <a:t> korrespondiert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.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14F674D-111D-D10D-842A-0CB96F5B2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079" y="1721840"/>
            <a:ext cx="5301842" cy="341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95854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C71681-091E-4D47-6AB5-F588580B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Stenose bzw. Obstruktion der extrathorakalen Atemwege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CC36B0-8BC5-D605-8C4D-513EFB82D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00690"/>
            <a:ext cx="8229600" cy="1115009"/>
          </a:xfrm>
        </p:spPr>
        <p:txBody>
          <a:bodyPr>
            <a:noAutofit/>
          </a:bodyPr>
          <a:lstStyle/>
          <a:p>
            <a:pPr algn="l"/>
            <a:r>
              <a:rPr lang="de-DE" sz="1500" b="0" i="0" u="none" strike="noStrike" baseline="0" dirty="0"/>
              <a:t>Das </a:t>
            </a:r>
            <a:r>
              <a:rPr lang="de-DE" sz="1500" b="0" i="0" u="none" strike="noStrike" baseline="0" dirty="0" err="1"/>
              <a:t>Reactancespektrum</a:t>
            </a:r>
            <a:r>
              <a:rPr lang="de-DE" sz="1500" b="0" i="0" u="none" strike="noStrike" baseline="0" dirty="0"/>
              <a:t> zeigt eine Plateaubildung. </a:t>
            </a:r>
          </a:p>
          <a:p>
            <a:pPr algn="l"/>
            <a:r>
              <a:rPr lang="de-DE" sz="1500" b="0" i="0" u="none" strike="noStrike" baseline="0" dirty="0"/>
              <a:t>Die Mitte des Plateaus entspricht der Frequenz </a:t>
            </a:r>
            <a:r>
              <a:rPr lang="de-DE" sz="1500" b="0" i="1" u="none" strike="noStrike" baseline="0" dirty="0" err="1"/>
              <a:t>f</a:t>
            </a:r>
            <a:r>
              <a:rPr lang="de-DE" sz="1500" b="0" i="0" u="none" strike="noStrike" baseline="-25000" dirty="0" err="1"/>
              <a:t>P</a:t>
            </a:r>
            <a:r>
              <a:rPr lang="de-DE" sz="1500" b="0" i="0" u="none" strike="noStrike" baseline="0" dirty="0"/>
              <a:t> </a:t>
            </a:r>
          </a:p>
          <a:p>
            <a:pPr algn="l"/>
            <a:r>
              <a:rPr lang="de-DE" sz="1500" b="0" i="0" u="none" strike="noStrike" baseline="0" dirty="0"/>
              <a:t>X</a:t>
            </a:r>
            <a:r>
              <a:rPr lang="de-DE" sz="1500" b="0" i="0" u="none" strike="noStrike" baseline="-25000" dirty="0"/>
              <a:t>rs</a:t>
            </a:r>
            <a:r>
              <a:rPr lang="de-DE" sz="1500" b="0" i="0" u="none" strike="noStrike" baseline="0" dirty="0"/>
              <a:t>5Hz meist im Normbereich. </a:t>
            </a:r>
            <a:r>
              <a:rPr lang="de-DE" sz="1500" b="0" i="0" u="none" strike="noStrike" baseline="0" dirty="0" err="1"/>
              <a:t>Veschiebung</a:t>
            </a:r>
            <a:r>
              <a:rPr lang="de-DE" sz="1500" b="0" i="0" u="none" strike="noStrike" baseline="0" dirty="0"/>
              <a:t> erst bei hochgradige Stenosen</a:t>
            </a:r>
          </a:p>
          <a:p>
            <a:pPr algn="l"/>
            <a:r>
              <a:rPr lang="de-DE" sz="1500" b="0" i="0" u="none" strike="noStrike" baseline="0" dirty="0" err="1"/>
              <a:t>Reactanceplateau</a:t>
            </a:r>
            <a:r>
              <a:rPr lang="de-DE" sz="1500" b="0" i="0" u="none" strike="noStrike" baseline="0" dirty="0"/>
              <a:t> liegt meist im unteren Frequenzbereich</a:t>
            </a:r>
            <a:endParaRPr lang="de-DE" sz="15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2FD6DFC-BB3D-3198-C1F3-1B1DD24A9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700808"/>
            <a:ext cx="5301842" cy="358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43750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2963C-B063-66E9-9337-FECC23A29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Periphere Obstruktion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E6D821-C6F3-11B7-77DB-089113CA1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5372361"/>
            <a:ext cx="8229600" cy="1485639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de-DE" sz="1800" b="0" i="0" u="none" strike="noStrike" baseline="0" dirty="0"/>
              <a:t>R</a:t>
            </a:r>
            <a:r>
              <a:rPr lang="de-DE" sz="1800" b="0" i="0" u="none" strike="noStrike" baseline="-25000" dirty="0"/>
              <a:t>rs</a:t>
            </a:r>
            <a:r>
              <a:rPr lang="de-DE" sz="1800" b="0" i="0" u="none" strike="noStrike" baseline="0" dirty="0"/>
              <a:t>5Hz liegt im pathologischen Bereich. </a:t>
            </a:r>
          </a:p>
          <a:p>
            <a:pPr algn="l"/>
            <a:r>
              <a:rPr lang="de-DE" sz="1800" b="0" i="0" u="none" strike="noStrike" baseline="0" dirty="0" err="1"/>
              <a:t>Resistancespektrum</a:t>
            </a:r>
            <a:r>
              <a:rPr lang="de-DE" sz="1800" b="0" i="0" u="none" strike="noStrike" baseline="0" dirty="0"/>
              <a:t> </a:t>
            </a:r>
            <a:r>
              <a:rPr lang="de-DE" sz="1800" b="0" i="1" u="none" strike="noStrike" baseline="0" dirty="0" err="1"/>
              <a:t>R</a:t>
            </a:r>
            <a:r>
              <a:rPr lang="de-DE" sz="1800" b="0" i="0" u="none" strike="noStrike" baseline="-25000" dirty="0" err="1"/>
              <a:t>rs</a:t>
            </a:r>
            <a:r>
              <a:rPr lang="de-DE" sz="1800" b="0" i="0" u="none" strike="noStrike" baseline="0" dirty="0"/>
              <a:t> (</a:t>
            </a:r>
            <a:r>
              <a:rPr lang="de-DE" sz="1800" b="0" i="1" u="none" strike="noStrike" baseline="0" dirty="0"/>
              <a:t>f</a:t>
            </a:r>
            <a:r>
              <a:rPr lang="de-DE" sz="1800" b="0" i="0" u="none" strike="noStrike" baseline="0" dirty="0"/>
              <a:t>) zeigt eine starke Frequenzabhängigkeit, mit fallenden </a:t>
            </a:r>
            <a:r>
              <a:rPr lang="de-DE" sz="1800" b="0" i="0" u="none" strike="noStrike" baseline="0" dirty="0" err="1"/>
              <a:t>Resistancewerten</a:t>
            </a:r>
            <a:r>
              <a:rPr lang="de-DE" sz="1800" b="0" i="0" u="none" strike="noStrike" baseline="0" dirty="0"/>
              <a:t> bei steigender Oszillationsfrequenz. </a:t>
            </a:r>
          </a:p>
          <a:p>
            <a:pPr algn="l"/>
            <a:r>
              <a:rPr lang="de-DE" sz="1800" b="0" i="0" u="none" strike="noStrike" baseline="0" dirty="0"/>
              <a:t>Durch Diff R</a:t>
            </a:r>
            <a:r>
              <a:rPr lang="de-DE" sz="1800" b="0" i="0" u="none" strike="noStrike" baseline="-25000" dirty="0"/>
              <a:t>rs</a:t>
            </a:r>
            <a:r>
              <a:rPr lang="de-DE" sz="1800" b="0" i="0" u="none" strike="noStrike" baseline="0" dirty="0"/>
              <a:t>5–20Hz kann die Frequenzabhängigkeit des </a:t>
            </a:r>
            <a:r>
              <a:rPr lang="de-DE" sz="1800" b="0" i="0" u="none" strike="noStrike" baseline="0" dirty="0" err="1"/>
              <a:t>Resistancespektrums</a:t>
            </a:r>
            <a:r>
              <a:rPr lang="de-DE" sz="1800" b="0" i="0" u="none" strike="noStrike" baseline="0" dirty="0"/>
              <a:t> erfasst werden. </a:t>
            </a:r>
          </a:p>
          <a:p>
            <a:pPr algn="l"/>
            <a:r>
              <a:rPr lang="de-DE" sz="1800" b="0" i="0" u="none" strike="noStrike" baseline="0" dirty="0"/>
              <a:t>Bei nichtobstruktiven Funktionsstörungen ist es möglich, dass das gesamte </a:t>
            </a:r>
            <a:r>
              <a:rPr lang="de-DE" sz="1800" b="0" i="0" u="none" strike="noStrike" baseline="0" dirty="0" err="1"/>
              <a:t>Resistancespektrum</a:t>
            </a:r>
            <a:r>
              <a:rPr lang="de-DE" sz="1800" b="0" i="0" u="none" strike="noStrike" baseline="0" dirty="0"/>
              <a:t> im Normbereich liegt und die periphere Störung sich nur im </a:t>
            </a:r>
            <a:r>
              <a:rPr lang="de-DE" sz="1800" b="0" i="0" u="none" strike="noStrike" baseline="0" dirty="0" err="1"/>
              <a:t>Reactancespektrum</a:t>
            </a:r>
            <a:r>
              <a:rPr lang="de-DE" sz="1800" b="0" i="0" u="none" strike="noStrike" baseline="0" dirty="0"/>
              <a:t> abbildet.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F35D21-265A-9874-953D-5E11574E6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079" y="1700808"/>
            <a:ext cx="5301842" cy="33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43274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E922DA-0B6F-EC9A-821F-BCBA63055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Periphere Obstruktion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C46E58-E957-CC6F-1D71-2C67659DC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25" y="5379399"/>
            <a:ext cx="8229600" cy="1145946"/>
          </a:xfrm>
        </p:spPr>
        <p:txBody>
          <a:bodyPr/>
          <a:lstStyle/>
          <a:p>
            <a:pPr algn="l"/>
            <a:r>
              <a:rPr lang="de-DE" sz="1800" b="0" i="0" u="none" strike="noStrike" baseline="0" dirty="0">
                <a:latin typeface="Calibri" panose="020F0502020204030204" pitchFamily="34" charset="0"/>
              </a:rPr>
              <a:t>X</a:t>
            </a:r>
            <a:r>
              <a:rPr lang="de-DE" sz="1800" b="0" i="0" u="none" strike="noStrike" baseline="-25000" dirty="0">
                <a:latin typeface="Calibri" panose="020F0502020204030204" pitchFamily="34" charset="0"/>
              </a:rPr>
              <a:t>rs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5Hz sinkt mit ansteigenden Negativwerten in den pathologischen Bereich. </a:t>
            </a:r>
          </a:p>
          <a:p>
            <a:pPr algn="l"/>
            <a:r>
              <a:rPr lang="de-DE" sz="1800" b="0" i="0" u="none" strike="noStrike" baseline="0" dirty="0" err="1">
                <a:latin typeface="Calibri" panose="020F0502020204030204" pitchFamily="34" charset="0"/>
              </a:rPr>
              <a:t>F</a:t>
            </a:r>
            <a:r>
              <a:rPr lang="de-DE" sz="1800" b="0" i="0" u="none" strike="noStrike" baseline="-25000" dirty="0" err="1">
                <a:latin typeface="Calibri" panose="020F0502020204030204" pitchFamily="34" charset="0"/>
              </a:rPr>
              <a:t>res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 und AX vergrößern sich signifikant. </a:t>
            </a:r>
          </a:p>
          <a:p>
            <a:pPr algn="l"/>
            <a:r>
              <a:rPr lang="de-DE" sz="1800" b="0" i="0" u="none" strike="noStrike" baseline="0" dirty="0">
                <a:latin typeface="Calibri" panose="020F0502020204030204" pitchFamily="34" charset="0"/>
              </a:rPr>
              <a:t>Diese drei Parameter sind die wichtigsten Indizes der Lungenperipherie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13C40A4-16CB-0465-A95E-2FE1D12AB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079" y="1654728"/>
            <a:ext cx="5301842" cy="354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63736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497A8-A91B-E4DD-DBD5-4EBE63B9F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Pulmonale Restriktion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D57E05-0A3C-E164-5FDB-CAA97D265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sicherer Nachweis erst bei höheren Krankheitsgraden</a:t>
            </a:r>
          </a:p>
          <a:p>
            <a:r>
              <a:rPr lang="de-DE" dirty="0"/>
              <a:t>wobei sich lediglich das </a:t>
            </a:r>
            <a:r>
              <a:rPr lang="de-DE" dirty="0" err="1"/>
              <a:t>Reactancespektrum</a:t>
            </a:r>
            <a:r>
              <a:rPr lang="de-DE" dirty="0"/>
              <a:t> in den pathologischen Bereich senkt</a:t>
            </a:r>
          </a:p>
          <a:p>
            <a:r>
              <a:rPr lang="de-DE" dirty="0"/>
              <a:t>Bei Verdacht auf Restriktion: Bestimmung der TLC mittels </a:t>
            </a:r>
            <a:r>
              <a:rPr lang="de-DE" dirty="0" err="1"/>
              <a:t>Ganzkörperplethysmographie</a:t>
            </a:r>
            <a:r>
              <a:rPr lang="de-DE" dirty="0"/>
              <a:t> bzw. Gasverdünnungsmethode</a:t>
            </a:r>
          </a:p>
        </p:txBody>
      </p:sp>
    </p:spTree>
    <p:extLst>
      <p:ext uri="{BB962C8B-B14F-4D97-AF65-F5344CB8AC3E}">
        <p14:creationId xmlns:p14="http://schemas.microsoft.com/office/powerpoint/2010/main" val="208361084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0AF088-37A6-A63B-A823-57294F17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Spasmolyseuntersuchung</a:t>
            </a:r>
            <a:r>
              <a:rPr lang="de-DE" dirty="0"/>
              <a:t> 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23B4B24-2E65-E362-7266-E60A4C806E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832155"/>
              </p:ext>
            </p:extLst>
          </p:nvPr>
        </p:nvGraphicFramePr>
        <p:xfrm>
          <a:off x="395536" y="1916832"/>
          <a:ext cx="8148862" cy="4342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398054537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3199451326"/>
                    </a:ext>
                  </a:extLst>
                </a:gridCol>
                <a:gridCol w="3108302">
                  <a:extLst>
                    <a:ext uri="{9D8B030D-6E8A-4147-A177-3AD203B41FA5}">
                      <a16:colId xmlns:a16="http://schemas.microsoft.com/office/drawing/2014/main" val="2923228229"/>
                    </a:ext>
                  </a:extLst>
                </a:gridCol>
              </a:tblGrid>
              <a:tr h="648072">
                <a:tc gridSpan="3">
                  <a:txBody>
                    <a:bodyPr/>
                    <a:lstStyle/>
                    <a:p>
                      <a:r>
                        <a:rPr lang="de-DE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Bronchodilatatortest</a:t>
                      </a:r>
                      <a:endParaRPr lang="de-DE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5C0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396000" anchor="ctr">
                    <a:solidFill>
                      <a:srgbClr val="F5C0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396000" anchor="ctr">
                    <a:solidFill>
                      <a:srgbClr val="F5C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981987"/>
                  </a:ext>
                </a:extLst>
              </a:tr>
              <a:tr h="504056">
                <a:tc gridSpan="2">
                  <a:txBody>
                    <a:bodyPr/>
                    <a:lstStyle/>
                    <a:p>
                      <a:r>
                        <a:rPr lang="de-DE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</a:p>
                  </a:txBody>
                  <a:tcPr anchor="ctr">
                    <a:solidFill>
                      <a:srgbClr val="F5C0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396000" anchor="ctr"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Bestimmungswert</a:t>
                      </a:r>
                    </a:p>
                  </a:txBody>
                  <a:tcPr marR="396000" anchor="ctr">
                    <a:solidFill>
                      <a:srgbClr val="F5C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497497"/>
                  </a:ext>
                </a:extLst>
              </a:tr>
              <a:tr h="1103515">
                <a:tc>
                  <a:txBody>
                    <a:bodyPr/>
                    <a:lstStyle/>
                    <a:p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de-DE" sz="2400" b="0" i="0" u="none" strike="noStrike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5Hz</a:t>
                      </a:r>
                      <a:endParaRPr lang="de-DE" sz="2400" b="0" dirty="0"/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respiratorische</a:t>
                      </a:r>
                      <a:r>
                        <a:rPr lang="it-IT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Resistance</a:t>
                      </a:r>
                      <a:r>
                        <a:rPr lang="it-IT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bei 5 Hz</a:t>
                      </a:r>
                      <a:endParaRPr lang="de-DE" sz="2400" b="0" dirty="0"/>
                    </a:p>
                  </a:txBody>
                  <a:tcPr marR="396000"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-20 – -25%</a:t>
                      </a:r>
                      <a:endParaRPr lang="de-DE" sz="2400" b="0" baseline="30000" dirty="0"/>
                    </a:p>
                  </a:txBody>
                  <a:tcPr marR="396000" anchor="ctr"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791561"/>
                  </a:ext>
                </a:extLst>
              </a:tr>
              <a:tr h="632029">
                <a:tc>
                  <a:txBody>
                    <a:bodyPr/>
                    <a:lstStyle/>
                    <a:p>
                      <a:r>
                        <a:rPr lang="de-DE" sz="2400" b="0" dirty="0" err="1"/>
                        <a:t>F</a:t>
                      </a:r>
                      <a:r>
                        <a:rPr lang="de-DE" sz="2400" b="0" baseline="-25000" dirty="0" err="1"/>
                        <a:t>res</a:t>
                      </a:r>
                      <a:endParaRPr lang="de-DE" sz="2400" b="0" baseline="-25000" dirty="0"/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b="0" dirty="0"/>
                        <a:t>Resonanzfrequenz</a:t>
                      </a:r>
                    </a:p>
                  </a:txBody>
                  <a:tcPr marR="396000"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-20%</a:t>
                      </a:r>
                      <a:endParaRPr lang="de-DE" sz="2400" b="0" baseline="30000" dirty="0"/>
                    </a:p>
                  </a:txBody>
                  <a:tcPr marR="396000" anchor="ctr"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16706"/>
                  </a:ext>
                </a:extLst>
              </a:tr>
              <a:tr h="632029">
                <a:tc>
                  <a:txBody>
                    <a:bodyPr/>
                    <a:lstStyle/>
                    <a:p>
                      <a:r>
                        <a:rPr lang="de-DE" sz="2400" b="0" dirty="0"/>
                        <a:t>AX</a:t>
                      </a:r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b="0" dirty="0" err="1"/>
                        <a:t>Reactancefläche</a:t>
                      </a:r>
                      <a:endParaRPr lang="de-DE" sz="2400" b="0" dirty="0"/>
                    </a:p>
                  </a:txBody>
                  <a:tcPr marR="396000"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-40%</a:t>
                      </a:r>
                    </a:p>
                  </a:txBody>
                  <a:tcPr marR="396000" anchor="ctr"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921195"/>
                  </a:ext>
                </a:extLst>
              </a:tr>
              <a:tr h="763972">
                <a:tc>
                  <a:txBody>
                    <a:bodyPr/>
                    <a:lstStyle/>
                    <a:p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 R</a:t>
                      </a:r>
                      <a:r>
                        <a:rPr lang="de-DE" sz="2400" b="0" i="0" u="none" strike="noStrike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5-20Hz</a:t>
                      </a:r>
                      <a:endParaRPr lang="de-DE" sz="2400" b="0" dirty="0"/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Frequenzabhängig-</a:t>
                      </a:r>
                      <a:r>
                        <a:rPr lang="de-DE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keit</a:t>
                      </a:r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von </a:t>
                      </a:r>
                      <a:r>
                        <a:rPr lang="de-DE" sz="2400" b="0" i="1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de-DE" sz="2400" b="0" i="0" u="none" strike="noStrike" kern="1200" baseline="-250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24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2400" b="0" dirty="0"/>
                    </a:p>
                  </a:txBody>
                  <a:tcPr marR="396000"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-0,04 kPa × s × l</a:t>
                      </a:r>
                      <a:r>
                        <a:rPr lang="de-DE" sz="24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–1</a:t>
                      </a:r>
                      <a:endParaRPr lang="de-DE" sz="2400" b="0" baseline="30000" dirty="0"/>
                    </a:p>
                  </a:txBody>
                  <a:tcPr marR="396000" anchor="ctr"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197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345995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4BFA4A-A36D-E6C3-0FDA-1066DCE5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Provokationsuntersuchung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D3328B44-A63C-3F9D-967B-A731CD286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316618"/>
              </p:ext>
            </p:extLst>
          </p:nvPr>
        </p:nvGraphicFramePr>
        <p:xfrm>
          <a:off x="323528" y="2420888"/>
          <a:ext cx="8148862" cy="2865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874">
                  <a:extLst>
                    <a:ext uri="{9D8B030D-6E8A-4147-A177-3AD203B41FA5}">
                      <a16:colId xmlns:a16="http://schemas.microsoft.com/office/drawing/2014/main" val="398054537"/>
                    </a:ext>
                  </a:extLst>
                </a:gridCol>
                <a:gridCol w="2777827">
                  <a:extLst>
                    <a:ext uri="{9D8B030D-6E8A-4147-A177-3AD203B41FA5}">
                      <a16:colId xmlns:a16="http://schemas.microsoft.com/office/drawing/2014/main" val="3199451326"/>
                    </a:ext>
                  </a:extLst>
                </a:gridCol>
                <a:gridCol w="3507161">
                  <a:extLst>
                    <a:ext uri="{9D8B030D-6E8A-4147-A177-3AD203B41FA5}">
                      <a16:colId xmlns:a16="http://schemas.microsoft.com/office/drawing/2014/main" val="2923228229"/>
                    </a:ext>
                  </a:extLst>
                </a:gridCol>
              </a:tblGrid>
              <a:tr h="680829">
                <a:tc gridSpan="3">
                  <a:txBody>
                    <a:bodyPr/>
                    <a:lstStyle/>
                    <a:p>
                      <a:r>
                        <a:rPr lang="de-DE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Hyperreagibilitätstestung</a:t>
                      </a:r>
                    </a:p>
                  </a:txBody>
                  <a:tcPr anchor="ctr">
                    <a:solidFill>
                      <a:srgbClr val="F5C0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396000" anchor="ctr">
                    <a:solidFill>
                      <a:srgbClr val="F5C0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396000" anchor="ctr">
                    <a:solidFill>
                      <a:srgbClr val="F5C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981987"/>
                  </a:ext>
                </a:extLst>
              </a:tr>
              <a:tr h="680829">
                <a:tc gridSpan="2">
                  <a:txBody>
                    <a:bodyPr/>
                    <a:lstStyle/>
                    <a:p>
                      <a:r>
                        <a:rPr lang="de-DE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</a:p>
                  </a:txBody>
                  <a:tcPr anchor="ctr">
                    <a:solidFill>
                      <a:srgbClr val="F5C0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396000" anchor="ctr"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PD-Bestimmungswert</a:t>
                      </a:r>
                      <a:endParaRPr lang="de-DE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396000" anchor="ctr">
                    <a:solidFill>
                      <a:srgbClr val="F5C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497497"/>
                  </a:ext>
                </a:extLst>
              </a:tr>
              <a:tr h="680829">
                <a:tc>
                  <a:txBody>
                    <a:bodyPr/>
                    <a:lstStyle/>
                    <a:p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de-DE" sz="2400" b="0" i="0" u="none" strike="noStrike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5Hz</a:t>
                      </a:r>
                      <a:endParaRPr lang="de-DE" sz="2400" b="0" dirty="0"/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respiratorische Resistance bei 5Hz</a:t>
                      </a:r>
                      <a:endParaRPr lang="de-DE" sz="2400" b="0" dirty="0"/>
                    </a:p>
                  </a:txBody>
                  <a:tcPr marR="396000"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PD</a:t>
                      </a:r>
                      <a:r>
                        <a:rPr lang="de-DE" sz="2400" b="0" i="0" u="none" strike="noStrike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+40</a:t>
                      </a:r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R5</a:t>
                      </a:r>
                      <a:r>
                        <a:rPr lang="de-DE" sz="2400" b="0" i="0" u="none" strike="noStrike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Hz</a:t>
                      </a:r>
                      <a:endParaRPr lang="de-DE" sz="2400" b="0" baseline="30000" dirty="0"/>
                    </a:p>
                  </a:txBody>
                  <a:tcPr marR="396000" anchor="ctr"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791561"/>
                  </a:ext>
                </a:extLst>
              </a:tr>
              <a:tr h="680829">
                <a:tc>
                  <a:txBody>
                    <a:bodyPr/>
                    <a:lstStyle/>
                    <a:p>
                      <a:r>
                        <a:rPr lang="de-DE" sz="2400" b="0" dirty="0" err="1"/>
                        <a:t>F</a:t>
                      </a:r>
                      <a:r>
                        <a:rPr lang="de-DE" sz="2400" b="0" baseline="-25000" dirty="0" err="1"/>
                        <a:t>res</a:t>
                      </a:r>
                      <a:endParaRPr lang="de-DE" sz="2400" b="0" baseline="-25000" dirty="0"/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Resonanzfrequenz</a:t>
                      </a:r>
                      <a:endParaRPr lang="de-DE" sz="2400" b="0" dirty="0"/>
                    </a:p>
                  </a:txBody>
                  <a:tcPr marR="396000"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PD</a:t>
                      </a:r>
                      <a:r>
                        <a:rPr lang="de-DE" sz="2400" b="0" i="0" u="none" strike="noStrike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+35</a:t>
                      </a:r>
                      <a:r>
                        <a:rPr lang="de-DE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de-DE" sz="2400" b="0" i="0" u="none" strike="noStrike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</a:t>
                      </a:r>
                      <a:endParaRPr lang="de-DE" sz="2400" b="0" baseline="-25000" dirty="0"/>
                    </a:p>
                  </a:txBody>
                  <a:tcPr marR="396000" anchor="ctr"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16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729066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4851EE-A94B-E7DB-26C4-CBE80026D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Oszillometrie: </a:t>
            </a:r>
            <a:r>
              <a:rPr lang="de-DE" dirty="0">
                <a:latin typeface="+mn-lt"/>
              </a:rPr>
              <a:t>F</a:t>
            </a:r>
            <a:r>
              <a:rPr lang="de-DE" dirty="0"/>
              <a:t>azit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1466B2-FA33-EBB7-5765-701278E02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einfach und schnell durchzuführende Ruheatmungsuntersuchung</a:t>
            </a:r>
          </a:p>
          <a:p>
            <a:r>
              <a:rPr lang="de-DE" sz="2400" dirty="0"/>
              <a:t>Beantwortung klinisch relevante Fragestellungen zu zentralen und peripheren Komponenten des Bronchialsystems</a:t>
            </a:r>
          </a:p>
          <a:p>
            <a:r>
              <a:rPr lang="de-DE" sz="2400" b="0" i="0" u="none" strike="noStrike" baseline="0" dirty="0"/>
              <a:t>Bewertung einer </a:t>
            </a:r>
            <a:r>
              <a:rPr lang="de-DE" sz="2400" b="0" i="0" u="none" strike="noStrike" baseline="0" dirty="0" err="1"/>
              <a:t>Bronchodilatations</a:t>
            </a:r>
            <a:r>
              <a:rPr lang="de-DE" sz="2400" b="0" i="0" u="none" strike="noStrike" baseline="0" dirty="0"/>
              <a:t>- oder Provokationstestung ohne Beeinflussung des Bronchialtonus durch maximale Atmungsmanöver.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206511468"/>
      </p:ext>
    </p:extLst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Autoren:innen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30302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2800" b="1" dirty="0"/>
              <a:t>C.P. </a:t>
            </a:r>
            <a:r>
              <a:rPr lang="de-DE" sz="2800" b="1" dirty="0" err="1"/>
              <a:t>Criée</a:t>
            </a:r>
            <a:r>
              <a:rPr lang="de-DE" sz="2800" b="1" dirty="0"/>
              <a:t>, </a:t>
            </a:r>
            <a:r>
              <a:rPr lang="de-DE" sz="2800" dirty="0"/>
              <a:t>H.J. Smith, A.M. Preisser, D. Bösch, U. Butt, </a:t>
            </a:r>
            <a:br>
              <a:rPr lang="de-DE" sz="2800" dirty="0"/>
            </a:br>
            <a:r>
              <a:rPr lang="de-DE" sz="2800" dirty="0"/>
              <a:t>M.M. Borst, N. Hämäläinen, K. Husemann, R.A. Jörres, </a:t>
            </a:r>
            <a:br>
              <a:rPr lang="de-DE" sz="2800" dirty="0"/>
            </a:br>
            <a:r>
              <a:rPr lang="de-DE" sz="2800" dirty="0"/>
              <a:t>P. Kardos, C. Lex, F.J. Meyer, D. Nachtigall†, D. Nowak,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2800" dirty="0"/>
              <a:t>U. Ochmann, W. Randerath, A. Schütz, B. </a:t>
            </a:r>
            <a:r>
              <a:rPr lang="de-DE" sz="2800" dirty="0" err="1"/>
              <a:t>Schucher</a:t>
            </a:r>
            <a:r>
              <a:rPr lang="de-DE" sz="2800" dirty="0"/>
              <a:t>, </a:t>
            </a:r>
            <a:br>
              <a:rPr lang="de-DE" sz="2800" dirty="0"/>
            </a:br>
            <a:r>
              <a:rPr lang="de-DE" sz="2800" dirty="0"/>
              <a:t>J. </a:t>
            </a:r>
            <a:r>
              <a:rPr lang="de-DE" sz="2800" dirty="0" err="1"/>
              <a:t>Spiesshoefer</a:t>
            </a:r>
            <a:r>
              <a:rPr lang="de-DE" sz="2800" dirty="0"/>
              <a:t>, C. Taube, S. </a:t>
            </a:r>
            <a:r>
              <a:rPr lang="de-DE" sz="2800" dirty="0" err="1"/>
              <a:t>Walterspacher</a:t>
            </a:r>
            <a:r>
              <a:rPr lang="de-DE" sz="2800" dirty="0"/>
              <a:t>, </a:t>
            </a:r>
            <a:br>
              <a:rPr lang="de-DE" sz="2800" dirty="0"/>
            </a:br>
            <a:r>
              <a:rPr lang="de-DE" sz="2800" dirty="0"/>
              <a:t>M. </a:t>
            </a:r>
            <a:r>
              <a:rPr lang="de-DE" sz="2800" dirty="0" err="1"/>
              <a:t>Wollsching</a:t>
            </a:r>
            <a:r>
              <a:rPr lang="de-DE" sz="2800" dirty="0"/>
              <a:t>-Strobel, H. Worth, M. Gappa und </a:t>
            </a:r>
            <a:br>
              <a:rPr lang="de-DE" sz="2800" dirty="0"/>
            </a:br>
            <a:r>
              <a:rPr lang="de-DE" sz="2800" dirty="0"/>
              <a:t>W. Windisch</a:t>
            </a:r>
          </a:p>
        </p:txBody>
      </p:sp>
    </p:spTree>
    <p:extLst>
      <p:ext uri="{BB962C8B-B14F-4D97-AF65-F5344CB8AC3E}">
        <p14:creationId xmlns:p14="http://schemas.microsoft.com/office/powerpoint/2010/main" val="1004496881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8B9CA-34B7-48CD-8812-43FC9E470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Oszillometrie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FC3C62-9CDC-32A3-A4DB-5B865903E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25" y="169703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200" dirty="0"/>
              <a:t>Verfahren zur Untersuchung der Atmungsmechanik</a:t>
            </a:r>
          </a:p>
          <a:p>
            <a:pPr marL="442913" indent="-442913" algn="l"/>
            <a:r>
              <a:rPr lang="de-DE" sz="2200" b="0" i="0" u="none" strike="noStrike" baseline="0" dirty="0"/>
              <a:t>zentrale Messgröße: </a:t>
            </a:r>
            <a:br>
              <a:rPr lang="de-DE" sz="2200" b="0" i="0" u="none" strike="noStrike" baseline="0" dirty="0"/>
            </a:br>
            <a:r>
              <a:rPr lang="de-DE" sz="2200" b="0" i="0" u="none" strike="noStrike" baseline="0" dirty="0" err="1"/>
              <a:t>Impedance</a:t>
            </a:r>
            <a:r>
              <a:rPr lang="de-DE" sz="2200" b="0" i="0" u="none" strike="noStrike" baseline="0" dirty="0"/>
              <a:t> des respiratorischen Systems Z</a:t>
            </a:r>
            <a:r>
              <a:rPr lang="de-DE" sz="2200" b="0" i="0" u="none" strike="noStrike" baseline="-25000" dirty="0"/>
              <a:t>rs</a:t>
            </a:r>
            <a:r>
              <a:rPr lang="de-DE" sz="2200" b="0" i="0" u="none" strike="noStrike" baseline="0" dirty="0"/>
              <a:t>5Hz </a:t>
            </a:r>
            <a:br>
              <a:rPr lang="de-DE" sz="2200" b="0" i="0" u="none" strike="noStrike" baseline="0" dirty="0"/>
            </a:br>
            <a:r>
              <a:rPr lang="de-DE" sz="2200" b="0" i="0" u="none" strike="noStrike" baseline="0" dirty="0"/>
              <a:t>(aus den primären Oszillationssignalen Druck und Strömung der Frequenz 5 Hz abgeleitet)</a:t>
            </a:r>
          </a:p>
          <a:p>
            <a:pPr marL="990600" lvl="1" indent="-454025">
              <a:buFont typeface="Wingdings" panose="05000000000000000000" pitchFamily="2" charset="2"/>
              <a:buChar char="Ø"/>
            </a:pPr>
            <a:r>
              <a:rPr lang="de-DE" sz="2200" dirty="0"/>
              <a:t>wird betragsmäßig bei krankhaften Veränderungen größer</a:t>
            </a:r>
          </a:p>
          <a:p>
            <a:pPr marL="990600" lvl="1" indent="-454025">
              <a:buFont typeface="Wingdings" panose="05000000000000000000" pitchFamily="2" charset="2"/>
              <a:buChar char="Ø"/>
            </a:pPr>
            <a:r>
              <a:rPr lang="de-DE" sz="2200" dirty="0"/>
              <a:t>unspezifisch, da Atemwegswiderstände, ventiliertes Lungenvolumen und  Retraktionsvermögen einfließen</a:t>
            </a:r>
          </a:p>
          <a:p>
            <a:pPr marL="442913" indent="-442913" algn="l"/>
            <a:r>
              <a:rPr lang="de-DE" sz="2200" b="0" i="0" u="none" strike="noStrike" baseline="0" dirty="0"/>
              <a:t>Basisparameter der Oszillometrie sind</a:t>
            </a:r>
            <a:r>
              <a:rPr lang="de-DE" sz="2200" dirty="0"/>
              <a:t>:</a:t>
            </a:r>
          </a:p>
          <a:p>
            <a:pPr marL="990600" lvl="1" indent="-454025">
              <a:buFont typeface="Wingdings" panose="05000000000000000000" pitchFamily="2" charset="2"/>
              <a:buChar char="Ø"/>
            </a:pPr>
            <a:r>
              <a:rPr lang="de-DE" sz="2200" b="0" i="0" u="none" strike="noStrike" baseline="0" dirty="0"/>
              <a:t>respiratorische Resistance R</a:t>
            </a:r>
            <a:r>
              <a:rPr lang="de-DE" sz="2200" b="0" i="0" u="none" strike="noStrike" baseline="-25000" dirty="0"/>
              <a:t>rs</a:t>
            </a:r>
            <a:r>
              <a:rPr lang="de-DE" sz="2200" b="0" i="0" u="none" strike="noStrike" baseline="0" dirty="0"/>
              <a:t>5Hz und </a:t>
            </a:r>
          </a:p>
          <a:p>
            <a:pPr marL="990600" lvl="1" indent="-454025">
              <a:buFont typeface="Wingdings" panose="05000000000000000000" pitchFamily="2" charset="2"/>
              <a:buChar char="Ø"/>
            </a:pPr>
            <a:r>
              <a:rPr lang="de-DE" sz="2200" b="0" i="0" u="none" strike="noStrike" baseline="0" dirty="0" err="1"/>
              <a:t>Lungenreactance</a:t>
            </a:r>
            <a:r>
              <a:rPr lang="de-DE" sz="2200" b="0" i="0" u="none" strike="noStrike" baseline="0" dirty="0"/>
              <a:t> X</a:t>
            </a:r>
            <a:r>
              <a:rPr lang="de-DE" sz="2200" b="0" i="0" u="none" strike="noStrike" baseline="-25000" dirty="0"/>
              <a:t>rs</a:t>
            </a:r>
            <a:r>
              <a:rPr lang="de-DE" sz="2200" b="0" i="0" u="none" strike="noStrike" baseline="0" dirty="0"/>
              <a:t>5Hz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1257344012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8E4435-FA4C-0CB2-1C56-6D6A9D076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291" y="635000"/>
            <a:ext cx="7255157" cy="849784"/>
          </a:xfrm>
        </p:spPr>
        <p:txBody>
          <a:bodyPr>
            <a:normAutofit/>
          </a:bodyPr>
          <a:lstStyle/>
          <a:p>
            <a:r>
              <a:rPr lang="de-DE" dirty="0"/>
              <a:t>Wichtige Parameter der Oszillometrie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33D9F8-DB83-3EB3-459D-E6A0FFE20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12" y="5594748"/>
            <a:ext cx="8229600" cy="648072"/>
          </a:xfrm>
        </p:spPr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de-DE" sz="1800" dirty="0">
                <a:latin typeface="Calibri" panose="020F0502020204030204" pitchFamily="34" charset="0"/>
              </a:rPr>
              <a:t>a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us dem </a:t>
            </a:r>
            <a:r>
              <a:rPr lang="de-DE" sz="1800" b="0" i="0" u="none" strike="noStrike" baseline="0" dirty="0" err="1">
                <a:latin typeface="Calibri" panose="020F0502020204030204" pitchFamily="34" charset="0"/>
              </a:rPr>
              <a:t>Resistancespektrum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de-DE" sz="1800" b="0" i="1" u="none" strike="noStrike" baseline="0" dirty="0" err="1">
                <a:latin typeface="Calibri-Italic"/>
              </a:rPr>
              <a:t>R</a:t>
            </a:r>
            <a:r>
              <a:rPr lang="de-DE" sz="1800" b="0" i="0" u="none" strike="noStrike" baseline="-25000" dirty="0" err="1">
                <a:latin typeface="Calibri" panose="020F0502020204030204" pitchFamily="34" charset="0"/>
              </a:rPr>
              <a:t>rs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 (</a:t>
            </a:r>
            <a:r>
              <a:rPr lang="de-DE" sz="1800" b="0" i="1" u="none" strike="noStrike" baseline="0" dirty="0">
                <a:latin typeface="Calibri-Italic"/>
              </a:rPr>
              <a:t>f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): respiratorische Resistance bei 5 Hz (R</a:t>
            </a:r>
            <a:r>
              <a:rPr lang="de-DE" sz="1800" b="0" i="0" u="none" strike="noStrike" baseline="-25000" dirty="0">
                <a:latin typeface="Calibri" panose="020F0502020204030204" pitchFamily="34" charset="0"/>
              </a:rPr>
              <a:t>rs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5Hz), sowie bei 20 Hz (R</a:t>
            </a:r>
            <a:r>
              <a:rPr lang="de-DE" sz="1800" b="0" i="0" u="none" strike="noStrike" baseline="-25000" dirty="0">
                <a:latin typeface="Calibri" panose="020F0502020204030204" pitchFamily="34" charset="0"/>
              </a:rPr>
              <a:t>rs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20Hz), Frequenzabhängigkeit der respiratorischen Resistance (Diff R</a:t>
            </a:r>
            <a:r>
              <a:rPr lang="de-DE" sz="1800" b="0" i="0" u="none" strike="noStrike" baseline="-25000" dirty="0">
                <a:latin typeface="Calibri" panose="020F0502020204030204" pitchFamily="34" charset="0"/>
              </a:rPr>
              <a:t>rs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5-20Hz)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B2A955C-A7B5-1CB2-70BC-3712235E9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079" y="1742813"/>
            <a:ext cx="5301842" cy="33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08564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BCA15B-F22B-2E00-5885-53DABED0B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Wichtige Parameter der Oszillometrie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E636EF-82BE-FA48-93B8-FC125F579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706579"/>
            <a:ext cx="8229600" cy="849784"/>
          </a:xfrm>
        </p:spPr>
        <p:txBody>
          <a:bodyPr/>
          <a:lstStyle/>
          <a:p>
            <a:pPr marL="0" indent="0" algn="l">
              <a:buNone/>
            </a:pPr>
            <a:r>
              <a:rPr lang="de-DE" sz="1800" dirty="0">
                <a:latin typeface="Calibri" panose="020F0502020204030204" pitchFamily="34" charset="0"/>
              </a:rPr>
              <a:t>a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us dem </a:t>
            </a:r>
            <a:r>
              <a:rPr lang="de-DE" sz="1800" b="0" i="0" u="none" strike="noStrike" baseline="0" dirty="0" err="1">
                <a:latin typeface="Calibri" panose="020F0502020204030204" pitchFamily="34" charset="0"/>
              </a:rPr>
              <a:t>Reactancespektrum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de-DE" sz="1800" b="0" i="1" u="none" strike="noStrike" baseline="0" dirty="0" err="1">
                <a:latin typeface="Calibri-Italic"/>
              </a:rPr>
              <a:t>X</a:t>
            </a:r>
            <a:r>
              <a:rPr lang="de-DE" sz="1800" b="0" i="0" u="none" strike="noStrike" baseline="-25000" dirty="0" err="1">
                <a:latin typeface="Calibri" panose="020F0502020204030204" pitchFamily="34" charset="0"/>
              </a:rPr>
              <a:t>rs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 (</a:t>
            </a:r>
            <a:r>
              <a:rPr lang="de-DE" sz="1800" b="0" i="1" u="none" strike="noStrike" baseline="0" dirty="0">
                <a:latin typeface="Calibri-Italic"/>
              </a:rPr>
              <a:t>f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): </a:t>
            </a:r>
            <a:r>
              <a:rPr lang="de-DE" sz="1800" b="0" i="0" u="none" strike="noStrike" baseline="0" dirty="0" err="1">
                <a:latin typeface="Calibri" panose="020F0502020204030204" pitchFamily="34" charset="0"/>
              </a:rPr>
              <a:t>Lungenreactance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 bei 5 Hz (X</a:t>
            </a:r>
            <a:r>
              <a:rPr lang="de-DE" sz="1800" b="0" i="0" u="none" strike="noStrike" baseline="-25000" dirty="0">
                <a:latin typeface="Calibri" panose="020F0502020204030204" pitchFamily="34" charset="0"/>
              </a:rPr>
              <a:t>rs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5Hz), Resonanzfrequenz (</a:t>
            </a:r>
            <a:r>
              <a:rPr lang="de-DE" sz="1800" b="0" i="0" u="none" strike="noStrike" baseline="0" dirty="0" err="1">
                <a:latin typeface="Calibri" panose="020F0502020204030204" pitchFamily="34" charset="0"/>
              </a:rPr>
              <a:t>Fres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), </a:t>
            </a:r>
            <a:r>
              <a:rPr lang="de-DE" sz="1800" b="0" i="0" u="none" strike="noStrike" baseline="0" dirty="0" err="1">
                <a:latin typeface="Calibri" panose="020F0502020204030204" pitchFamily="34" charset="0"/>
              </a:rPr>
              <a:t>Reactancefläche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 (AX)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32BC419-CB8D-58A4-06E8-7234EF5F5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079" y="1654728"/>
            <a:ext cx="5301842" cy="354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41451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D6E90-E742-C96E-60B6-2442E3862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Beurteilung der Untersuchungsergebnisse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15E6FE-1143-7DAC-17B2-77AA67BB6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1398600"/>
          </a:xfrm>
        </p:spPr>
        <p:txBody>
          <a:bodyPr>
            <a:noAutofit/>
          </a:bodyPr>
          <a:lstStyle/>
          <a:p>
            <a:pPr algn="l"/>
            <a:r>
              <a:rPr lang="de-DE" sz="2000" b="0" i="0" u="none" strike="noStrike" baseline="0" dirty="0">
                <a:latin typeface="Calibri" panose="020F0502020204030204" pitchFamily="34" charset="0"/>
              </a:rPr>
              <a:t>erfolgt in der Kombination von R</a:t>
            </a:r>
            <a:r>
              <a:rPr lang="de-DE" sz="2000" b="0" i="0" u="none" strike="noStrike" baseline="-25000" dirty="0">
                <a:latin typeface="Calibri" panose="020F0502020204030204" pitchFamily="34" charset="0"/>
              </a:rPr>
              <a:t>rs</a:t>
            </a:r>
            <a:r>
              <a:rPr lang="de-DE" sz="2000" b="0" i="0" u="none" strike="noStrike" baseline="0" dirty="0">
                <a:latin typeface="Calibri" panose="020F0502020204030204" pitchFamily="34" charset="0"/>
              </a:rPr>
              <a:t>5Hz und X</a:t>
            </a:r>
            <a:r>
              <a:rPr lang="de-DE" sz="2000" b="0" i="0" u="none" strike="noStrike" baseline="-25000" dirty="0">
                <a:latin typeface="Calibri" panose="020F0502020204030204" pitchFamily="34" charset="0"/>
              </a:rPr>
              <a:t>rs</a:t>
            </a:r>
            <a:r>
              <a:rPr lang="de-DE" sz="2000" b="0" i="0" u="none" strike="noStrike" baseline="0" dirty="0">
                <a:latin typeface="Calibri" panose="020F0502020204030204" pitchFamily="34" charset="0"/>
              </a:rPr>
              <a:t>5Hz. </a:t>
            </a:r>
          </a:p>
          <a:p>
            <a:pPr algn="l"/>
            <a:r>
              <a:rPr lang="de-DE" sz="2000" b="0" i="0" u="none" strike="noStrike" baseline="0" dirty="0">
                <a:latin typeface="Calibri" panose="020F0502020204030204" pitchFamily="34" charset="0"/>
              </a:rPr>
              <a:t>Nur wenn sich beide Parameter im Normbereich befinden, wird eine normale </a:t>
            </a:r>
            <a:r>
              <a:rPr lang="de-DE" sz="2000" b="0" i="0" u="none" strike="noStrike" baseline="0" dirty="0" err="1">
                <a:latin typeface="Calibri" panose="020F0502020204030204" pitchFamily="34" charset="0"/>
              </a:rPr>
              <a:t>oszillometrische</a:t>
            </a:r>
            <a:r>
              <a:rPr lang="de-DE" sz="2000" b="0" i="0" u="none" strike="noStrike" baseline="0" dirty="0">
                <a:latin typeface="Calibri" panose="020F0502020204030204" pitchFamily="34" charset="0"/>
              </a:rPr>
              <a:t> Lungenfunktion attestiert. </a:t>
            </a:r>
          </a:p>
          <a:p>
            <a:pPr algn="l"/>
            <a:r>
              <a:rPr lang="de-DE" sz="2000" b="0" i="0" u="none" strike="noStrike" baseline="0" dirty="0">
                <a:latin typeface="Calibri" panose="020F0502020204030204" pitchFamily="34" charset="0"/>
              </a:rPr>
              <a:t>Zusätzlich kann </a:t>
            </a:r>
            <a:r>
              <a:rPr lang="de-DE" sz="2000" b="0" i="0" u="none" strike="noStrike" baseline="0" dirty="0" err="1">
                <a:latin typeface="Calibri" panose="020F0502020204030204" pitchFamily="34" charset="0"/>
              </a:rPr>
              <a:t>F</a:t>
            </a:r>
            <a:r>
              <a:rPr lang="de-DE" sz="2000" b="0" i="0" u="none" strike="noStrike" baseline="-25000" dirty="0" err="1">
                <a:latin typeface="Calibri" panose="020F0502020204030204" pitchFamily="34" charset="0"/>
              </a:rPr>
              <a:t>res</a:t>
            </a:r>
            <a:r>
              <a:rPr lang="de-DE" sz="2000" b="0" i="0" u="none" strike="noStrike" baseline="0" dirty="0">
                <a:latin typeface="Calibri" panose="020F0502020204030204" pitchFamily="34" charset="0"/>
              </a:rPr>
              <a:t> herangezogen werden.</a:t>
            </a:r>
            <a:endParaRPr lang="de-DE" sz="2000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52CC152F-A589-1EA7-7398-3FC712912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38505"/>
              </p:ext>
            </p:extLst>
          </p:nvPr>
        </p:nvGraphicFramePr>
        <p:xfrm>
          <a:off x="383578" y="3238856"/>
          <a:ext cx="8508902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118">
                  <a:extLst>
                    <a:ext uri="{9D8B030D-6E8A-4147-A177-3AD203B41FA5}">
                      <a16:colId xmlns:a16="http://schemas.microsoft.com/office/drawing/2014/main" val="398054537"/>
                    </a:ext>
                  </a:extLst>
                </a:gridCol>
                <a:gridCol w="2164165">
                  <a:extLst>
                    <a:ext uri="{9D8B030D-6E8A-4147-A177-3AD203B41FA5}">
                      <a16:colId xmlns:a16="http://schemas.microsoft.com/office/drawing/2014/main" val="3199451326"/>
                    </a:ext>
                  </a:extLst>
                </a:gridCol>
                <a:gridCol w="2732379">
                  <a:extLst>
                    <a:ext uri="{9D8B030D-6E8A-4147-A177-3AD203B41FA5}">
                      <a16:colId xmlns:a16="http://schemas.microsoft.com/office/drawing/2014/main" val="2923228229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597848157"/>
                    </a:ext>
                  </a:extLst>
                </a:gridCol>
              </a:tblGrid>
              <a:tr h="680829">
                <a:tc>
                  <a:txBody>
                    <a:bodyPr/>
                    <a:lstStyle/>
                    <a:p>
                      <a:endParaRPr lang="de-DE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respiratorische</a:t>
                      </a:r>
                    </a:p>
                    <a:p>
                      <a:r>
                        <a:rPr lang="de-D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Resistance</a:t>
                      </a:r>
                    </a:p>
                  </a:txBody>
                  <a:tcPr marR="396000" anchor="ctr"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Lungenreactance</a:t>
                      </a:r>
                      <a:endParaRPr lang="de-DE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396000" anchor="ctr">
                    <a:solidFill>
                      <a:srgbClr val="F5C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Resonanz-frequenz</a:t>
                      </a:r>
                    </a:p>
                  </a:txBody>
                  <a:tcPr marR="396000" anchor="ctr">
                    <a:solidFill>
                      <a:srgbClr val="F5C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981987"/>
                  </a:ext>
                </a:extLst>
              </a:tr>
              <a:tr h="680829">
                <a:tc>
                  <a:txBody>
                    <a:bodyPr/>
                    <a:lstStyle/>
                    <a:p>
                      <a:r>
                        <a:rPr lang="de-DE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Oszillo-metrie</a:t>
                      </a:r>
                      <a:r>
                        <a:rPr lang="de-DE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normal</a:t>
                      </a:r>
                      <a:endParaRPr lang="de-DE" sz="2000" b="0" dirty="0"/>
                    </a:p>
                  </a:txBody>
                  <a:tcPr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de-DE" sz="2000" b="0" i="0" u="none" strike="noStrike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  <a:r>
                        <a:rPr lang="de-DE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5Hz &lt; 140% Soll</a:t>
                      </a:r>
                      <a:endParaRPr lang="de-DE" sz="2000" b="0" dirty="0"/>
                    </a:p>
                  </a:txBody>
                  <a:tcPr marR="396000"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(X</a:t>
                      </a:r>
                      <a:r>
                        <a:rPr lang="de-DE" sz="2000" b="0" i="0" u="none" strike="noStrike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  <a:r>
                        <a:rPr lang="de-DE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5Hz Soll – X</a:t>
                      </a:r>
                      <a:r>
                        <a:rPr lang="de-DE" sz="2000" b="0" i="0" u="none" strike="noStrike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  <a:r>
                        <a:rPr lang="de-DE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5Hz)</a:t>
                      </a:r>
                    </a:p>
                    <a:p>
                      <a:r>
                        <a:rPr lang="de-DE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0,15 kPa × s × l</a:t>
                      </a:r>
                      <a:r>
                        <a:rPr lang="de-DE" sz="2000" b="0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–1</a:t>
                      </a:r>
                      <a:endParaRPr lang="de-DE" sz="2000" b="0" baseline="30000" dirty="0"/>
                    </a:p>
                  </a:txBody>
                  <a:tcPr marR="396000" anchor="ctr">
                    <a:solidFill>
                      <a:srgbClr val="FBE9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b="0" dirty="0" err="1"/>
                        <a:t>F</a:t>
                      </a:r>
                      <a:r>
                        <a:rPr lang="de-DE" sz="2000" b="0" baseline="-25000" dirty="0" err="1"/>
                        <a:t>res</a:t>
                      </a:r>
                      <a:r>
                        <a:rPr lang="de-DE" sz="2000" b="0" dirty="0"/>
                        <a:t> = 9 – 12 Hz</a:t>
                      </a:r>
                    </a:p>
                  </a:txBody>
                  <a:tcPr marR="396000" anchor="ctr">
                    <a:solidFill>
                      <a:srgbClr val="FBE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791561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091A580B-118F-117C-091D-E2A7F2AB852E}"/>
              </a:ext>
            </a:extLst>
          </p:cNvPr>
          <p:cNvSpPr txBox="1"/>
          <p:nvPr/>
        </p:nvSpPr>
        <p:spPr>
          <a:xfrm>
            <a:off x="395536" y="5422401"/>
            <a:ext cx="54726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2000" b="0" i="0" u="none" strike="noStrike" baseline="0" dirty="0">
                <a:latin typeface="Calibri" panose="020F0502020204030204" pitchFamily="34" charset="0"/>
              </a:rPr>
              <a:t>R</a:t>
            </a:r>
            <a:r>
              <a:rPr lang="de-DE" sz="2000" b="0" i="0" u="none" strike="noStrike" baseline="-25000" dirty="0">
                <a:latin typeface="Calibri" panose="020F0502020204030204" pitchFamily="34" charset="0"/>
              </a:rPr>
              <a:t>rs</a:t>
            </a:r>
            <a:r>
              <a:rPr lang="de-DE" sz="2000" b="0" i="0" u="none" strike="noStrike" baseline="0" dirty="0">
                <a:latin typeface="Calibri" panose="020F0502020204030204" pitchFamily="34" charset="0"/>
              </a:rPr>
              <a:t>5Hz: respiratorische Resistance bei 5 Hz</a:t>
            </a:r>
          </a:p>
          <a:p>
            <a:pPr algn="l"/>
            <a:r>
              <a:rPr lang="de-DE" sz="2000" b="0" i="0" u="none" strike="noStrike" baseline="0" dirty="0">
                <a:latin typeface="Calibri" panose="020F0502020204030204" pitchFamily="34" charset="0"/>
              </a:rPr>
              <a:t>X</a:t>
            </a:r>
            <a:r>
              <a:rPr lang="de-DE" sz="2000" b="0" i="0" u="none" strike="noStrike" baseline="-25000" dirty="0">
                <a:latin typeface="Calibri" panose="020F0502020204030204" pitchFamily="34" charset="0"/>
              </a:rPr>
              <a:t>rs</a:t>
            </a:r>
            <a:r>
              <a:rPr lang="de-DE" sz="2000" b="0" i="0" u="none" strike="noStrike" baseline="0" dirty="0">
                <a:latin typeface="Calibri" panose="020F0502020204030204" pitchFamily="34" charset="0"/>
              </a:rPr>
              <a:t>5Hz: </a:t>
            </a:r>
            <a:r>
              <a:rPr lang="de-DE" sz="2000" b="0" i="0" u="none" strike="noStrike" baseline="0" dirty="0" err="1">
                <a:latin typeface="Calibri" panose="020F0502020204030204" pitchFamily="34" charset="0"/>
              </a:rPr>
              <a:t>Lungenreactance</a:t>
            </a:r>
            <a:r>
              <a:rPr lang="de-DE" sz="2000" b="0" i="0" u="none" strike="noStrike" baseline="0" dirty="0">
                <a:latin typeface="Calibri" panose="020F0502020204030204" pitchFamily="34" charset="0"/>
              </a:rPr>
              <a:t> bei 5 Hz</a:t>
            </a:r>
          </a:p>
          <a:p>
            <a:pPr algn="l"/>
            <a:r>
              <a:rPr lang="de-DE" sz="2000" b="0" i="0" u="none" strike="noStrike" baseline="0" dirty="0" err="1">
                <a:latin typeface="Calibri" panose="020F0502020204030204" pitchFamily="34" charset="0"/>
              </a:rPr>
              <a:t>F</a:t>
            </a:r>
            <a:r>
              <a:rPr lang="de-DE" sz="2000" b="0" i="0" u="none" strike="noStrike" baseline="-25000" dirty="0" err="1">
                <a:latin typeface="Calibri" panose="020F0502020204030204" pitchFamily="34" charset="0"/>
              </a:rPr>
              <a:t>res</a:t>
            </a:r>
            <a:r>
              <a:rPr lang="de-DE" sz="2000" b="0" i="0" u="none" strike="noStrike" baseline="0" dirty="0">
                <a:latin typeface="Calibri" panose="020F0502020204030204" pitchFamily="34" charset="0"/>
              </a:rPr>
              <a:t>: Resonanzfrequenz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506022142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CBF19-5B1B-56A5-19FB-7D9B80572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Oszillometrie bei normaler Lungenfunktion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552003-2ED3-77CB-9724-9232F3C48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125515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de-DE" sz="2200" b="0" i="0" u="none" strike="noStrike" baseline="0" dirty="0"/>
              <a:t>R</a:t>
            </a:r>
            <a:r>
              <a:rPr lang="de-DE" sz="2200" b="0" i="0" u="none" strike="noStrike" baseline="-25000" dirty="0"/>
              <a:t>rs</a:t>
            </a:r>
            <a:r>
              <a:rPr lang="de-DE" sz="2200" b="0" i="0" u="none" strike="noStrike" baseline="0" dirty="0"/>
              <a:t>5Hz und R</a:t>
            </a:r>
            <a:r>
              <a:rPr lang="de-DE" sz="2200" b="0" i="0" u="none" strike="noStrike" baseline="-25000" dirty="0"/>
              <a:t>rs</a:t>
            </a:r>
            <a:r>
              <a:rPr lang="de-DE" sz="2200" b="0" i="0" u="none" strike="noStrike" baseline="0" dirty="0"/>
              <a:t>20Hz liegen im Normbereich. </a:t>
            </a:r>
          </a:p>
          <a:p>
            <a:pPr marL="0" indent="0" algn="l">
              <a:buNone/>
            </a:pPr>
            <a:r>
              <a:rPr lang="de-DE" sz="2200" b="0" i="0" u="none" strike="noStrike" baseline="0" dirty="0"/>
              <a:t>Das </a:t>
            </a:r>
            <a:r>
              <a:rPr lang="de-DE" sz="2200" b="0" i="0" u="none" strike="noStrike" baseline="0" dirty="0" err="1"/>
              <a:t>Resistancespektrum</a:t>
            </a:r>
            <a:r>
              <a:rPr lang="de-DE" sz="2200" b="0" i="0" u="none" strike="noStrike" baseline="0" dirty="0"/>
              <a:t> </a:t>
            </a:r>
            <a:r>
              <a:rPr lang="de-DE" sz="2200" b="0" i="1" u="none" strike="noStrike" baseline="0" dirty="0" err="1"/>
              <a:t>R</a:t>
            </a:r>
            <a:r>
              <a:rPr lang="de-DE" sz="2200" b="0" i="0" u="none" strike="noStrike" baseline="-25000" dirty="0" err="1"/>
              <a:t>rs</a:t>
            </a:r>
            <a:r>
              <a:rPr lang="de-DE" sz="2200" b="0" i="0" u="none" strike="noStrike" baseline="0" dirty="0"/>
              <a:t> (</a:t>
            </a:r>
            <a:r>
              <a:rPr lang="de-DE" sz="2200" b="0" i="1" u="none" strike="noStrike" baseline="0" dirty="0"/>
              <a:t>f</a:t>
            </a:r>
            <a:r>
              <a:rPr lang="de-DE" sz="2200" b="0" i="0" u="none" strike="noStrike" baseline="0" dirty="0"/>
              <a:t>) verläuft parallel zur Sollwertlinie nahezu horizontal.</a:t>
            </a:r>
            <a:endParaRPr lang="de-DE" sz="2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8B4449C-EDE9-A185-882E-9E9566E84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44824"/>
            <a:ext cx="5301842" cy="33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2163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B37B3D-AA69-EE15-B970-71853EC1A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Oszillometrie bei normaler Lungenfunktion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4045B7-E714-53DF-D256-32C55EC6C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6070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/>
              <a:t>X</a:t>
            </a:r>
            <a:r>
              <a:rPr lang="de-DE" baseline="-25000" dirty="0"/>
              <a:t>rs</a:t>
            </a:r>
            <a:r>
              <a:rPr lang="de-DE" dirty="0"/>
              <a:t>5Hz und </a:t>
            </a:r>
            <a:r>
              <a:rPr lang="de-DE" dirty="0" err="1"/>
              <a:t>F</a:t>
            </a:r>
            <a:r>
              <a:rPr lang="de-DE" baseline="-25000" dirty="0" err="1"/>
              <a:t>res</a:t>
            </a:r>
            <a:r>
              <a:rPr lang="de-DE" dirty="0"/>
              <a:t> sind normal, der Flächenindex AX ist minimal.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C15F123-3E4A-1AB8-9866-AF6B9B1DC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988840"/>
            <a:ext cx="5301842" cy="354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18507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2FD19D-1FD7-698C-2894-223B51A1C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Zentrale Obstruktion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9A5555-74B9-B91D-4DF5-28E25577A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5373216"/>
            <a:ext cx="8229600" cy="1182576"/>
          </a:xfrm>
        </p:spPr>
        <p:txBody>
          <a:bodyPr/>
          <a:lstStyle/>
          <a:p>
            <a:pPr algn="l"/>
            <a:r>
              <a:rPr lang="de-DE" sz="1800" b="0" i="0" u="none" strike="noStrike" baseline="0" dirty="0">
                <a:latin typeface="Calibri" panose="020F0502020204030204" pitchFamily="34" charset="0"/>
              </a:rPr>
              <a:t>R</a:t>
            </a:r>
            <a:r>
              <a:rPr lang="de-DE" sz="1800" b="0" i="0" u="none" strike="noStrike" baseline="-25000" dirty="0">
                <a:latin typeface="Calibri" panose="020F0502020204030204" pitchFamily="34" charset="0"/>
              </a:rPr>
              <a:t>rs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5Hz und R</a:t>
            </a:r>
            <a:r>
              <a:rPr lang="de-DE" sz="1800" b="0" i="0" u="none" strike="noStrike" baseline="-25000" dirty="0">
                <a:latin typeface="Calibri" panose="020F0502020204030204" pitchFamily="34" charset="0"/>
              </a:rPr>
              <a:t>rs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20Hz liegen im pathologischen Bereich. </a:t>
            </a:r>
          </a:p>
          <a:p>
            <a:pPr algn="l"/>
            <a:r>
              <a:rPr lang="de-DE" sz="1800" b="0" i="0" u="none" strike="noStrike" baseline="0" dirty="0">
                <a:latin typeface="Calibri" panose="020F0502020204030204" pitchFamily="34" charset="0"/>
              </a:rPr>
              <a:t>Das </a:t>
            </a:r>
            <a:r>
              <a:rPr lang="de-DE" sz="1800" b="0" i="0" u="none" strike="noStrike" baseline="0" dirty="0" err="1">
                <a:latin typeface="Calibri" panose="020F0502020204030204" pitchFamily="34" charset="0"/>
              </a:rPr>
              <a:t>Resistancespektrum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de-DE" sz="1800" b="0" i="1" u="none" strike="noStrike" baseline="0" dirty="0" err="1">
                <a:latin typeface="Calibri-Italic"/>
              </a:rPr>
              <a:t>R</a:t>
            </a:r>
            <a:r>
              <a:rPr lang="de-DE" sz="1800" b="0" i="0" u="none" strike="noStrike" baseline="-25000" dirty="0" err="1">
                <a:latin typeface="Calibri" panose="020F0502020204030204" pitchFamily="34" charset="0"/>
              </a:rPr>
              <a:t>rs</a:t>
            </a:r>
            <a:r>
              <a:rPr lang="de-DE" sz="1800" b="0" i="0" u="none" strike="noStrike" baseline="-25000" dirty="0">
                <a:latin typeface="Calibri" panose="020F0502020204030204" pitchFamily="34" charset="0"/>
              </a:rPr>
              <a:t> 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(</a:t>
            </a:r>
            <a:r>
              <a:rPr lang="de-DE" sz="1800" b="0" i="1" u="none" strike="noStrike" baseline="0" dirty="0">
                <a:latin typeface="Calibri-Italic"/>
              </a:rPr>
              <a:t>f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) verläuft nahezu horizontal, ähnlich einer Parallelverschiebung der Sollwertlinie. 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C11AF20-5EEC-5700-7F88-1176AF222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079" y="1738618"/>
            <a:ext cx="5301842" cy="338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24035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9EDADB-9896-D8EE-757E-79FAB50F6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Zentrale Obstruktion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1E1FE1-E694-22C6-2D0F-B2FBE2F63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706579"/>
            <a:ext cx="8229600" cy="849784"/>
          </a:xfrm>
        </p:spPr>
        <p:txBody>
          <a:bodyPr/>
          <a:lstStyle/>
          <a:p>
            <a:pPr marL="0" indent="0" algn="l">
              <a:buNone/>
            </a:pPr>
            <a:r>
              <a:rPr lang="de-DE" sz="2200" b="0" i="0" u="none" strike="noStrike" baseline="0" dirty="0"/>
              <a:t>X</a:t>
            </a:r>
            <a:r>
              <a:rPr lang="de-DE" sz="2200" b="0" i="0" u="none" strike="noStrike" baseline="-25000" dirty="0"/>
              <a:t>rs</a:t>
            </a:r>
            <a:r>
              <a:rPr lang="de-DE" sz="2200" b="0" i="0" u="none" strike="noStrike" baseline="0" dirty="0"/>
              <a:t>5Hz und </a:t>
            </a:r>
            <a:r>
              <a:rPr lang="de-DE" sz="2200" b="0" i="0" u="none" strike="noStrike" baseline="0" dirty="0" err="1"/>
              <a:t>Fres</a:t>
            </a:r>
            <a:r>
              <a:rPr lang="de-DE" sz="2200" b="0" i="0" u="none" strike="noStrike" baseline="0" dirty="0"/>
              <a:t> liegen im Normbereich. AX ist entsprechend minimal.</a:t>
            </a:r>
            <a:endParaRPr lang="de-DE" sz="2200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D1F3D98-F725-CA12-9FB7-DC25401D2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859" y="1826898"/>
            <a:ext cx="5747265" cy="384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16919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Atemwegslig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/>
      <a:lstStyle>
        <a:defPPr algn="ctr"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Atemwegsliga</Template>
  <TotalTime>0</TotalTime>
  <Words>740</Words>
  <Application>Microsoft Office PowerPoint</Application>
  <PresentationFormat>Bildschirmpräsentation (4:3)</PresentationFormat>
  <Paragraphs>97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Calibri-Italic</vt:lpstr>
      <vt:lpstr>Wingdings</vt:lpstr>
      <vt:lpstr>Atemwegsliga</vt:lpstr>
      <vt:lpstr>Benutzerdefiniertes Design</vt:lpstr>
      <vt:lpstr>Empfehlungen zur forcierten Oszillometrie/ Impulsoszillometrie</vt:lpstr>
      <vt:lpstr>Oszillometrie </vt:lpstr>
      <vt:lpstr>Wichtige Parameter der Oszillometrie</vt:lpstr>
      <vt:lpstr>Wichtige Parameter der Oszillometrie</vt:lpstr>
      <vt:lpstr>Beurteilung der Untersuchungsergebnisse </vt:lpstr>
      <vt:lpstr>Oszillometrie bei normaler Lungenfunktion</vt:lpstr>
      <vt:lpstr>Oszillometrie bei normaler Lungenfunktion</vt:lpstr>
      <vt:lpstr>Zentrale Obstruktion</vt:lpstr>
      <vt:lpstr>Zentrale Obstruktion</vt:lpstr>
      <vt:lpstr>Stenose bzw. Obstruktion der extrathorakalen Atemwege</vt:lpstr>
      <vt:lpstr>Stenose bzw. Obstruktion der extrathorakalen Atemwege</vt:lpstr>
      <vt:lpstr>Periphere Obstruktion</vt:lpstr>
      <vt:lpstr>Periphere Obstruktion</vt:lpstr>
      <vt:lpstr>Pulmonale Restriktion</vt:lpstr>
      <vt:lpstr>Spasmolyseuntersuchung </vt:lpstr>
      <vt:lpstr>Provokationsuntersuchung</vt:lpstr>
      <vt:lpstr>Oszillometrie: Fazit</vt:lpstr>
      <vt:lpstr>Autoren:innen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Besitzer</dc:creator>
  <cp:lastModifiedBy>Miriam Rüsing</cp:lastModifiedBy>
  <cp:revision>2284</cp:revision>
  <dcterms:created xsi:type="dcterms:W3CDTF">2017-12-19T16:42:43Z</dcterms:created>
  <dcterms:modified xsi:type="dcterms:W3CDTF">2024-05-13T12:53:57Z</dcterms:modified>
</cp:coreProperties>
</file>