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23"/>
  </p:notesMasterIdLst>
  <p:sldIdLst>
    <p:sldId id="288" r:id="rId3"/>
    <p:sldId id="286" r:id="rId4"/>
    <p:sldId id="262" r:id="rId5"/>
    <p:sldId id="263" r:id="rId6"/>
    <p:sldId id="270" r:id="rId7"/>
    <p:sldId id="264" r:id="rId8"/>
    <p:sldId id="271" r:id="rId9"/>
    <p:sldId id="273" r:id="rId10"/>
    <p:sldId id="275" r:id="rId11"/>
    <p:sldId id="276" r:id="rId12"/>
    <p:sldId id="266" r:id="rId13"/>
    <p:sldId id="267" r:id="rId14"/>
    <p:sldId id="277" r:id="rId15"/>
    <p:sldId id="279" r:id="rId16"/>
    <p:sldId id="280" r:id="rId17"/>
    <p:sldId id="283" r:id="rId18"/>
    <p:sldId id="285" r:id="rId19"/>
    <p:sldId id="268" r:id="rId20"/>
    <p:sldId id="287" r:id="rId21"/>
    <p:sldId id="257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EF709C-C11C-A4C7-E00B-B044470F41DE}" name="Miriam Rüsing" initials="MR" userId="S::admin@atemwegsliga.onmicrosoft.com::b120d9b8-5589-4824-9874-3ff236599364" providerId="AD"/>
  <p188:author id="{8497FFDA-DC74-6462-B134-5E01CD7834BD}" name="Uta Butt" initials="UB" userId="ef71437cf0e3bc9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ardos" initials="P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71"/>
    <a:srgbClr val="FFCC66"/>
    <a:srgbClr val="F1DD65"/>
    <a:srgbClr val="F0B64E"/>
    <a:srgbClr val="F29F44"/>
    <a:srgbClr val="EDB649"/>
    <a:srgbClr val="F1C773"/>
    <a:srgbClr val="F0B370"/>
    <a:srgbClr val="FBE9C9"/>
    <a:srgbClr val="F1B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2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69A1-CF81-469F-AC61-CEBEBD8D057E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5209-BE9B-4DD0-BB16-E6C154E193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58565"/>
            <a:ext cx="9144000" cy="832236"/>
          </a:xfrm>
          <a:solidFill>
            <a:sysClr val="window" lastClr="FFFFFF">
              <a:alpha val="5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184899" y="1473200"/>
            <a:ext cx="2959099" cy="279400"/>
          </a:xfrm>
          <a:prstGeom prst="rect">
            <a:avLst/>
          </a:prstGeom>
          <a:solidFill>
            <a:srgbClr val="E68323"/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Bild 11" descr="Atemwegsli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08" y="5651500"/>
            <a:ext cx="1558992" cy="9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6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33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34000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90872" y="2861030"/>
            <a:ext cx="8229600" cy="228370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355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7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7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22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8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24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19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784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300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304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774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19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5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77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44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53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11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600"/>
          </a:xfrm>
        </p:spPr>
        <p:txBody>
          <a:bodyPr>
            <a:noAutofit/>
          </a:bodyPr>
          <a:lstStyle>
            <a:lvl1pPr>
              <a:defRPr sz="3000">
                <a:solidFill>
                  <a:srgbClr val="006EA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580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1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2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11" descr="fläche3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2019AB3D-35A0-6C76-8823-21D30CA2603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54952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09009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716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7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75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4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9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6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07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3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A708-0D36-43D4-9A71-2B34A483A81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E82F-8F2D-49C4-B48F-1BB6E0049F38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8002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20"/>
              </a:spcAft>
            </a:pPr>
            <a:r>
              <a:rPr lang="de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Empfehlungen zur</a:t>
            </a:r>
            <a:br>
              <a:rPr lang="de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Atemmuskelfunktionsmessung – Basisdiagnostik</a:t>
            </a:r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3541729"/>
            <a:ext cx="6512768" cy="1800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de-DE" sz="2200" dirty="0"/>
              <a:t>Quelle:  Criée C.-P. et al.</a:t>
            </a:r>
            <a:br>
              <a:rPr lang="de-DE" sz="2200" dirty="0"/>
            </a:br>
            <a:r>
              <a:rPr lang="de-DE" sz="2200" b="1" dirty="0"/>
              <a:t>Aktuelle Empfehlungen zur Lungenfunktionsdiagnostik</a:t>
            </a:r>
            <a:br>
              <a:rPr lang="de-DE" sz="2200" dirty="0"/>
            </a:br>
            <a:r>
              <a:rPr lang="de-DE" sz="2200" dirty="0"/>
              <a:t>Atemwegs- und Lungenkrankheiten 2024; 50: 111-184</a:t>
            </a:r>
          </a:p>
          <a:p>
            <a:pPr algn="l">
              <a:spcBef>
                <a:spcPts val="0"/>
              </a:spcBef>
            </a:pPr>
            <a:r>
              <a:rPr lang="de-DE" sz="2200" dirty="0"/>
              <a:t>DOI 10.5414/ATX02776</a:t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FAC9B3-B539-9B62-348D-234D6AADDA42}"/>
              </a:ext>
            </a:extLst>
          </p:cNvPr>
          <p:cNvSpPr txBox="1"/>
          <p:nvPr/>
        </p:nvSpPr>
        <p:spPr>
          <a:xfrm>
            <a:off x="4719464" y="609047"/>
            <a:ext cx="44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Ein Service der Deutschen Atemwegsliga e.V.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AAF788-1C52-1764-ED7E-ED8B9D2EF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8518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A3A67-519E-F0E1-B09F-A6F6E4CB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Messmethoden für die maximale</a:t>
            </a:r>
            <a:br>
              <a:rPr lang="de-DE" dirty="0"/>
            </a:br>
            <a:r>
              <a:rPr lang="de-DE" dirty="0"/>
              <a:t>inspiratorische Atemmuskelkraft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F65185-F423-10AE-3408-DF57D52C2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200" b="0" i="0" u="none" strike="noStrike" baseline="0" dirty="0"/>
              <a:t>Inspiration gegen verschlossene Atemwege mit maximaler Kraftanstrengung über ca. 2 Sekunden</a:t>
            </a:r>
          </a:p>
          <a:p>
            <a:pPr algn="l"/>
            <a:r>
              <a:rPr lang="de-DE" sz="2200" b="0" i="0" u="none" strike="noStrike" baseline="0" dirty="0"/>
              <a:t>isometrische Atemmuskelkontraktion ohne intrathorakale Volumenänderung. </a:t>
            </a:r>
          </a:p>
          <a:p>
            <a:pPr algn="l"/>
            <a:r>
              <a:rPr lang="de-DE" sz="2200" dirty="0"/>
              <a:t>Bestimmung von des </a:t>
            </a:r>
            <a:r>
              <a:rPr lang="de-DE" sz="2200" b="0" i="0" u="none" strike="noStrike" baseline="0" dirty="0"/>
              <a:t>Spitzendrucks (</a:t>
            </a:r>
            <a:r>
              <a:rPr lang="de-DE" sz="2200" b="0" i="0" u="none" strike="noStrike" baseline="0" dirty="0" err="1"/>
              <a:t>PImax</a:t>
            </a:r>
            <a:r>
              <a:rPr lang="de-DE" sz="2200" b="0" i="0" u="none" strike="noStrike" baseline="-25000" dirty="0" err="1"/>
              <a:t>peak</a:t>
            </a:r>
            <a:r>
              <a:rPr lang="de-DE" sz="2200" b="0" i="0" u="none" strike="noStrike" baseline="0" dirty="0"/>
              <a:t>) oder</a:t>
            </a:r>
            <a:br>
              <a:rPr lang="de-DE" sz="2200" b="0" i="0" u="none" strike="noStrike" baseline="0" dirty="0"/>
            </a:br>
            <a:r>
              <a:rPr lang="de-DE" sz="2200" b="0" i="0" u="none" strike="noStrike" baseline="0" dirty="0"/>
              <a:t>Druckniveau über 1 Sekunde (PImax</a:t>
            </a:r>
            <a:r>
              <a:rPr lang="de-DE" sz="2200" b="0" i="0" u="none" strike="noStrike" baseline="-25000" dirty="0"/>
              <a:t>1.0</a:t>
            </a:r>
            <a:r>
              <a:rPr lang="de-DE" sz="2200" b="0" i="0" u="none" strike="noStrike" baseline="0" dirty="0"/>
              <a:t>) </a:t>
            </a:r>
          </a:p>
          <a:p>
            <a:pPr algn="l"/>
            <a:r>
              <a:rPr lang="de-DE" sz="2200" b="0" i="0" u="none" strike="noStrike" baseline="0" dirty="0"/>
              <a:t>Beginn der Messung nach tiefer Ausatmung (RV)</a:t>
            </a:r>
          </a:p>
          <a:p>
            <a:pPr algn="l"/>
            <a:r>
              <a:rPr lang="de-DE" sz="2200" b="0" i="0" u="none" strike="noStrike" baseline="0" dirty="0"/>
              <a:t>Angabe des </a:t>
            </a:r>
            <a:r>
              <a:rPr lang="de-DE" sz="2200" b="0" i="0" u="none" strike="noStrike" baseline="0" dirty="0" err="1"/>
              <a:t>P</a:t>
            </a:r>
            <a:r>
              <a:rPr lang="de-DE" sz="2200" dirty="0" err="1"/>
              <a:t>I</a:t>
            </a:r>
            <a:r>
              <a:rPr lang="de-DE" sz="2200" b="0" i="0" u="none" strike="noStrike" baseline="0" dirty="0" err="1"/>
              <a:t>max</a:t>
            </a:r>
            <a:r>
              <a:rPr lang="de-DE" sz="2200" b="0" i="0" u="none" strike="noStrike" baseline="-25000" dirty="0" err="1"/>
              <a:t>peak</a:t>
            </a:r>
            <a:endParaRPr lang="de-DE" sz="2200" b="0" i="0" u="none" strike="noStrike" baseline="-25000" dirty="0"/>
          </a:p>
          <a:p>
            <a:pPr algn="l"/>
            <a:r>
              <a:rPr lang="de-DE" sz="2200" b="0" i="0" u="none" strike="noStrike" baseline="0" dirty="0"/>
              <a:t>Der </a:t>
            </a:r>
            <a:r>
              <a:rPr lang="de-DE" sz="2200" b="0" i="0" u="none" strike="noStrike" baseline="0" dirty="0" err="1"/>
              <a:t>PI</a:t>
            </a:r>
            <a:r>
              <a:rPr lang="de-DE" sz="2200" b="0" i="0" u="none" strike="noStrike" baseline="-25000" dirty="0" err="1"/>
              <a:t>max</a:t>
            </a:r>
            <a:r>
              <a:rPr lang="de-DE" sz="2200" b="0" i="0" u="none" strike="noStrike" baseline="0" dirty="0"/>
              <a:t> ist stark mitarbeitsabhängig</a:t>
            </a:r>
          </a:p>
          <a:p>
            <a:pPr algn="l"/>
            <a:endParaRPr lang="de-DE" sz="1800" b="0" i="0" u="none" strike="noStrike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20947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B76C8-6C4C-2CE6-5F13-00561AFB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PImax</a:t>
            </a:r>
            <a:r>
              <a:rPr lang="de-DE" dirty="0"/>
              <a:t> − untere Grenzwerte nach Alter und Geschlecht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7D7999A-8377-21EB-9EC0-CE30AD244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30214"/>
              </p:ext>
            </p:extLst>
          </p:nvPr>
        </p:nvGraphicFramePr>
        <p:xfrm>
          <a:off x="179512" y="2060848"/>
          <a:ext cx="856895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368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996792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2996792">
                  <a:extLst>
                    <a:ext uri="{9D8B030D-6E8A-4147-A177-3AD203B41FA5}">
                      <a16:colId xmlns:a16="http://schemas.microsoft.com/office/drawing/2014/main" val="2115597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 (Jahre)</a:t>
                      </a:r>
                    </a:p>
                  </a:txBody>
                  <a:tcPr marL="180000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Mann (kPa)</a:t>
                      </a:r>
                    </a:p>
                  </a:txBody>
                  <a:tcPr marL="180000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Frau (kPa)</a:t>
                      </a:r>
                    </a:p>
                  </a:txBody>
                  <a:tcPr marL="180000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40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/>
                        <a:t>6,2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/>
                        <a:t>5,7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r>
                        <a:rPr lang="de-DE" sz="2800" dirty="0"/>
                        <a:t>&gt; 40-60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5,4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4,9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/>
                        <a:t>&gt; 60 - 80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/>
                        <a:t>4,6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/>
                        <a:t>4,2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/>
                        <a:t>&gt; 80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854513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02FE0-5075-7232-D28F-6C9704CB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Nasale Sniff-Druck-Messung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3E1A5-B6EC-1B27-DD49-EB558B5F5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6575" indent="-536575"/>
            <a:r>
              <a:rPr lang="de-DE" sz="2400" dirty="0"/>
              <a:t>dynamische Mess-Methode am unverschlossenen Atemweg</a:t>
            </a:r>
          </a:p>
          <a:p>
            <a:pPr marL="536575" indent="-536575"/>
            <a:r>
              <a:rPr lang="de-DE" sz="2400" b="0" i="0" u="none" strike="noStrike" baseline="0" dirty="0"/>
              <a:t>stärkere </a:t>
            </a:r>
            <a:r>
              <a:rPr lang="de-DE" sz="2400" b="0" i="0" u="none" strike="noStrike" baseline="0" dirty="0" err="1"/>
              <a:t>transdiaphragmale</a:t>
            </a:r>
            <a:r>
              <a:rPr lang="de-DE" sz="2400" b="0" i="0" u="none" strike="noStrike" baseline="0" dirty="0"/>
              <a:t> Kraftentwicklung</a:t>
            </a:r>
          </a:p>
          <a:p>
            <a:pPr marL="536575" indent="-536575" algn="l"/>
            <a:r>
              <a:rPr lang="de-DE" sz="2400" b="0" i="0" u="none" strike="noStrike" baseline="0" dirty="0"/>
              <a:t>Vor der Messung:</a:t>
            </a:r>
            <a:br>
              <a:rPr lang="de-DE" sz="2400" b="0" i="0" u="none" strike="noStrike" baseline="0" dirty="0"/>
            </a:br>
            <a:r>
              <a:rPr lang="de-DE" sz="2400" b="0" i="0" u="none" strike="noStrike" baseline="0" dirty="0"/>
              <a:t>Nasendurchfluss durch beide </a:t>
            </a:r>
            <a:r>
              <a:rPr lang="de-DE" sz="2400" b="0" i="0" u="none" strike="noStrike" baseline="0" dirty="0" err="1"/>
              <a:t>Nasenostien</a:t>
            </a:r>
            <a:r>
              <a:rPr lang="de-DE" sz="2400" b="0" i="0" u="none" strike="noStrike" baseline="0" dirty="0"/>
              <a:t> prüfen!</a:t>
            </a:r>
            <a:endParaRPr lang="de-DE" sz="2400" dirty="0"/>
          </a:p>
          <a:p>
            <a:pPr marL="536575" indent="-536575" algn="l"/>
            <a:r>
              <a:rPr lang="de-DE" sz="2400" dirty="0"/>
              <a:t>geschlossener Mund</a:t>
            </a:r>
          </a:p>
          <a:p>
            <a:pPr marL="536575" indent="-536575" algn="l"/>
            <a:r>
              <a:rPr lang="de-DE" sz="2400" b="0" i="0" u="none" strike="noStrike" baseline="0" dirty="0"/>
              <a:t>rasches </a:t>
            </a:r>
            <a:r>
              <a:rPr lang="de-DE" sz="2400" b="0" i="0" u="none" strike="noStrike" baseline="0" dirty="0" err="1"/>
              <a:t>Einatemmaneuver</a:t>
            </a:r>
            <a:r>
              <a:rPr lang="de-DE" sz="2400" b="0" i="0" u="none" strike="noStrike" baseline="0" dirty="0"/>
              <a:t> (&lt; 500 </a:t>
            </a:r>
            <a:r>
              <a:rPr lang="de-DE" sz="2400" b="0" i="0" u="none" strike="noStrike" baseline="0" dirty="0" err="1"/>
              <a:t>ms</a:t>
            </a:r>
            <a:r>
              <a:rPr lang="de-DE" sz="2400" b="0" i="0" u="none" strike="noStrike" baseline="0" dirty="0"/>
              <a:t>) aus der Atemruhelage</a:t>
            </a:r>
          </a:p>
          <a:p>
            <a:pPr marL="536575" indent="-536575" algn="l"/>
            <a:r>
              <a:rPr lang="de-DE" sz="2400" b="0" i="0" u="none" strike="noStrike" baseline="0" dirty="0"/>
              <a:t>falschniedrige Messergebnisse bei verstopfter Nase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61443252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848E7-2BC8-70C4-5FFA-4D2E276B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SnPna</a:t>
            </a:r>
            <a:r>
              <a:rPr lang="de-DE" dirty="0"/>
              <a:t> – Normwerte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06B0EC-F857-0126-0121-20E001CE5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/>
            <a:r>
              <a:rPr lang="de-DE" dirty="0"/>
              <a:t>Für den </a:t>
            </a:r>
            <a:r>
              <a:rPr lang="de-DE" dirty="0" err="1"/>
              <a:t>SnPna</a:t>
            </a:r>
            <a:r>
              <a:rPr lang="de-DE" dirty="0"/>
              <a:t> schließen Messwerte oberhalb der angegebenen Grenzwerte (LLN) eine Muskelschwäche aus.</a:t>
            </a:r>
          </a:p>
          <a:p>
            <a:pPr marL="536575" indent="-536575"/>
            <a:r>
              <a:rPr lang="de-DE" dirty="0" err="1"/>
              <a:t>SnPna</a:t>
            </a:r>
            <a:r>
              <a:rPr lang="de-DE" dirty="0"/>
              <a:t>: </a:t>
            </a:r>
          </a:p>
          <a:p>
            <a:pPr marL="1252538" lvl="1" indent="-715963">
              <a:buFont typeface="Wingdings" panose="05000000000000000000" pitchFamily="2" charset="2"/>
              <a:buChar char="Ø"/>
            </a:pPr>
            <a:r>
              <a:rPr lang="de-DE" dirty="0"/>
              <a:t>Männer: &gt; 7 kPa</a:t>
            </a:r>
          </a:p>
          <a:p>
            <a:pPr marL="1252538" lvl="1" indent="-715963">
              <a:buFont typeface="Wingdings" panose="05000000000000000000" pitchFamily="2" charset="2"/>
              <a:buChar char="Ø"/>
            </a:pPr>
            <a:r>
              <a:rPr lang="de-DE" dirty="0"/>
              <a:t>Frauen: &gt; 6 kPa</a:t>
            </a:r>
          </a:p>
        </p:txBody>
      </p:sp>
    </p:spTree>
    <p:extLst>
      <p:ext uri="{BB962C8B-B14F-4D97-AF65-F5344CB8AC3E}">
        <p14:creationId xmlns:p14="http://schemas.microsoft.com/office/powerpoint/2010/main" val="1721055139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79E53-39BA-C2F0-E6A3-4B3E3FBF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Globale exspiratorische Atemmuskelkraft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EF478F-1279-2CC5-18DD-D72904413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6575" indent="-536575" algn="l"/>
            <a:r>
              <a:rPr lang="de-DE" sz="2800" dirty="0" err="1"/>
              <a:t>PE</a:t>
            </a:r>
            <a:r>
              <a:rPr lang="de-DE" sz="2800" baseline="-25000" dirty="0" err="1"/>
              <a:t>max</a:t>
            </a:r>
            <a:r>
              <a:rPr lang="de-DE" sz="2800" dirty="0"/>
              <a:t> oder </a:t>
            </a:r>
            <a:br>
              <a:rPr lang="de-DE" sz="2800" dirty="0"/>
            </a:br>
            <a:r>
              <a:rPr lang="de-DE" sz="2800" dirty="0"/>
              <a:t>MEP (</a:t>
            </a:r>
            <a:r>
              <a:rPr lang="de-DE" sz="2800" b="0" u="none" strike="noStrike" baseline="0" dirty="0"/>
              <a:t>maximal </a:t>
            </a:r>
            <a:r>
              <a:rPr lang="de-DE" sz="2800" b="0" u="none" strike="noStrike" baseline="0" dirty="0" err="1"/>
              <a:t>expiratory</a:t>
            </a:r>
            <a:r>
              <a:rPr lang="de-DE" sz="2800" b="0" u="none" strike="noStrike" baseline="0" dirty="0"/>
              <a:t> </a:t>
            </a:r>
            <a:r>
              <a:rPr lang="de-DE" sz="2800" b="0" u="none" strike="noStrike" baseline="0" dirty="0" err="1"/>
              <a:t>mouth</a:t>
            </a:r>
            <a:r>
              <a:rPr lang="de-DE" sz="2800" b="0" u="none" strike="noStrike" baseline="0" dirty="0"/>
              <a:t> </a:t>
            </a:r>
            <a:r>
              <a:rPr lang="de-DE" sz="2800" b="0" u="none" strike="noStrike" baseline="0" dirty="0" err="1"/>
              <a:t>pressure</a:t>
            </a:r>
            <a:r>
              <a:rPr lang="de-DE" sz="2800" b="0" u="none" strike="noStrike" baseline="0" dirty="0"/>
              <a:t>)</a:t>
            </a:r>
            <a:endParaRPr lang="de-DE" sz="2800" dirty="0"/>
          </a:p>
          <a:p>
            <a:pPr marL="536575" indent="-536575" algn="l"/>
            <a:r>
              <a:rPr lang="de-DE" sz="2800" b="0" i="0" u="none" strike="noStrike" baseline="0" dirty="0"/>
              <a:t>Patient atmet maximal bis zur TLC und </a:t>
            </a:r>
            <a:endParaRPr lang="de-DE" sz="2800" dirty="0"/>
          </a:p>
          <a:p>
            <a:pPr marL="536575" indent="-536575" algn="l"/>
            <a:r>
              <a:rPr lang="de-DE" sz="2800" b="0" i="0" u="none" strike="noStrike" baseline="0" dirty="0"/>
              <a:t>presst die Luft unter maximaler Kraftanstrengung gegen das verschlossene Mundstück aus.</a:t>
            </a:r>
          </a:p>
          <a:p>
            <a:pPr marL="536575" indent="-536575" algn="l"/>
            <a:r>
              <a:rPr lang="de-DE" sz="2800" b="0" i="0" u="none" strike="noStrike" baseline="0" dirty="0" err="1"/>
              <a:t>PEmax</a:t>
            </a:r>
            <a:r>
              <a:rPr lang="de-DE" sz="2800" b="0" i="0" u="none" strike="noStrike" baseline="0" dirty="0"/>
              <a:t> ist stark mitarbeitsabhängig (Gefühl von Luftnot</a:t>
            </a:r>
            <a:r>
              <a:rPr lang="de-DE" sz="2600" b="0" i="0" u="none" strike="noStrike" baseline="0" dirty="0"/>
              <a:t>)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752974077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2458D-2676-6DDE-0C96-7E5B33D2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PEmax</a:t>
            </a:r>
            <a:r>
              <a:rPr lang="de-DE" dirty="0"/>
              <a:t> – Normwerte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B7D9F5-2670-1D20-08D3-6ADB8DC1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6575" indent="-536575"/>
            <a:r>
              <a:rPr lang="de-DE" dirty="0"/>
              <a:t>große Streubreite</a:t>
            </a:r>
          </a:p>
          <a:p>
            <a:pPr marL="536575" indent="-536575"/>
            <a:r>
              <a:rPr lang="de-DE" dirty="0"/>
              <a:t>Angabe eines unteren Grenzwertes (LLN)</a:t>
            </a:r>
          </a:p>
          <a:p>
            <a:pPr marL="536575" indent="-536575"/>
            <a:r>
              <a:rPr lang="de-DE" dirty="0" err="1"/>
              <a:t>PEmax</a:t>
            </a:r>
            <a:r>
              <a:rPr lang="de-DE" dirty="0"/>
              <a:t>: </a:t>
            </a:r>
          </a:p>
          <a:p>
            <a:pPr marL="1073150" lvl="1" indent="-536575">
              <a:buFont typeface="Wingdings" panose="05000000000000000000" pitchFamily="2" charset="2"/>
              <a:buChar char="Ø"/>
            </a:pPr>
            <a:r>
              <a:rPr lang="de-DE" dirty="0"/>
              <a:t>Männer: &gt; 10 kPa</a:t>
            </a:r>
          </a:p>
          <a:p>
            <a:pPr marL="1073150" lvl="1" indent="-536575">
              <a:buFont typeface="Wingdings" panose="05000000000000000000" pitchFamily="2" charset="2"/>
              <a:buChar char="Ø"/>
            </a:pPr>
            <a:r>
              <a:rPr lang="de-DE" dirty="0"/>
              <a:t>Frauen: &gt; 7 kPa</a:t>
            </a:r>
          </a:p>
        </p:txBody>
      </p:sp>
    </p:spTree>
    <p:extLst>
      <p:ext uri="{BB962C8B-B14F-4D97-AF65-F5344CB8AC3E}">
        <p14:creationId xmlns:p14="http://schemas.microsoft.com/office/powerpoint/2010/main" val="2252846398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9AD50-AB1A-EDC4-AF92-B5AA8041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Hustenspitzenfluss (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cough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; PCF)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F7D2C-E559-909C-205A-91E250B2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Husten ist wichtig für die </a:t>
            </a:r>
            <a:r>
              <a:rPr lang="de-DE" sz="2400" dirty="0" err="1"/>
              <a:t>Sekretclearance</a:t>
            </a:r>
            <a:r>
              <a:rPr lang="de-DE" sz="2400" dirty="0"/>
              <a:t>.</a:t>
            </a:r>
          </a:p>
          <a:p>
            <a:pPr algn="l"/>
            <a:r>
              <a:rPr lang="de-DE" sz="2400" dirty="0"/>
              <a:t>PCF: </a:t>
            </a:r>
            <a:r>
              <a:rPr lang="de-DE" sz="2400" b="0" i="0" u="none" strike="noStrike" baseline="0" dirty="0" err="1"/>
              <a:t>Surrogatparameter</a:t>
            </a:r>
            <a:r>
              <a:rPr lang="de-DE" sz="2400" b="0" i="0" u="none" strike="noStrike" baseline="0" dirty="0"/>
              <a:t> für die exspiratorische Atemmuskelfunktion</a:t>
            </a:r>
          </a:p>
          <a:p>
            <a:pPr algn="l"/>
            <a:r>
              <a:rPr lang="de-DE" sz="2400" b="0" i="0" u="none" strike="noStrike" baseline="0" dirty="0"/>
              <a:t>Bestimmung an offenen Atemwegen</a:t>
            </a:r>
          </a:p>
          <a:p>
            <a:pPr algn="l"/>
            <a:r>
              <a:rPr lang="de-DE" sz="2400" b="0" i="0" u="none" strike="noStrike" baseline="0" dirty="0"/>
              <a:t>Testdurchführung mit Peak-Flow-Meter</a:t>
            </a:r>
          </a:p>
          <a:p>
            <a:pPr algn="l"/>
            <a:r>
              <a:rPr lang="de-DE" sz="2400" b="0" i="0" u="none" strike="noStrike" baseline="0" dirty="0"/>
              <a:t>Bestimmung des PCF stets vom gleichen Lungenvolumen aus (idealerweise vom TLC Niveau)</a:t>
            </a:r>
          </a:p>
          <a:p>
            <a:pPr algn="l"/>
            <a:r>
              <a:rPr lang="de-DE" sz="2400" b="0" i="0" u="none" strike="noStrike" baseline="0" dirty="0"/>
              <a:t>höherer intrathorakaler Druck durch den </a:t>
            </a:r>
            <a:r>
              <a:rPr lang="de-DE" sz="2400" b="0" i="0" u="none" strike="noStrike" baseline="0" dirty="0" err="1"/>
              <a:t>Glottisschluss</a:t>
            </a:r>
            <a:r>
              <a:rPr lang="de-DE" sz="2400" b="0" i="0" u="none" strike="noStrike" baseline="0" dirty="0"/>
              <a:t>, </a:t>
            </a:r>
            <a:br>
              <a:rPr lang="de-DE" sz="2400" b="0" i="0" u="none" strike="noStrike" baseline="0" dirty="0"/>
            </a:br>
            <a:r>
              <a:rPr lang="de-DE" sz="2400" b="0" i="0" u="none" strike="noStrike" baseline="0" dirty="0"/>
              <a:t>deshalb höhere Flüsse beim Husten als bei der Peak-Flow-Messung im Rahmen der Lungenfunktion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55122266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0778C-A26C-AC82-741D-940A2B45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PCF – Normwerte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6C2441-023A-5A79-E147-FB77D06D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5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geschlechtsunabhängiger unterer Grenzwert (LLN):</a:t>
            </a:r>
            <a:br>
              <a:rPr lang="de-DE" dirty="0"/>
            </a:br>
            <a:r>
              <a:rPr lang="de-DE" dirty="0"/>
              <a:t>350 l × min</a:t>
            </a:r>
            <a:r>
              <a:rPr lang="de-DE" baseline="30000" dirty="0"/>
              <a:t>–1</a:t>
            </a:r>
            <a:r>
              <a:rPr lang="de-DE" dirty="0"/>
              <a:t> </a:t>
            </a:r>
          </a:p>
          <a:p>
            <a:pPr>
              <a:lnSpc>
                <a:spcPct val="120000"/>
              </a:lnSpc>
            </a:pPr>
            <a:r>
              <a:rPr lang="de-DE" dirty="0"/>
              <a:t>&lt; 270 l × min</a:t>
            </a:r>
            <a:r>
              <a:rPr lang="de-DE" baseline="30000" dirty="0"/>
              <a:t>–1 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Maßnahmen zum Sekretmanagement beginnen</a:t>
            </a:r>
          </a:p>
          <a:p>
            <a:pPr>
              <a:lnSpc>
                <a:spcPct val="120000"/>
              </a:lnSpc>
            </a:pPr>
            <a:r>
              <a:rPr lang="de-DE" dirty="0"/>
              <a:t>bei bulbär verlaufenden neuromuskulären Erkrankungen können normale PCF-Werte eine ineffektive Husteneffektivität verschleiern</a:t>
            </a:r>
          </a:p>
          <a:p>
            <a:pPr>
              <a:lnSpc>
                <a:spcPct val="120000"/>
              </a:lnSpc>
            </a:pPr>
            <a:r>
              <a:rPr lang="de-DE" dirty="0"/>
              <a:t>Klinik des Patienten berücksichtigen!</a:t>
            </a:r>
          </a:p>
        </p:txBody>
      </p:sp>
    </p:spTree>
    <p:extLst>
      <p:ext uri="{BB962C8B-B14F-4D97-AF65-F5344CB8AC3E}">
        <p14:creationId xmlns:p14="http://schemas.microsoft.com/office/powerpoint/2010/main" val="1419154189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858D0-FF8F-E770-FF27-678D9085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einer </a:t>
            </a:r>
            <a:r>
              <a:rPr lang="de-DE" dirty="0" err="1"/>
              <a:t>Befundungstabelle</a:t>
            </a:r>
            <a:r>
              <a:rPr lang="de-DE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E1FA48-6595-25DC-1183-C4568635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30" y="1604896"/>
            <a:ext cx="7299989" cy="52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1025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CD214-9EAE-F3DE-ABB1-88C4F2C0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EFF729-A7CA-D20C-9B1A-EE842350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3173929" cy="46531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3303A1-B4D6-0DDF-33B7-CF29784A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689847"/>
            <a:ext cx="4345049" cy="15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89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5BD89D-15A8-A4B9-63F3-ACC77554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Ermittlung der atemmuskulären Kraft ist eine Erweiterung der lungenfunktionellen</a:t>
            </a:r>
          </a:p>
          <a:p>
            <a:pPr marL="0" indent="0">
              <a:buNone/>
            </a:pPr>
            <a:r>
              <a:rPr lang="de-DE" dirty="0"/>
              <a:t>Untersuchung, wenn klinische</a:t>
            </a:r>
          </a:p>
          <a:p>
            <a:pPr marL="0" indent="0">
              <a:buNone/>
            </a:pPr>
            <a:r>
              <a:rPr lang="de-DE" dirty="0"/>
              <a:t>Symptome eine atemmuskuläre Schwäche</a:t>
            </a:r>
          </a:p>
          <a:p>
            <a:pPr marL="0" indent="0">
              <a:buNone/>
            </a:pPr>
            <a:r>
              <a:rPr lang="de-DE" dirty="0"/>
              <a:t>vermuten lassen oder Leistungslimitierung</a:t>
            </a:r>
          </a:p>
          <a:p>
            <a:pPr marL="0" indent="0">
              <a:buNone/>
            </a:pPr>
            <a:r>
              <a:rPr lang="de-DE" dirty="0"/>
              <a:t>und Luftnot unerklärt bleiben.</a:t>
            </a:r>
          </a:p>
        </p:txBody>
      </p:sp>
    </p:spTree>
    <p:extLst>
      <p:ext uri="{BB962C8B-B14F-4D97-AF65-F5344CB8AC3E}">
        <p14:creationId xmlns:p14="http://schemas.microsoft.com/office/powerpoint/2010/main" val="4233193553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Autoren:innen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30302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800" b="1" dirty="0"/>
              <a:t>C.P. </a:t>
            </a:r>
            <a:r>
              <a:rPr lang="de-DE" sz="2800" b="1" dirty="0" err="1"/>
              <a:t>Criée</a:t>
            </a:r>
            <a:r>
              <a:rPr lang="de-DE" sz="2800" b="1" dirty="0"/>
              <a:t>, </a:t>
            </a:r>
            <a:r>
              <a:rPr lang="de-DE" sz="2800" dirty="0"/>
              <a:t>H.J. Smith, A.M. Preisser, D. Bösch, U. Butt, </a:t>
            </a:r>
            <a:br>
              <a:rPr lang="de-DE" sz="2800" dirty="0"/>
            </a:br>
            <a:r>
              <a:rPr lang="de-DE" sz="2800" dirty="0"/>
              <a:t>M.M. Borst, N. Hämäläinen, K. Husemann, R.A. Jörres, </a:t>
            </a:r>
            <a:br>
              <a:rPr lang="de-DE" sz="2800" dirty="0"/>
            </a:br>
            <a:r>
              <a:rPr lang="de-DE" sz="2800" dirty="0"/>
              <a:t>P. Kardos, C. Lex, F.J. Meyer, D. Nachtigall†, D. Nowak,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800" dirty="0"/>
              <a:t>U. Ochmann, W. Randerath, A. Schütz, B. </a:t>
            </a:r>
            <a:r>
              <a:rPr lang="de-DE" sz="2800" dirty="0" err="1"/>
              <a:t>Schucher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J. </a:t>
            </a:r>
            <a:r>
              <a:rPr lang="de-DE" sz="2800" dirty="0" err="1"/>
              <a:t>Spiesshoefer</a:t>
            </a:r>
            <a:r>
              <a:rPr lang="de-DE" sz="2800" dirty="0"/>
              <a:t>, C. Taube, S. </a:t>
            </a:r>
            <a:r>
              <a:rPr lang="de-DE" sz="2800" dirty="0" err="1"/>
              <a:t>Walterspacher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M. </a:t>
            </a:r>
            <a:r>
              <a:rPr lang="de-DE" sz="2800" dirty="0" err="1"/>
              <a:t>Wollsching</a:t>
            </a:r>
            <a:r>
              <a:rPr lang="de-DE" sz="2800" dirty="0"/>
              <a:t>-Strobel, H. Worth, M. Gappa und </a:t>
            </a:r>
            <a:br>
              <a:rPr lang="de-DE" sz="2800" dirty="0"/>
            </a:br>
            <a:r>
              <a:rPr lang="de-DE" sz="2800" dirty="0"/>
              <a:t>W. Windisch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EFD3BD4-7F8F-7823-992A-CF758B54B80F}"/>
              </a:ext>
            </a:extLst>
          </p:cNvPr>
          <p:cNvSpPr txBox="1"/>
          <p:nvPr/>
        </p:nvSpPr>
        <p:spPr>
          <a:xfrm>
            <a:off x="7127776" y="631711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 09 | 2024</a:t>
            </a:r>
          </a:p>
        </p:txBody>
      </p:sp>
    </p:spTree>
    <p:extLst>
      <p:ext uri="{BB962C8B-B14F-4D97-AF65-F5344CB8AC3E}">
        <p14:creationId xmlns:p14="http://schemas.microsoft.com/office/powerpoint/2010/main" val="1004496881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08399-4FF4-C5BD-E45C-37A1BC35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Atemmuskulatur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AD73172-F220-8AA9-7578-FDFC5DB07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69401"/>
              </p:ext>
            </p:extLst>
          </p:nvPr>
        </p:nvGraphicFramePr>
        <p:xfrm>
          <a:off x="179512" y="2060848"/>
          <a:ext cx="856895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Inspirationsmuskeln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err="1">
                          <a:solidFill>
                            <a:schemeClr val="tx1"/>
                          </a:solidFill>
                        </a:rPr>
                        <a:t>Expirationsmuskeln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Zwerchfell (Diaphragma)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rectus abdominis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sternocleidomastoideus 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</a:t>
                      </a:r>
                      <a:r>
                        <a:rPr lang="de-DE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obliquus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abdominis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Mm. scaleni 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Mm. </a:t>
                      </a:r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intercostales</a:t>
                      </a:r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interni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Mm. intercostales </a:t>
                      </a:r>
                      <a:r>
                        <a:rPr lang="de-DE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externi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latissimus </a:t>
                      </a:r>
                      <a:r>
                        <a:rPr lang="de-DE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dorsi</a:t>
                      </a:r>
                      <a:endParaRPr lang="de-DE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pectoralis </a:t>
                      </a:r>
                      <a:r>
                        <a:rPr lang="de-DE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minor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8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serratus anterior et </a:t>
                      </a:r>
                      <a:r>
                        <a:rPr lang="de-DE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posterior</a:t>
                      </a:r>
                      <a:endParaRPr lang="de-DE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7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251263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1493A-84E8-F7A4-865E-B14EB25E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ventilatorische System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65EAFF-306F-DE59-AA04-8DB86D48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526"/>
            <a:ext cx="9144000" cy="22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9640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22B77-829F-248E-BB48-16CAA422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Kontraindikationen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E80E4B-A329-F1E5-AFB0-B2EA0DA4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66997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2200" dirty="0">
                <a:latin typeface="Calibri" panose="020F0502020204030204" pitchFamily="34" charset="0"/>
              </a:rPr>
              <a:t>a</a:t>
            </a:r>
            <a:r>
              <a:rPr lang="de-DE" sz="2200" b="0" i="0" u="none" strike="noStrike" baseline="0" dirty="0">
                <a:latin typeface="Calibri" panose="020F0502020204030204" pitchFamily="34" charset="0"/>
              </a:rPr>
              <a:t>uf Grund der entstehenden Drucke im Thorax und deren Auswirkungen auf thorakale und abdominelle Organe sowie den Blutdruck:</a:t>
            </a:r>
            <a:endParaRPr lang="de-DE" sz="2200" dirty="0"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2200" b="0" i="0" u="none" strike="noStrike" baseline="0" dirty="0">
                <a:latin typeface="Calibri" panose="020F0502020204030204" pitchFamily="34" charset="0"/>
              </a:rPr>
              <a:t>kurz nach Operationen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2200" b="0" i="0" u="none" strike="noStrike" baseline="0" dirty="0">
                <a:latin typeface="Calibri" panose="020F0502020204030204" pitchFamily="34" charset="0"/>
              </a:rPr>
              <a:t>frischer Myokardinfarkt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2200" b="0" i="0" u="none" strike="noStrike" baseline="0" dirty="0">
                <a:latin typeface="Calibri" panose="020F0502020204030204" pitchFamily="34" charset="0"/>
              </a:rPr>
              <a:t>Pneumothorax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2200" b="0" i="0" u="none" strike="noStrike" baseline="0" dirty="0" err="1">
                <a:latin typeface="Calibri" panose="020F0502020204030204" pitchFamily="34" charset="0"/>
              </a:rPr>
              <a:t>Aortenaneursyma</a:t>
            </a:r>
            <a:endParaRPr lang="de-DE" sz="2200" b="0" i="0" u="none" strike="noStrike" baseline="0" dirty="0"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2200" b="0" i="0" u="none" strike="noStrike" baseline="0" dirty="0" err="1">
                <a:latin typeface="Calibri" panose="020F0502020204030204" pitchFamily="34" charset="0"/>
              </a:rPr>
              <a:t>Hämoptysen</a:t>
            </a:r>
            <a:endParaRPr lang="de-DE" sz="2200" b="0" i="0" u="none" strike="noStrike" baseline="0" dirty="0"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2200" b="0" i="0" u="none" strike="noStrike" baseline="0" dirty="0">
                <a:latin typeface="Calibri" panose="020F0502020204030204" pitchFamily="34" charset="0"/>
              </a:rPr>
              <a:t>nicht kontrollierte Hypertonie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2200" b="0" i="0" u="none" strike="noStrike" baseline="0" dirty="0">
                <a:latin typeface="Calibri" panose="020F0502020204030204" pitchFamily="34" charset="0"/>
              </a:rPr>
              <a:t>frische Lungenembolie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2200" b="0" i="0" u="none" strike="noStrike" baseline="0" dirty="0">
                <a:latin typeface="Calibri" panose="020F0502020204030204" pitchFamily="34" charset="0"/>
              </a:rPr>
              <a:t>aktive pulmonale Infektionserkrankung (z.B. offene Tuberkulose, Influenza, Sars-CoV-2)</a:t>
            </a:r>
          </a:p>
        </p:txBody>
      </p:sp>
    </p:spTree>
    <p:extLst>
      <p:ext uri="{BB962C8B-B14F-4D97-AF65-F5344CB8AC3E}">
        <p14:creationId xmlns:p14="http://schemas.microsoft.com/office/powerpoint/2010/main" val="866022481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71940-B7BA-CF0D-0FF4-719C0A8E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Messmethoden der Spirometrie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B8DE4-763C-EB31-749D-AC086862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536575" indent="-536575"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Vitalkapazitätsmessung (VC) im Stehen und Liegen:</a:t>
            </a:r>
            <a:br>
              <a:rPr lang="de-DE" sz="2400" b="0" i="0" u="none" strike="noStrike" baseline="0" dirty="0">
                <a:latin typeface="Calibri" panose="020F0502020204030204" pitchFamily="34" charset="0"/>
              </a:rPr>
            </a:br>
            <a:r>
              <a:rPr lang="de-DE" sz="2400" b="0" i="0" u="none" strike="noStrike" baseline="0" dirty="0">
                <a:latin typeface="Calibri" panose="020F0502020204030204" pitchFamily="34" charset="0"/>
              </a:rPr>
              <a:t>Aktivität der inspiratorischen und exspiratorischen Muskulatur</a:t>
            </a:r>
          </a:p>
          <a:p>
            <a:pPr marL="536575" indent="-536575"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normale VC im Stehen macht eine relevante Zwerchfellschwäche unwahrscheinlich</a:t>
            </a:r>
          </a:p>
          <a:p>
            <a:pPr marL="536575" indent="-536575"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Bei Zwerchfellparese: </a:t>
            </a:r>
          </a:p>
          <a:p>
            <a:pPr marL="1074738" lvl="1" indent="-538163">
              <a:buFont typeface="Wingdings" panose="05000000000000000000" pitchFamily="2" charset="2"/>
              <a:buChar char="Ø"/>
            </a:pPr>
            <a:r>
              <a:rPr lang="de-DE" sz="2400" b="0" i="0" u="none" strike="noStrike" baseline="0" dirty="0">
                <a:latin typeface="Calibri" panose="020F0502020204030204" pitchFamily="34" charset="0"/>
              </a:rPr>
              <a:t>reduzierte VC im Stehen (einseitig 75%Soll, beidseitig 50%Soll) </a:t>
            </a:r>
          </a:p>
          <a:p>
            <a:pPr marL="1074738" lvl="1" indent="-538163">
              <a:buFont typeface="Wingdings" panose="05000000000000000000" pitchFamily="2" charset="2"/>
              <a:buChar char="Ø"/>
            </a:pPr>
            <a:r>
              <a:rPr lang="de-DE" sz="2400" b="0" i="0" u="none" strike="noStrike" baseline="0" dirty="0">
                <a:latin typeface="Calibri" panose="020F0502020204030204" pitchFamily="34" charset="0"/>
              </a:rPr>
              <a:t>weiterer Abfall im Liegen: einseitig um 15%Soll, beidseitig um 30%Soll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10500412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798D9-F3CE-D48C-E968-69598C0B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Messmethode zur Ermittlung des zentralen Atemantriebs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946112-38B5-40E6-BF1F-6721D011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1695"/>
            <a:ext cx="8229600" cy="4731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b="1" dirty="0"/>
              <a:t>Okklusionsmethode: </a:t>
            </a:r>
          </a:p>
          <a:p>
            <a:pPr algn="l"/>
            <a:r>
              <a:rPr lang="de-DE" sz="2200" b="0" i="0" u="none" strike="noStrike" baseline="0" dirty="0"/>
              <a:t>kurzer Verschluss der Atemwege </a:t>
            </a:r>
            <a:br>
              <a:rPr lang="de-DE" sz="2200" b="0" i="0" u="none" strike="noStrike" baseline="0" dirty="0"/>
            </a:br>
            <a:r>
              <a:rPr lang="de-DE" sz="2200" b="0" i="0" u="none" strike="noStrike" baseline="0" dirty="0"/>
              <a:t>(0,1 Sekunden nach Inspirationsbeginn)</a:t>
            </a:r>
          </a:p>
          <a:p>
            <a:pPr algn="l"/>
            <a:r>
              <a:rPr lang="de-DE" sz="2200" b="0" i="0" u="none" strike="noStrike" baseline="0" dirty="0">
                <a:solidFill>
                  <a:srgbClr val="0070C0"/>
                </a:solidFill>
              </a:rPr>
              <a:t>Mundverschlussdruck der Ruheatmung (P</a:t>
            </a:r>
            <a:r>
              <a:rPr lang="de-DE" sz="2200" b="0" i="0" u="none" strike="noStrike" baseline="-25000" dirty="0">
                <a:solidFill>
                  <a:srgbClr val="0070C0"/>
                </a:solidFill>
              </a:rPr>
              <a:t>0.1</a:t>
            </a:r>
            <a:r>
              <a:rPr lang="de-DE" sz="2200" b="0" i="0" u="none" strike="noStrike" baseline="0" dirty="0">
                <a:solidFill>
                  <a:srgbClr val="0070C0"/>
                </a:solidFill>
              </a:rPr>
              <a:t>) </a:t>
            </a:r>
          </a:p>
          <a:p>
            <a:pPr algn="l"/>
            <a:r>
              <a:rPr lang="de-DE" sz="2200" b="0" i="0" u="none" strike="noStrike" baseline="0" dirty="0" err="1"/>
              <a:t>Surrogatparameter</a:t>
            </a:r>
            <a:r>
              <a:rPr lang="de-DE" sz="2200" b="0" i="0" u="none" strike="noStrike" baseline="0" dirty="0"/>
              <a:t> für den zentralen Atemantrieb</a:t>
            </a:r>
          </a:p>
          <a:p>
            <a:pPr algn="l"/>
            <a:endParaRPr lang="de-DE" sz="2200" dirty="0"/>
          </a:p>
          <a:p>
            <a:pPr algn="l"/>
            <a:r>
              <a:rPr lang="de-DE" sz="2200" b="0" i="0" u="none" strike="noStrike" baseline="0" dirty="0"/>
              <a:t>randomisierte Okklusionen 100 </a:t>
            </a:r>
            <a:r>
              <a:rPr lang="de-DE" sz="2200" b="0" i="0" u="none" strike="noStrike" baseline="0" dirty="0" err="1"/>
              <a:t>ms</a:t>
            </a:r>
            <a:r>
              <a:rPr lang="de-DE" sz="2200" b="0" i="0" u="none" strike="noStrike" baseline="0" dirty="0"/>
              <a:t> nach Inspirationsbeginn auf dem Niveau der funktionellen Residualkapazität</a:t>
            </a:r>
          </a:p>
          <a:p>
            <a:pPr algn="l"/>
            <a:r>
              <a:rPr lang="de-DE" sz="2200" b="0" i="0" u="none" strike="noStrike" baseline="0" dirty="0"/>
              <a:t>mindestens 5 Messungen in unterschiedlichen Abständen</a:t>
            </a:r>
          </a:p>
          <a:p>
            <a:pPr algn="l"/>
            <a:r>
              <a:rPr lang="de-DE" sz="2200" b="0" i="0" u="none" strike="noStrike" baseline="0" dirty="0"/>
              <a:t>Der Median ergibt das Testergebnis.</a:t>
            </a:r>
          </a:p>
          <a:p>
            <a:pPr algn="l"/>
            <a:r>
              <a:rPr lang="de-DE" sz="2200" b="0" i="0" u="none" strike="noStrike" baseline="0" dirty="0"/>
              <a:t>Die alleinige Messung des P</a:t>
            </a:r>
            <a:r>
              <a:rPr lang="de-DE" sz="2200" b="0" i="0" u="none" strike="noStrike" baseline="-25000" dirty="0"/>
              <a:t>0.1</a:t>
            </a:r>
            <a:r>
              <a:rPr lang="de-DE" sz="2200" b="0" i="0" u="none" strike="noStrike" baseline="0" dirty="0"/>
              <a:t> erlaubt keine Rückschlüsse auf eine atemmuskuläre Schwäche.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872518355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DABBB-8500-B8A1-120D-D0DD5B2F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</a:t>
            </a:r>
            <a:r>
              <a:rPr lang="de-DE" baseline="-25000" dirty="0"/>
              <a:t>0.1</a:t>
            </a:r>
            <a:r>
              <a:rPr lang="de-DE" dirty="0"/>
              <a:t> – Nachteile der Methode/Normwert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B12C03-7DC5-0479-FDC4-85B4F5DB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81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Verfälschung des Messergebnisses durch</a:t>
            </a:r>
          </a:p>
          <a:p>
            <a:pPr marL="536575" indent="-536575"/>
            <a:r>
              <a:rPr lang="de-DE" dirty="0"/>
              <a:t>psychische Agitation</a:t>
            </a:r>
          </a:p>
          <a:p>
            <a:pPr marL="536575" indent="-536575"/>
            <a:r>
              <a:rPr lang="de-DE" dirty="0"/>
              <a:t>neurologische bzw. neuromuskuläre Erkrankungen</a:t>
            </a:r>
          </a:p>
          <a:p>
            <a:pPr marL="536575" indent="-536575"/>
            <a:r>
              <a:rPr lang="de-DE" dirty="0"/>
              <a:t>akute Dyspnoe</a:t>
            </a:r>
          </a:p>
          <a:p>
            <a:pPr marL="536575" indent="-536575"/>
            <a:r>
              <a:rPr lang="de-DE" dirty="0"/>
              <a:t>sowie hohem PEEP am Beatmungsgerät</a:t>
            </a:r>
          </a:p>
          <a:p>
            <a:pPr marL="536575" indent="-536575"/>
            <a:endParaRPr lang="de-DE" dirty="0"/>
          </a:p>
          <a:p>
            <a:pPr marL="0" indent="0">
              <a:buNone/>
            </a:pPr>
            <a:r>
              <a:rPr lang="de-DE" sz="3200" dirty="0">
                <a:solidFill>
                  <a:srgbClr val="0070C0"/>
                </a:solidFill>
              </a:rPr>
              <a:t>Es gilt ein geschlechtsunabhängiger Grenzwert von ≤ 0,3 kPa als normal.</a:t>
            </a:r>
          </a:p>
        </p:txBody>
      </p:sp>
    </p:spTree>
    <p:extLst>
      <p:ext uri="{BB962C8B-B14F-4D97-AF65-F5344CB8AC3E}">
        <p14:creationId xmlns:p14="http://schemas.microsoft.com/office/powerpoint/2010/main" val="213041245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C989D-6CC4-45CF-442E-66981994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30" y="692696"/>
            <a:ext cx="7272808" cy="849784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Spezifische</a:t>
            </a:r>
            <a:r>
              <a:rPr lang="it-IT" dirty="0"/>
              <a:t> </a:t>
            </a:r>
            <a:r>
              <a:rPr lang="it-IT" dirty="0" err="1"/>
              <a:t>inspiratorische</a:t>
            </a:r>
            <a:r>
              <a:rPr lang="it-IT" dirty="0"/>
              <a:t> </a:t>
            </a:r>
            <a:r>
              <a:rPr lang="it-IT" dirty="0" err="1"/>
              <a:t>Impedanz</a:t>
            </a:r>
            <a:r>
              <a:rPr lang="it-IT" dirty="0"/>
              <a:t> (P</a:t>
            </a:r>
            <a:r>
              <a:rPr lang="it-IT" baseline="-25000" dirty="0"/>
              <a:t>0.1</a:t>
            </a:r>
            <a:r>
              <a:rPr lang="it-IT" dirty="0"/>
              <a:t> × t</a:t>
            </a:r>
            <a:r>
              <a:rPr lang="it-IT" baseline="-25000" dirty="0"/>
              <a:t>i</a:t>
            </a:r>
            <a:r>
              <a:rPr lang="it-IT" dirty="0"/>
              <a:t>/VT)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B9CD51-8C34-B581-B7C0-8D215577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de-DE" sz="2800" b="0" i="0" u="none" strike="noStrike" baseline="0" dirty="0">
                <a:latin typeface="Calibri" panose="020F0502020204030204" pitchFamily="34" charset="0"/>
              </a:rPr>
              <a:t>spiegelt die aktuelle Last wider, die auf der Atemmuskulatur liegt </a:t>
            </a:r>
          </a:p>
          <a:p>
            <a:pPr algn="l"/>
            <a:r>
              <a:rPr lang="de-DE" sz="2800" dirty="0">
                <a:latin typeface="Calibri" panose="020F0502020204030204" pitchFamily="34" charset="0"/>
              </a:rPr>
              <a:t>robuster </a:t>
            </a:r>
            <a:r>
              <a:rPr lang="de-DE" sz="2800" b="0" i="0" u="none" strike="noStrike" baseline="0" dirty="0">
                <a:latin typeface="Calibri" panose="020F0502020204030204" pitchFamily="34" charset="0"/>
              </a:rPr>
              <a:t> Parameter bei Änderungen des Atemmusters und der Lungenvolumina </a:t>
            </a:r>
          </a:p>
          <a:p>
            <a:pPr algn="l"/>
            <a:r>
              <a:rPr lang="de-DE" sz="2800" b="0" i="0" u="none" strike="noStrike" baseline="0" dirty="0">
                <a:latin typeface="Calibri" panose="020F0502020204030204" pitchFamily="34" charset="0"/>
              </a:rPr>
              <a:t>geschlechtsunabhängiger Grenzwert:</a:t>
            </a:r>
            <a:br>
              <a:rPr lang="de-DE" sz="2800" b="0" i="0" u="none" strike="noStrike" baseline="0" dirty="0">
                <a:latin typeface="Calibri" panose="020F0502020204030204" pitchFamily="34" charset="0"/>
              </a:rPr>
            </a:br>
            <a:r>
              <a:rPr lang="de-DE" sz="2800" b="0" i="0" u="none" strike="noStrike" baseline="0" dirty="0">
                <a:latin typeface="Calibri" panose="020F0502020204030204" pitchFamily="34" charset="0"/>
              </a:rPr>
              <a:t>≤ 0,5 kPa × s × l</a:t>
            </a:r>
            <a:r>
              <a:rPr lang="de-DE" sz="2800" b="0" i="0" u="none" strike="noStrike" baseline="30000" dirty="0">
                <a:latin typeface="Calibri" panose="020F0502020204030204" pitchFamily="34" charset="0"/>
              </a:rPr>
              <a:t>–1</a:t>
            </a:r>
          </a:p>
          <a:p>
            <a:r>
              <a:rPr lang="de-DE" sz="2800" b="0" i="0" u="none" strike="noStrike" baseline="0" dirty="0">
                <a:latin typeface="Calibri" panose="020F0502020204030204" pitchFamily="34" charset="0"/>
              </a:rPr>
              <a:t>Bei fehlerhafter Ermittlung des P</a:t>
            </a:r>
            <a:r>
              <a:rPr lang="de-DE" sz="2800" b="0" i="0" u="none" strike="noStrike" baseline="-25000" dirty="0">
                <a:latin typeface="Calibri" panose="020F0502020204030204" pitchFamily="34" charset="0"/>
              </a:rPr>
              <a:t>0.1</a:t>
            </a:r>
            <a:r>
              <a:rPr lang="de-DE" sz="2800" b="0" i="0" u="none" strike="noStrike" baseline="0" dirty="0">
                <a:latin typeface="Calibri" panose="020F0502020204030204" pitchFamily="34" charset="0"/>
              </a:rPr>
              <a:t> und der Atemvolumina kann es zur Fehlinterpretation der spezifischen inspiratorischen Impedanz kommen.</a:t>
            </a:r>
            <a:endParaRPr lang="de-DE" sz="2800" dirty="0"/>
          </a:p>
          <a:p>
            <a:pPr algn="l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99861247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Atemwegslig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Atemwegsliga</Template>
  <TotalTime>0</TotalTime>
  <Words>862</Words>
  <Application>Microsoft Office PowerPoint</Application>
  <PresentationFormat>Bildschirmpräsentation 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Atemwegsliga</vt:lpstr>
      <vt:lpstr>Benutzerdefiniertes Design</vt:lpstr>
      <vt:lpstr>Empfehlungen zur Atemmuskelfunktionsmessung – Basisdiagnostik</vt:lpstr>
      <vt:lpstr>PowerPoint-Präsentation</vt:lpstr>
      <vt:lpstr>Atemmuskulatur</vt:lpstr>
      <vt:lpstr>Das ventilatorische System</vt:lpstr>
      <vt:lpstr>Kontraindikationen</vt:lpstr>
      <vt:lpstr>Messmethoden der Spirometrie</vt:lpstr>
      <vt:lpstr>Messmethode zur Ermittlung des zentralen Atemantriebs</vt:lpstr>
      <vt:lpstr>P0.1 – Nachteile der Methode/Normwert</vt:lpstr>
      <vt:lpstr>Spezifische inspiratorische Impedanz (P0.1 × ti/VT)</vt:lpstr>
      <vt:lpstr>Messmethoden für die maximale inspiratorische Atemmuskelkraft</vt:lpstr>
      <vt:lpstr>PImax − untere Grenzwerte nach Alter und Geschlecht</vt:lpstr>
      <vt:lpstr>Nasale Sniff-Druck-Messung</vt:lpstr>
      <vt:lpstr>SnPna – Normwerte</vt:lpstr>
      <vt:lpstr>Globale exspiratorische Atemmuskelkraft</vt:lpstr>
      <vt:lpstr>PEmax – Normwerte</vt:lpstr>
      <vt:lpstr>Hustenspitzenfluss (peak cough flow; PCF)</vt:lpstr>
      <vt:lpstr>PCF – Normwerte</vt:lpstr>
      <vt:lpstr>Beispiel einer Befundungstabelle.</vt:lpstr>
      <vt:lpstr>Weitere Informationen</vt:lpstr>
      <vt:lpstr>Autoren:innen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Besitzer</dc:creator>
  <cp:lastModifiedBy>Miriam Rüsing</cp:lastModifiedBy>
  <cp:revision>2304</cp:revision>
  <dcterms:created xsi:type="dcterms:W3CDTF">2017-12-19T16:42:43Z</dcterms:created>
  <dcterms:modified xsi:type="dcterms:W3CDTF">2024-09-03T08:06:36Z</dcterms:modified>
</cp:coreProperties>
</file>