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  <p:sldMasterId id="2147483672" r:id="rId2"/>
  </p:sldMasterIdLst>
  <p:notesMasterIdLst>
    <p:notesMasterId r:id="rId11"/>
  </p:notesMasterIdLst>
  <p:sldIdLst>
    <p:sldId id="287" r:id="rId3"/>
    <p:sldId id="263" r:id="rId4"/>
    <p:sldId id="261" r:id="rId5"/>
    <p:sldId id="267" r:id="rId6"/>
    <p:sldId id="268" r:id="rId7"/>
    <p:sldId id="264" r:id="rId8"/>
    <p:sldId id="262" r:id="rId9"/>
    <p:sldId id="257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CEF709C-C11C-A4C7-E00B-B044470F41DE}" name="Miriam Rüsing" initials="MR" userId="S::admin@atemwegsliga.onmicrosoft.com::b120d9b8-5589-4824-9874-3ff236599364" providerId="AD"/>
  <p188:author id="{8497FFDA-DC74-6462-B134-5E01CD7834BD}" name="Uta Butt" initials="UB" userId="ef71437cf0e3bc97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Kardos" initials="P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C071"/>
    <a:srgbClr val="FFCC66"/>
    <a:srgbClr val="F1DD65"/>
    <a:srgbClr val="F0B64E"/>
    <a:srgbClr val="F29F44"/>
    <a:srgbClr val="EDB649"/>
    <a:srgbClr val="F1C773"/>
    <a:srgbClr val="F0B370"/>
    <a:srgbClr val="FBE9C9"/>
    <a:srgbClr val="F1B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ABFCF23-3B69-468F-B69F-88F6DE6A72F2}" styleName="Mittlere Formatvorlage 1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32" autoAdjust="0"/>
    <p:restoredTop sz="94638" autoAdjust="0"/>
  </p:normalViewPr>
  <p:slideViewPr>
    <p:cSldViewPr>
      <p:cViewPr varScale="1">
        <p:scale>
          <a:sx n="106" d="100"/>
          <a:sy n="106" d="100"/>
        </p:scale>
        <p:origin x="14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269A1-CF81-469F-AC61-CEBEBD8D057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F5209-BE9B-4DD0-BB16-E6C154E1932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0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F5209-BE9B-4DD0-BB16-E6C154E193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38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7" descr="fläche3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58565"/>
            <a:ext cx="9144000" cy="832236"/>
          </a:xfrm>
          <a:solidFill>
            <a:sysClr val="window" lastClr="FFFFFF">
              <a:alpha val="55000"/>
            </a:sysClr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dirty="0">
                <a:solidFill>
                  <a:srgbClr val="006EAC"/>
                </a:solidFill>
              </a:defRPr>
            </a:lvl1pPr>
          </a:lstStyle>
          <a:p>
            <a:pPr marL="0" lvl="0" defTabSz="457200"/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6184899" y="1473200"/>
            <a:ext cx="2959099" cy="279400"/>
          </a:xfrm>
          <a:prstGeom prst="rect">
            <a:avLst/>
          </a:prstGeom>
          <a:solidFill>
            <a:srgbClr val="E68323"/>
          </a:solidFill>
          <a:ln w="9525" cap="flat" cmpd="sng" algn="ctr">
            <a:noFill/>
            <a:prstDash val="solid"/>
          </a:ln>
          <a:effectLst/>
        </p:spPr>
        <p:txBody>
          <a:bodyPr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Bild 11" descr="Atemwegsliga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308" y="5651500"/>
            <a:ext cx="1558992" cy="95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2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363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337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6000" y="234000"/>
            <a:ext cx="8229600" cy="1143000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590872" y="2861030"/>
            <a:ext cx="8229600" cy="2283702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923550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142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273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175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1224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69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2428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0194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11" descr="fläche3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9291" y="635000"/>
            <a:ext cx="6463069" cy="849784"/>
          </a:xfrm>
          <a:noFill/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3000">
                <a:solidFill>
                  <a:srgbClr val="006EAC"/>
                </a:solidFill>
              </a:defRPr>
            </a:lvl1pPr>
          </a:lstStyle>
          <a:p>
            <a:pPr marL="0" lvl="0" defTabSz="457200"/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30400"/>
            <a:ext cx="8229600" cy="4525963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Rechteck 8"/>
          <p:cNvSpPr/>
          <p:nvPr/>
        </p:nvSpPr>
        <p:spPr>
          <a:xfrm>
            <a:off x="6184901" y="355600"/>
            <a:ext cx="2959099" cy="279400"/>
          </a:xfrm>
          <a:prstGeom prst="rect">
            <a:avLst/>
          </a:prstGeom>
          <a:solidFill>
            <a:srgbClr val="E683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0" y="635000"/>
            <a:ext cx="9144000" cy="849600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 defTabSz="457200">
              <a:spcBef>
                <a:spcPct val="0"/>
              </a:spcBef>
              <a:buNone/>
            </a:pPr>
            <a:endParaRPr lang="de-DE" sz="3000">
              <a:solidFill>
                <a:srgbClr val="006EAC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" name="Bild 1" descr="Atemwegsliga_blau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2" y="713715"/>
            <a:ext cx="1222289" cy="74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997742"/>
      </p:ext>
    </p:extLst>
  </p:cSld>
  <p:clrMapOvr>
    <a:masterClrMapping/>
  </p:clrMapOvr>
  <p:transition spd="slow">
    <p:wheel spokes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191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550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1770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4440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53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 11" descr="fläche3.psd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65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656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" name="Rechteck 9"/>
          <p:cNvSpPr/>
          <p:nvPr/>
        </p:nvSpPr>
        <p:spPr>
          <a:xfrm>
            <a:off x="0" y="635000"/>
            <a:ext cx="9144000" cy="849600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 defTabSz="457200">
              <a:spcBef>
                <a:spcPct val="0"/>
              </a:spcBef>
              <a:buNone/>
            </a:pPr>
            <a:endParaRPr lang="de-DE" sz="3000">
              <a:solidFill>
                <a:srgbClr val="006EA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6184901" y="355600"/>
            <a:ext cx="2959099" cy="279400"/>
          </a:xfrm>
          <a:prstGeom prst="rect">
            <a:avLst/>
          </a:prstGeom>
          <a:solidFill>
            <a:srgbClr val="E6832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11" name="Bild 1" descr="Atemwegsliga_blau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2" y="713715"/>
            <a:ext cx="1222289" cy="74678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9291" y="635000"/>
            <a:ext cx="6463069" cy="849600"/>
          </a:xfrm>
        </p:spPr>
        <p:txBody>
          <a:bodyPr>
            <a:noAutofit/>
          </a:bodyPr>
          <a:lstStyle>
            <a:lvl1pPr>
              <a:defRPr sz="3000">
                <a:solidFill>
                  <a:srgbClr val="006EAC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8580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31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28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  <p:pic>
        <p:nvPicPr>
          <p:cNvPr id="6" name="Bild 11" descr="fläche3.psd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00200"/>
          </a:xfrm>
          <a:prstGeom prst="rect">
            <a:avLst/>
          </a:prstGeom>
        </p:spPr>
      </p:pic>
      <p:sp>
        <p:nvSpPr>
          <p:cNvPr id="8" name="Rechteck 7"/>
          <p:cNvSpPr/>
          <p:nvPr userDrawn="1"/>
        </p:nvSpPr>
        <p:spPr>
          <a:xfrm>
            <a:off x="0" y="635000"/>
            <a:ext cx="9144000" cy="849600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 defTabSz="457200">
              <a:spcBef>
                <a:spcPct val="0"/>
              </a:spcBef>
              <a:buNone/>
            </a:pPr>
            <a:endParaRPr lang="de-DE" sz="3000">
              <a:solidFill>
                <a:srgbClr val="006EAC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abelle 6">
            <a:extLst>
              <a:ext uri="{FF2B5EF4-FFF2-40B4-BE49-F238E27FC236}">
                <a16:creationId xmlns:a16="http://schemas.microsoft.com/office/drawing/2014/main" id="{2019AB3D-35A0-6C76-8823-21D30CA26036}"/>
              </a:ext>
            </a:extLst>
          </p:cNvPr>
          <p:cNvGraphicFramePr>
            <a:graphicFrameLocks noGrp="1"/>
          </p:cNvGraphicFramePr>
          <p:nvPr userDrawn="1"/>
        </p:nvGraphicFramePr>
        <p:xfrm>
          <a:off x="1524000" y="1397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65495230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09009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771617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0775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18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754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047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999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46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9074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302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1A708-0D36-43D4-9A71-2B34A483A81C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88803-F633-4F86-9347-49F3CD3F85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84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7E82F-8F2D-49C4-B48F-1BB6E0049F38}" type="datetimeFigureOut">
              <a:rPr lang="de-DE" smtClean="0"/>
              <a:t>03.09.2024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090C4-4C9C-4DD2-872D-C5E2840C61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772816"/>
            <a:ext cx="9144000" cy="180020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720"/>
              </a:spcAft>
            </a:pPr>
            <a:r>
              <a:rPr lang="de-DE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Empfehlungen zur</a:t>
            </a:r>
            <a:br>
              <a:rPr lang="de-DE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Bronchodilatatorresponse</a:t>
            </a:r>
            <a:r>
              <a:rPr lang="de-DE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und Reversibilität</a:t>
            </a:r>
            <a:endParaRPr lang="de-DE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75656" y="3541729"/>
            <a:ext cx="6512768" cy="1800200"/>
          </a:xfrm>
        </p:spPr>
        <p:txBody>
          <a:bodyPr>
            <a:noAutofit/>
          </a:bodyPr>
          <a:lstStyle/>
          <a:p>
            <a:pPr algn="l">
              <a:spcBef>
                <a:spcPts val="0"/>
              </a:spcBef>
            </a:pPr>
            <a:r>
              <a:rPr lang="de-DE" sz="2200" dirty="0"/>
              <a:t>Quelle:  Criée C.-P. et al.</a:t>
            </a:r>
            <a:br>
              <a:rPr lang="de-DE" sz="2200" dirty="0"/>
            </a:br>
            <a:r>
              <a:rPr lang="de-DE" sz="2200" b="1" dirty="0"/>
              <a:t>Aktuelle Empfehlungen zur Lungenfunktionsdiagnostik</a:t>
            </a:r>
            <a:br>
              <a:rPr lang="de-DE" sz="2200" dirty="0"/>
            </a:br>
            <a:r>
              <a:rPr lang="de-DE" sz="2200" dirty="0"/>
              <a:t>Atemwegs- und Lungenkrankheiten 2024; 50: 111-184</a:t>
            </a:r>
          </a:p>
          <a:p>
            <a:pPr algn="l">
              <a:spcBef>
                <a:spcPts val="0"/>
              </a:spcBef>
            </a:pPr>
            <a:r>
              <a:rPr lang="de-DE" sz="2200" dirty="0"/>
              <a:t>DOI 10.5414/ATX02776</a:t>
            </a:r>
            <a:br>
              <a:rPr lang="de-DE" sz="2200" dirty="0"/>
            </a:br>
            <a:endParaRPr lang="de-DE" sz="22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0BFAC9B3-B539-9B62-348D-234D6AADDA42}"/>
              </a:ext>
            </a:extLst>
          </p:cNvPr>
          <p:cNvSpPr txBox="1"/>
          <p:nvPr/>
        </p:nvSpPr>
        <p:spPr>
          <a:xfrm>
            <a:off x="4719464" y="609047"/>
            <a:ext cx="44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solidFill>
                  <a:schemeClr val="bg1"/>
                </a:solidFill>
              </a:rPr>
              <a:t>Ein Service der Deutschen Atemwegsliga e.V.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7AAF788-1C52-1764-ED7E-ED8B9D2EFDB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5013176"/>
            <a:ext cx="1656184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375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C1493A-84E8-F7A4-865E-B14EB25E5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Reversibilitätstestung bei Obstruktion.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14793545-86A7-3F73-50A5-F0536E0882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829354"/>
              </p:ext>
            </p:extLst>
          </p:nvPr>
        </p:nvGraphicFramePr>
        <p:xfrm>
          <a:off x="326374" y="1700808"/>
          <a:ext cx="8508902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242">
                  <a:extLst>
                    <a:ext uri="{9D8B030D-6E8A-4147-A177-3AD203B41FA5}">
                      <a16:colId xmlns:a16="http://schemas.microsoft.com/office/drawing/2014/main" val="398054537"/>
                    </a:ext>
                  </a:extLst>
                </a:gridCol>
                <a:gridCol w="7719660">
                  <a:extLst>
                    <a:ext uri="{9D8B030D-6E8A-4147-A177-3AD203B41FA5}">
                      <a16:colId xmlns:a16="http://schemas.microsoft.com/office/drawing/2014/main" val="3199451326"/>
                    </a:ext>
                  </a:extLst>
                </a:gridCol>
              </a:tblGrid>
              <a:tr h="680829">
                <a:tc>
                  <a:txBody>
                    <a:bodyPr/>
                    <a:lstStyle/>
                    <a:p>
                      <a:pPr algn="ctr"/>
                      <a:r>
                        <a:rPr lang="de-DE" sz="2200" b="0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Einfache Akutreversibilitäts-Testung:</a:t>
                      </a:r>
                    </a:p>
                    <a:p>
                      <a:r>
                        <a:rPr lang="de-DE" sz="2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Hübe kurzwirksames </a:t>
                      </a:r>
                      <a:r>
                        <a:rPr lang="de-DE" sz="22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Betamimetikum</a:t>
                      </a:r>
                      <a:r>
                        <a:rPr lang="de-DE" sz="2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de-DE" sz="2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zum Beispiel Salbutamol, </a:t>
                      </a:r>
                      <a:r>
                        <a:rPr lang="de-DE" sz="22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Fenoterol</a:t>
                      </a:r>
                      <a:r>
                        <a:rPr lang="de-DE" sz="2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alternativ </a:t>
                      </a:r>
                      <a:r>
                        <a:rPr lang="de-DE" sz="22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Formoterol</a:t>
                      </a:r>
                      <a:r>
                        <a:rPr lang="de-DE" sz="2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de-DE" sz="2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Messung nach 15 Minuten </a:t>
                      </a:r>
                      <a:r>
                        <a:rPr lang="de-DE" sz="22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oder</a:t>
                      </a:r>
                    </a:p>
                    <a:p>
                      <a:r>
                        <a:rPr lang="de-DE" sz="2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160 </a:t>
                      </a:r>
                      <a:r>
                        <a:rPr lang="de-DE" sz="22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μg</a:t>
                      </a:r>
                      <a:r>
                        <a:rPr lang="de-DE" sz="2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2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Ipratropiumbromid</a:t>
                      </a:r>
                      <a:r>
                        <a:rPr lang="de-DE" sz="2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Messung nach 30 Minuten</a:t>
                      </a:r>
                      <a:endParaRPr lang="de-DE" sz="2200" b="0" dirty="0">
                        <a:solidFill>
                          <a:schemeClr val="tx1"/>
                        </a:solidFill>
                      </a:endParaRPr>
                    </a:p>
                  </a:txBody>
                  <a:tcPr marR="396000"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791561"/>
                  </a:ext>
                </a:extLst>
              </a:tr>
              <a:tr h="680829">
                <a:tc>
                  <a:txBody>
                    <a:bodyPr/>
                    <a:lstStyle/>
                    <a:p>
                      <a:pPr algn="ctr"/>
                      <a:r>
                        <a:rPr lang="de-DE" sz="2200" b="0" dirty="0"/>
                        <a:t>2.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Maximale Akutreversibilitäts-Testung:</a:t>
                      </a:r>
                    </a:p>
                    <a:p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Hübe kurzwirksames </a:t>
                      </a:r>
                      <a:r>
                        <a:rPr lang="de-DE" sz="2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Betamimetikum</a:t>
                      </a:r>
                      <a:endParaRPr lang="de-DE" sz="22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zum Beispiel 400 </a:t>
                      </a:r>
                      <a:r>
                        <a:rPr lang="de-DE" sz="2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μg</a:t>
                      </a:r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Salbutamol) </a:t>
                      </a:r>
                      <a:r>
                        <a:rPr lang="de-DE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el-GR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 μ</a:t>
                      </a:r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 </a:t>
                      </a:r>
                      <a:r>
                        <a:rPr lang="de-DE" sz="2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Ipratropiumbromid</a:t>
                      </a:r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de-DE" sz="2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Atrovent</a:t>
                      </a:r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de-DE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oder</a:t>
                      </a:r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 Hübe </a:t>
                      </a:r>
                      <a:r>
                        <a:rPr lang="de-DE" sz="2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Tiotropiumbromid</a:t>
                      </a:r>
                      <a:r>
                        <a:rPr lang="de-DE" sz="2200" b="0" i="0" u="none" strike="noStrike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mit </a:t>
                      </a:r>
                      <a:r>
                        <a:rPr lang="de-DE" sz="2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Respimat</a:t>
                      </a:r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b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Messung nach 45 Minuten)</a:t>
                      </a:r>
                      <a:endParaRPr lang="de-DE" sz="2200" b="0" dirty="0"/>
                    </a:p>
                  </a:txBody>
                  <a:tcPr marR="396000"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539637"/>
                  </a:ext>
                </a:extLst>
              </a:tr>
              <a:tr h="680829">
                <a:tc>
                  <a:txBody>
                    <a:bodyPr/>
                    <a:lstStyle/>
                    <a:p>
                      <a:pPr algn="ctr"/>
                      <a:r>
                        <a:rPr lang="de-DE" sz="2200" b="0" dirty="0"/>
                        <a:t>3.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2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Langzeit-Reversibilitäts-Testung:</a:t>
                      </a:r>
                    </a:p>
                    <a:p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– 30 mg </a:t>
                      </a:r>
                      <a:r>
                        <a:rPr lang="de-DE" sz="22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Prednisolon</a:t>
                      </a:r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/d oral für 7 – 10 Tage </a:t>
                      </a:r>
                    </a:p>
                    <a:p>
                      <a:r>
                        <a:rPr lang="de-DE" sz="2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zusätzlich zur inhalativen Therapie</a:t>
                      </a:r>
                      <a:endParaRPr lang="de-DE" sz="2200" b="0" dirty="0"/>
                    </a:p>
                  </a:txBody>
                  <a:tcPr marR="396000"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51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5169640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FC7ED0-54CB-45FA-852C-F55EA3588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291" y="635000"/>
            <a:ext cx="7399173" cy="849784"/>
          </a:xfrm>
        </p:spPr>
        <p:txBody>
          <a:bodyPr>
            <a:normAutofit fontScale="90000"/>
          </a:bodyPr>
          <a:lstStyle/>
          <a:p>
            <a:r>
              <a:rPr lang="de-DE" sz="3600" dirty="0">
                <a:latin typeface="Calibri" panose="020F0502020204030204" pitchFamily="34" charset="0"/>
              </a:rPr>
              <a:t>P</a:t>
            </a:r>
            <a:r>
              <a:rPr lang="de-DE" sz="3600" b="0" i="0" u="none" strike="noStrike" baseline="0" dirty="0">
                <a:latin typeface="Calibri" panose="020F0502020204030204" pitchFamily="34" charset="0"/>
              </a:rPr>
              <a:t>ositive Bronchodilatator-Response (BDR)</a:t>
            </a:r>
            <a:endParaRPr lang="de-DE" sz="33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9BE437-8C4E-F891-B09A-304C95C17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>
            <a:normAutofit fontScale="47500" lnSpcReduction="20000"/>
          </a:bodyPr>
          <a:lstStyle/>
          <a:p>
            <a:pPr marL="541338" indent="-541338" algn="l">
              <a:lnSpc>
                <a:spcPct val="120000"/>
              </a:lnSpc>
            </a:pPr>
            <a:r>
              <a:rPr lang="de-DE" sz="4200" b="0" i="0" u="none" strike="noStrike" baseline="0" dirty="0">
                <a:latin typeface="Calibri" panose="020F0502020204030204" pitchFamily="34" charset="0"/>
              </a:rPr>
              <a:t>Anstieg des FEV</a:t>
            </a:r>
            <a:r>
              <a:rPr lang="de-DE" sz="4200" b="0" i="0" u="none" strike="noStrike" baseline="-25000" dirty="0">
                <a:latin typeface="Calibri" panose="020F0502020204030204" pitchFamily="34" charset="0"/>
              </a:rPr>
              <a:t>1</a:t>
            </a:r>
            <a:r>
              <a:rPr lang="de-DE" sz="4200" b="0" i="0" u="none" strike="noStrike" baseline="0" dirty="0">
                <a:latin typeface="Calibri" panose="020F0502020204030204" pitchFamily="34" charset="0"/>
              </a:rPr>
              <a:t> vom Ausgangswert über </a:t>
            </a:r>
            <a:r>
              <a:rPr lang="en-US" sz="4200" b="0" i="0" u="none" strike="noStrike" baseline="0" dirty="0">
                <a:latin typeface="Calibri" panose="020F0502020204030204" pitchFamily="34" charset="0"/>
              </a:rPr>
              <a:t>das 95. </a:t>
            </a:r>
            <a:r>
              <a:rPr lang="en-US" sz="4200" b="0" i="0" u="none" strike="noStrike" baseline="0" dirty="0" err="1">
                <a:latin typeface="Calibri" panose="020F0502020204030204" pitchFamily="34" charset="0"/>
              </a:rPr>
              <a:t>Percentil</a:t>
            </a:r>
            <a:r>
              <a:rPr lang="en-US" sz="4200" b="0" i="0" u="none" strike="noStrike" baseline="0" dirty="0">
                <a:latin typeface="Calibri" panose="020F0502020204030204" pitchFamily="34" charset="0"/>
              </a:rPr>
              <a:t> </a:t>
            </a:r>
            <a:br>
              <a:rPr lang="en-US" sz="4200" b="0" i="0" u="none" strike="noStrike" baseline="0" dirty="0">
                <a:latin typeface="Calibri" panose="020F0502020204030204" pitchFamily="34" charset="0"/>
              </a:rPr>
            </a:br>
            <a:r>
              <a:rPr lang="en-US" sz="4200" b="0" i="0" u="none" strike="noStrike" baseline="0" dirty="0">
                <a:latin typeface="Calibri" panose="020F0502020204030204" pitchFamily="34" charset="0"/>
              </a:rPr>
              <a:t>(upper limit of normal, </a:t>
            </a:r>
            <a:r>
              <a:rPr lang="de-DE" sz="4200" b="0" i="0" u="none" strike="noStrike" baseline="0" dirty="0">
                <a:latin typeface="Calibri" panose="020F0502020204030204" pitchFamily="34" charset="0"/>
              </a:rPr>
              <a:t>ULN)</a:t>
            </a:r>
          </a:p>
          <a:p>
            <a:pPr marL="541338" indent="-541338" algn="l">
              <a:lnSpc>
                <a:spcPct val="120000"/>
              </a:lnSpc>
            </a:pPr>
            <a:r>
              <a:rPr lang="de-DE" sz="4200" b="0" i="0" u="none" strike="noStrike" baseline="0" dirty="0">
                <a:latin typeface="Calibri" panose="020F0502020204030204" pitchFamily="34" charset="0"/>
              </a:rPr>
              <a:t>Der Anstieg des FEV</a:t>
            </a:r>
            <a:r>
              <a:rPr lang="de-DE" sz="4200" b="0" i="0" u="none" strike="noStrike" baseline="-25000" dirty="0">
                <a:latin typeface="Calibri" panose="020F0502020204030204" pitchFamily="34" charset="0"/>
              </a:rPr>
              <a:t>1</a:t>
            </a:r>
            <a:r>
              <a:rPr lang="de-DE" sz="4200" b="0" i="0" u="none" strike="noStrike" baseline="0" dirty="0">
                <a:latin typeface="Calibri" panose="020F0502020204030204" pitchFamily="34" charset="0"/>
              </a:rPr>
              <a:t> kann angegeben werden in</a:t>
            </a:r>
          </a:p>
          <a:p>
            <a:pPr marL="1074738" lvl="1" indent="-5334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4200" b="0" i="0" u="none" strike="noStrike" baseline="0" dirty="0">
                <a:latin typeface="Calibri" panose="020F0502020204030204" pitchFamily="34" charset="0"/>
              </a:rPr>
              <a:t>Liter (l) bzw. Milliliter (ml);</a:t>
            </a:r>
          </a:p>
          <a:p>
            <a:pPr marL="1074738" lvl="1" indent="-5334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4200" b="0" i="0" u="none" strike="noStrike" baseline="0" dirty="0">
                <a:latin typeface="Calibri" panose="020F0502020204030204" pitchFamily="34" charset="0"/>
              </a:rPr>
              <a:t>Prozent des Ausgangswertes;</a:t>
            </a:r>
          </a:p>
          <a:p>
            <a:pPr marL="1074738" lvl="1" indent="-5334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de-DE" sz="4200" b="1" i="0" u="none" strike="noStrike" baseline="0" dirty="0">
                <a:latin typeface="Calibri" panose="020F0502020204030204" pitchFamily="34" charset="0"/>
              </a:rPr>
              <a:t>Prozent des Sollwertes</a:t>
            </a:r>
          </a:p>
          <a:p>
            <a:pPr marL="141288" indent="0">
              <a:lnSpc>
                <a:spcPct val="120000"/>
              </a:lnSpc>
              <a:buNone/>
            </a:pPr>
            <a:endParaRPr lang="de-DE" sz="2500" dirty="0">
              <a:latin typeface="Calibri" panose="020F0502020204030204" pitchFamily="34" charset="0"/>
            </a:endParaRPr>
          </a:p>
          <a:p>
            <a:pPr marL="0" indent="0" algn="l">
              <a:lnSpc>
                <a:spcPct val="120000"/>
              </a:lnSpc>
              <a:buNone/>
            </a:pPr>
            <a:r>
              <a:rPr lang="de-DE" sz="4200" b="0" i="0" u="none" strike="noStrike" baseline="0" dirty="0">
                <a:latin typeface="Calibri" panose="020F0502020204030204" pitchFamily="34" charset="0"/>
              </a:rPr>
              <a:t>Bei gesunden Probanden beträgt </a:t>
            </a:r>
          </a:p>
          <a:p>
            <a:pPr marL="541338" indent="-541338" algn="l">
              <a:lnSpc>
                <a:spcPct val="120000"/>
              </a:lnSpc>
            </a:pPr>
            <a:r>
              <a:rPr lang="de-DE" sz="4200" b="0" i="0" u="none" strike="noStrike" baseline="0" dirty="0">
                <a:latin typeface="Calibri" panose="020F0502020204030204" pitchFamily="34" charset="0"/>
              </a:rPr>
              <a:t>das ULN des FEV</a:t>
            </a:r>
            <a:r>
              <a:rPr lang="de-DE" sz="4200" b="0" i="0" u="none" strike="noStrike" baseline="-25000" dirty="0">
                <a:latin typeface="Calibri" panose="020F0502020204030204" pitchFamily="34" charset="0"/>
              </a:rPr>
              <a:t>1</a:t>
            </a:r>
            <a:r>
              <a:rPr lang="de-DE" sz="4200" dirty="0">
                <a:latin typeface="Calibri" panose="020F0502020204030204" pitchFamily="34" charset="0"/>
              </a:rPr>
              <a:t>-</a:t>
            </a:r>
            <a:r>
              <a:rPr lang="de-DE" sz="4200" b="0" i="0" u="none" strike="noStrike" baseline="0" dirty="0">
                <a:latin typeface="Calibri" panose="020F0502020204030204" pitchFamily="34" charset="0"/>
              </a:rPr>
              <a:t>Anstiegs  240 - 320 ml (284 ml*), </a:t>
            </a:r>
          </a:p>
          <a:p>
            <a:pPr marL="541338" indent="-541338" algn="l">
              <a:lnSpc>
                <a:spcPct val="120000"/>
              </a:lnSpc>
            </a:pPr>
            <a:r>
              <a:rPr lang="de-DE" sz="4200" b="0" i="0" u="none" strike="noStrike" baseline="0" dirty="0">
                <a:latin typeface="Calibri" panose="020F0502020204030204" pitchFamily="34" charset="0"/>
              </a:rPr>
              <a:t>der Anstieg des FEV</a:t>
            </a:r>
            <a:r>
              <a:rPr lang="de-DE" sz="4200" b="0" i="0" u="none" strike="noStrike" baseline="-25000" dirty="0">
                <a:latin typeface="Calibri" panose="020F0502020204030204" pitchFamily="34" charset="0"/>
              </a:rPr>
              <a:t>1</a:t>
            </a:r>
            <a:r>
              <a:rPr lang="de-DE" sz="4200" b="0" i="0" u="none" strike="noStrike" baseline="0" dirty="0">
                <a:latin typeface="Calibri" panose="020F0502020204030204" pitchFamily="34" charset="0"/>
              </a:rPr>
              <a:t> 5,9 - 13,3% (12%*) vom Ausgangswert </a:t>
            </a:r>
          </a:p>
          <a:p>
            <a:pPr marL="541338" indent="-541338" algn="l">
              <a:lnSpc>
                <a:spcPct val="120000"/>
              </a:lnSpc>
            </a:pPr>
            <a:r>
              <a:rPr lang="de-DE" sz="4200" b="0" i="0" u="none" strike="noStrike" baseline="0" dirty="0">
                <a:latin typeface="Calibri" panose="020F0502020204030204" pitchFamily="34" charset="0"/>
              </a:rPr>
              <a:t>der Anstieg des FEV</a:t>
            </a:r>
            <a:r>
              <a:rPr lang="de-DE" sz="4200" b="0" i="0" u="none" strike="noStrike" baseline="-25000" dirty="0">
                <a:latin typeface="Calibri" panose="020F0502020204030204" pitchFamily="34" charset="0"/>
              </a:rPr>
              <a:t>1</a:t>
            </a:r>
            <a:r>
              <a:rPr lang="de-DE" sz="4200" b="0" i="0" u="none" strike="noStrike" baseline="0" dirty="0">
                <a:latin typeface="Calibri" panose="020F0502020204030204" pitchFamily="34" charset="0"/>
              </a:rPr>
              <a:t> 8,7 bis 11,6% (10%*) in Prozent des Sollwertes</a:t>
            </a:r>
          </a:p>
          <a:p>
            <a:pPr marL="0" indent="0" algn="l">
              <a:lnSpc>
                <a:spcPct val="120000"/>
              </a:lnSpc>
              <a:spcBef>
                <a:spcPts val="2400"/>
              </a:spcBef>
              <a:buNone/>
            </a:pPr>
            <a:r>
              <a:rPr lang="de-DE" sz="4200" b="0" i="0" u="none" strike="noStrike" baseline="0" dirty="0">
                <a:latin typeface="Calibri" panose="020F0502020204030204" pitchFamily="34" charset="0"/>
              </a:rPr>
              <a:t>Die Absolutwerte des Anstiegs und der prozentuale Anstieg sind von Alter, Geschlecht, Größe und Ausgangswert abhängig.</a:t>
            </a:r>
            <a:endParaRPr lang="de-DE" dirty="0">
              <a:latin typeface="Calibri" panose="020F0502020204030204" pitchFamily="34" charset="0"/>
            </a:endParaRPr>
          </a:p>
          <a:p>
            <a:pPr marL="0" indent="0" algn="r">
              <a:lnSpc>
                <a:spcPct val="120000"/>
              </a:lnSpc>
              <a:buNone/>
            </a:pPr>
            <a:r>
              <a:rPr lang="de-DE" dirty="0">
                <a:latin typeface="Calibri" panose="020F0502020204030204" pitchFamily="34" charset="0"/>
              </a:rPr>
              <a:t>* </a:t>
            </a:r>
            <a:r>
              <a:rPr lang="de-DE" b="0" i="0" u="none" strike="noStrike" baseline="0" dirty="0">
                <a:latin typeface="Calibri" panose="020F0502020204030204" pitchFamily="34" charset="0"/>
              </a:rPr>
              <a:t>größte Normalwertstudie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739655976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E085A4-C85B-A72E-CD17-3CC24217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692696"/>
            <a:ext cx="7632848" cy="849784"/>
          </a:xfrm>
        </p:spPr>
        <p:txBody>
          <a:bodyPr>
            <a:noAutofit/>
          </a:bodyPr>
          <a:lstStyle/>
          <a:p>
            <a:r>
              <a:rPr lang="de-DE" sz="3200" dirty="0"/>
              <a:t>Positive Bronchodilatator-Response (BDR)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8F78C4-9751-712C-0672-EF0F54C73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/>
              <a:t>Empfohlen wird der Anstieg des </a:t>
            </a:r>
          </a:p>
          <a:p>
            <a:pPr marL="0" indent="0">
              <a:buNone/>
            </a:pPr>
            <a:r>
              <a:rPr lang="de-DE" sz="3600" dirty="0"/>
              <a:t>FEV</a:t>
            </a:r>
            <a:r>
              <a:rPr lang="de-DE" sz="3600" baseline="-25000" dirty="0"/>
              <a:t>1</a:t>
            </a:r>
            <a:r>
              <a:rPr lang="de-DE" sz="3600" dirty="0"/>
              <a:t> in %Soll, da er unabhängig von Alter, Geschlecht, Körpergröße und Ausgangswert ist sowie die geringste Streuung der Messwerte aufweist.</a:t>
            </a:r>
          </a:p>
        </p:txBody>
      </p:sp>
    </p:spTree>
    <p:extLst>
      <p:ext uri="{BB962C8B-B14F-4D97-AF65-F5344CB8AC3E}">
        <p14:creationId xmlns:p14="http://schemas.microsoft.com/office/powerpoint/2010/main" val="3132410830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DFB73A-9AAF-7C79-8EFA-07D0FECDA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Bestimmung der </a:t>
            </a:r>
            <a:r>
              <a:rPr lang="de-DE" dirty="0" err="1"/>
              <a:t>Bronchodilatatorresponse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F60708-B79D-75D2-18A9-A5FFCDFF6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844824"/>
            <a:ext cx="8496944" cy="4525963"/>
          </a:xfrm>
        </p:spPr>
        <p:txBody>
          <a:bodyPr>
            <a:normAutofit lnSpcReduction="10000"/>
          </a:bodyPr>
          <a:lstStyle/>
          <a:p>
            <a:pPr marL="0" indent="0" defTabSz="838200">
              <a:buNone/>
              <a:tabLst>
                <a:tab pos="1793875" algn="l"/>
              </a:tabLst>
            </a:pPr>
            <a:r>
              <a:rPr lang="de-DE" sz="1600" dirty="0"/>
              <a:t>		Wert nach Bronchodilatation (l) – Wert vor Bronchodilatation (l) X 100</a:t>
            </a:r>
          </a:p>
          <a:p>
            <a:pPr marL="0" indent="0">
              <a:buNone/>
              <a:tabLst>
                <a:tab pos="1879600" algn="l"/>
                <a:tab pos="2513013" algn="l"/>
              </a:tabLst>
            </a:pPr>
            <a:r>
              <a:rPr lang="de-DE" sz="1600" dirty="0"/>
              <a:t>Bronchodilatator-Antwort =	 --------------------------------------------------------------------------------------------</a:t>
            </a:r>
          </a:p>
          <a:p>
            <a:pPr marL="0" indent="0" algn="ctr" defTabSz="838200">
              <a:buNone/>
              <a:tabLst>
                <a:tab pos="2513013" algn="l"/>
              </a:tabLst>
            </a:pPr>
            <a:r>
              <a:rPr lang="de-DE" sz="1600" dirty="0"/>
              <a:t>		Sollwert (l) </a:t>
            </a:r>
            <a:r>
              <a:rPr lang="de-DE" sz="1600" baseline="30000" dirty="0"/>
              <a:t>#</a:t>
            </a:r>
          </a:p>
          <a:p>
            <a:endParaRPr lang="de-DE" sz="1600" dirty="0"/>
          </a:p>
          <a:p>
            <a:pPr marL="0" indent="0">
              <a:buNone/>
            </a:pPr>
            <a:r>
              <a:rPr lang="de-DE" sz="1600" dirty="0"/>
              <a:t>Veränderungen von mehr als 10 %  sind signifikant.</a:t>
            </a:r>
          </a:p>
          <a:p>
            <a:pPr marL="0" indent="0">
              <a:buNone/>
            </a:pPr>
            <a:r>
              <a:rPr lang="de-DE" sz="1600" dirty="0"/>
              <a:t>#: Der Soll-Wert sollte mit der entsprechenden Spirometrie-Gleichung der Globalen Lungenfunktionsinitiative (GLI)  bestimmt werden.</a:t>
            </a:r>
          </a:p>
          <a:p>
            <a:endParaRPr lang="de-DE" sz="1600" dirty="0"/>
          </a:p>
          <a:p>
            <a:pPr marL="0" indent="0">
              <a:buNone/>
            </a:pPr>
            <a:r>
              <a:rPr lang="de-DE" sz="1600" dirty="0"/>
              <a:t>Beispiel: Mann, 50 Jahre, Körpergröße von 170 cm, FEV</a:t>
            </a:r>
            <a:r>
              <a:rPr lang="de-DE" sz="1600" baseline="-25000" dirty="0"/>
              <a:t>1</a:t>
            </a:r>
            <a:r>
              <a:rPr lang="de-DE" sz="1600" dirty="0"/>
              <a:t>-Wert vor Bronchodilatation: 2,0l, nach Bronchodilatation: 2,4l.</a:t>
            </a:r>
            <a:br>
              <a:rPr lang="de-DE" sz="1600" dirty="0"/>
            </a:br>
            <a:r>
              <a:rPr lang="de-DE" sz="1600" dirty="0"/>
              <a:t>FEV</a:t>
            </a:r>
            <a:r>
              <a:rPr lang="de-DE" sz="1600" baseline="-25000" dirty="0"/>
              <a:t>1</a:t>
            </a:r>
            <a:r>
              <a:rPr lang="de-DE" sz="1600" dirty="0"/>
              <a:t>- Sollwert : 3,32 l (GLI 2012).</a:t>
            </a:r>
          </a:p>
          <a:p>
            <a:pPr lvl="2"/>
            <a:endParaRPr lang="de-DE" sz="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de-DE" sz="1600" dirty="0"/>
              <a:t>			(2,4 – 2,0) x 100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de-DE" sz="1600" dirty="0"/>
              <a:t>Bronchodilatator-Antwort =	--------------------- = 12,1 %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de-DE" sz="1600" dirty="0"/>
              <a:t>			          3,32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r>
              <a:rPr lang="de-DE" sz="1600" dirty="0"/>
              <a:t>Die Bronchodilatator-Antwort ist signifikant: Anstieg von 12,1 % der Soll-FEV</a:t>
            </a:r>
            <a:r>
              <a:rPr lang="de-DE" sz="1600" baseline="-25000" dirty="0"/>
              <a:t>1</a:t>
            </a:r>
            <a:endParaRPr lang="de-DE" sz="1600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CD54FD11-791D-DE38-8E28-EA56458549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0" y="6420424"/>
            <a:ext cx="3384376" cy="310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5pPr>
            <a:lvl6pPr marL="15367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6pPr>
            <a:lvl7pPr marL="19939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7pPr>
            <a:lvl8pPr marL="24511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8pPr>
            <a:lvl9pPr marL="2908300" indent="-2159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msgothic" charset="0"/>
              </a:defRPr>
            </a:lvl9pPr>
          </a:lstStyle>
          <a:p>
            <a:r>
              <a:rPr lang="en-GB" altLang="de-DE" sz="1200" dirty="0" err="1">
                <a:latin typeface="+mn-lt"/>
              </a:rPr>
              <a:t>Sanja</a:t>
            </a:r>
            <a:r>
              <a:rPr lang="en-GB" altLang="de-DE" sz="1200" dirty="0">
                <a:latin typeface="+mn-lt"/>
              </a:rPr>
              <a:t> </a:t>
            </a:r>
            <a:r>
              <a:rPr lang="en-GB" altLang="de-DE" sz="1200" dirty="0" err="1">
                <a:latin typeface="+mn-lt"/>
              </a:rPr>
              <a:t>Stanojevic</a:t>
            </a:r>
            <a:r>
              <a:rPr lang="en-GB" altLang="de-DE" sz="1200" dirty="0">
                <a:latin typeface="+mn-lt"/>
              </a:rPr>
              <a:t> et al. </a:t>
            </a:r>
            <a:r>
              <a:rPr lang="en-GB" altLang="de-DE" sz="1200" dirty="0" err="1">
                <a:latin typeface="+mn-lt"/>
              </a:rPr>
              <a:t>Eur</a:t>
            </a:r>
            <a:r>
              <a:rPr lang="en-GB" altLang="de-DE" sz="1200" dirty="0">
                <a:latin typeface="+mn-lt"/>
              </a:rPr>
              <a:t> </a:t>
            </a:r>
            <a:r>
              <a:rPr lang="en-GB" altLang="de-DE" sz="1200" dirty="0" err="1">
                <a:latin typeface="+mn-lt"/>
              </a:rPr>
              <a:t>Respir</a:t>
            </a:r>
            <a:r>
              <a:rPr lang="en-GB" altLang="de-DE" sz="1200" dirty="0">
                <a:latin typeface="+mn-lt"/>
              </a:rPr>
              <a:t> J 2022;60:2101499</a:t>
            </a:r>
          </a:p>
        </p:txBody>
      </p:sp>
    </p:spTree>
    <p:extLst>
      <p:ext uri="{BB962C8B-B14F-4D97-AF65-F5344CB8AC3E}">
        <p14:creationId xmlns:p14="http://schemas.microsoft.com/office/powerpoint/2010/main" val="1048428378"/>
      </p:ext>
    </p:extLst>
  </p:cSld>
  <p:clrMapOvr>
    <a:masterClrMapping/>
  </p:clrMapOvr>
  <p:transition spd="slow">
    <p:wheel spokes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B71940-B7BA-CF0D-0FF4-719C0A8E2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291" y="635000"/>
            <a:ext cx="7615197" cy="849784"/>
          </a:xfrm>
        </p:spPr>
        <p:txBody>
          <a:bodyPr>
            <a:normAutofit fontScale="90000"/>
          </a:bodyPr>
          <a:lstStyle/>
          <a:p>
            <a:r>
              <a:rPr lang="de-DE" dirty="0"/>
              <a:t>Informationen aus dem </a:t>
            </a:r>
            <a:r>
              <a:rPr lang="de-DE" dirty="0" err="1"/>
              <a:t>Bronchodilatatortest</a:t>
            </a:r>
            <a:r>
              <a:rPr lang="de-DE" dirty="0"/>
              <a:t> bei (Asthma bronchiale)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83473E06-9695-7C1C-1DFE-1CA9CB7D60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569035"/>
              </p:ext>
            </p:extLst>
          </p:nvPr>
        </p:nvGraphicFramePr>
        <p:xfrm>
          <a:off x="8825" y="1556792"/>
          <a:ext cx="9144000" cy="5282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479">
                  <a:extLst>
                    <a:ext uri="{9D8B030D-6E8A-4147-A177-3AD203B41FA5}">
                      <a16:colId xmlns:a16="http://schemas.microsoft.com/office/drawing/2014/main" val="398054537"/>
                    </a:ext>
                  </a:extLst>
                </a:gridCol>
                <a:gridCol w="7180521">
                  <a:extLst>
                    <a:ext uri="{9D8B030D-6E8A-4147-A177-3AD203B41FA5}">
                      <a16:colId xmlns:a16="http://schemas.microsoft.com/office/drawing/2014/main" val="3199451326"/>
                    </a:ext>
                  </a:extLst>
                </a:gridCol>
              </a:tblGrid>
              <a:tr h="770013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>
                          <a:solidFill>
                            <a:schemeClr val="tx1"/>
                          </a:solidFill>
                        </a:rPr>
                        <a:t>Diagnose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dirty="0">
                          <a:solidFill>
                            <a:schemeClr val="tx1"/>
                          </a:solidFill>
                        </a:rPr>
                        <a:t>vollständige Normalisierung der obstruktiven Ventilationsstörung bestätigt die Diagnose Asthma – </a:t>
                      </a:r>
                    </a:p>
                    <a:p>
                      <a:r>
                        <a:rPr lang="de-DE" sz="1600" b="0" dirty="0">
                          <a:solidFill>
                            <a:schemeClr val="tx1"/>
                          </a:solidFill>
                        </a:rPr>
                        <a:t>ein negativer Test schließt sie nicht aus.</a:t>
                      </a:r>
                    </a:p>
                  </a:txBody>
                  <a:tcPr marR="396000"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791561"/>
                  </a:ext>
                </a:extLst>
              </a:tr>
              <a:tr h="637027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/>
                        <a:t>Lungenfunktion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 Allgemeinen ist die BDR umso höher, je schlechter die Lungenfunktion des Patienten ist.</a:t>
                      </a:r>
                      <a:endParaRPr lang="de-DE" sz="1600" b="0" dirty="0"/>
                    </a:p>
                  </a:txBody>
                  <a:tcPr marR="396000"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539637"/>
                  </a:ext>
                </a:extLst>
              </a:tr>
              <a:tr h="637027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/>
                        <a:t>FEV</a:t>
                      </a:r>
                      <a:r>
                        <a:rPr lang="de-DE" sz="1600" b="0" baseline="-25000" dirty="0"/>
                        <a:t>1</a:t>
                      </a:r>
                      <a:r>
                        <a:rPr lang="de-DE" sz="1600" b="0" dirty="0"/>
                        <a:t>-Abfall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Patienten mit hoher BDR zeigen in kontrollierten Studien prospektiv einen höheren FEV</a:t>
                      </a:r>
                      <a:r>
                        <a:rPr lang="de-DE" sz="1600" b="0" i="0" u="none" strike="noStrike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de-DE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-Verlust als Patienten mit niedriger BDR.</a:t>
                      </a:r>
                      <a:endParaRPr lang="de-DE" sz="1600" b="0" dirty="0"/>
                    </a:p>
                  </a:txBody>
                  <a:tcPr marR="396000"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51702"/>
                  </a:ext>
                </a:extLst>
              </a:tr>
              <a:tr h="637027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/>
                        <a:t>Exazerbation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Patienten mit hoher BDR zeigen in kontrollierten Studien ein erhöhtes Exazerbationsrisiko.</a:t>
                      </a:r>
                      <a:endParaRPr lang="de-DE" sz="1600" b="0" dirty="0"/>
                    </a:p>
                  </a:txBody>
                  <a:tcPr marR="396000"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262170"/>
                  </a:ext>
                </a:extLst>
              </a:tr>
              <a:tr h="637027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/>
                        <a:t>Asthma-Schweregrad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 schweres Asthma weist regelhaft eine höhere BDR auf als ein leichtes Asthma.</a:t>
                      </a:r>
                      <a:endParaRPr lang="de-DE" sz="1600" b="0" dirty="0"/>
                    </a:p>
                  </a:txBody>
                  <a:tcPr marR="396000"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341861"/>
                  </a:ext>
                </a:extLst>
              </a:tr>
              <a:tr h="637027">
                <a:tc>
                  <a:txBody>
                    <a:bodyPr/>
                    <a:lstStyle/>
                    <a:p>
                      <a:pPr algn="l"/>
                      <a:r>
                        <a:rPr lang="de-DE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Therapie-Ansprechen</a:t>
                      </a:r>
                      <a:endParaRPr lang="de-DE" sz="1600" b="0" dirty="0"/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BDR-positive Patienten sprechen besser auf eine ICS-basierte Therapie an (FEV</a:t>
                      </a:r>
                      <a:r>
                        <a:rPr lang="de-DE" sz="1600" b="0" i="0" u="none" strike="noStrike" kern="1200" baseline="-250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de-DE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-Zunahme) als BDR-negative Patienten.</a:t>
                      </a:r>
                      <a:endParaRPr lang="de-DE" sz="1600" b="0" dirty="0"/>
                    </a:p>
                  </a:txBody>
                  <a:tcPr marR="396000"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840933"/>
                  </a:ext>
                </a:extLst>
              </a:tr>
              <a:tr h="637027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/>
                        <a:t>Asthmakontrolle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BDR-positive Patienten weisen eine schlechtere Asthmakontrolle auf als BDR-negative Patienten.</a:t>
                      </a:r>
                      <a:endParaRPr lang="de-DE" sz="1600" b="0" dirty="0"/>
                    </a:p>
                  </a:txBody>
                  <a:tcPr marR="396000"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013022"/>
                  </a:ext>
                </a:extLst>
              </a:tr>
              <a:tr h="637027">
                <a:tc>
                  <a:txBody>
                    <a:bodyPr/>
                    <a:lstStyle/>
                    <a:p>
                      <a:pPr algn="l"/>
                      <a:r>
                        <a:rPr lang="de-DE" sz="1600" b="0" dirty="0"/>
                        <a:t>TH2-Biomarker</a:t>
                      </a:r>
                    </a:p>
                  </a:txBody>
                  <a:tcPr anchor="ctr">
                    <a:solidFill>
                      <a:srgbClr val="FBE9C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Eine hohe BDR ist häufig mit einer erhöhten Aktivität von TH2-Biomarkern assoziiert.</a:t>
                      </a:r>
                      <a:endParaRPr lang="de-DE" sz="1600" b="0" dirty="0"/>
                    </a:p>
                  </a:txBody>
                  <a:tcPr marR="396000" anchor="ctr">
                    <a:solidFill>
                      <a:srgbClr val="FBE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7329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500412"/>
      </p:ext>
    </p:extLst>
  </p:cSld>
  <p:clrMapOvr>
    <a:masterClrMapping/>
  </p:clrMapOvr>
  <p:transition spd="slow">
    <p:wheel spokes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308399-4FF4-C5BD-E45C-37A1BC35F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DD Asthma-COPD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2B5B5B-9098-425F-63C6-37FCFA4A6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800" dirty="0"/>
              <a:t>Das Ausmaß der Bronchodilatator-Response erlaubt </a:t>
            </a:r>
            <a:r>
              <a:rPr lang="de-DE" sz="2800" b="1" dirty="0"/>
              <a:t>keine Differenzialdiagnose </a:t>
            </a:r>
            <a:br>
              <a:rPr lang="de-DE" sz="2800" dirty="0"/>
            </a:br>
            <a:r>
              <a:rPr lang="de-DE" sz="2800" dirty="0"/>
              <a:t>Asthma bronchiale oder COPD </a:t>
            </a:r>
          </a:p>
          <a:p>
            <a:endParaRPr lang="de-DE" sz="2800" dirty="0"/>
          </a:p>
          <a:p>
            <a:pPr algn="l"/>
            <a:r>
              <a:rPr lang="de-DE" sz="2800" b="1" i="0" u="none" strike="noStrike" baseline="0" dirty="0"/>
              <a:t>Ausnahme:</a:t>
            </a:r>
            <a:br>
              <a:rPr lang="de-DE" sz="2800" b="0" i="0" u="none" strike="noStrike" baseline="0" dirty="0"/>
            </a:br>
            <a:r>
              <a:rPr lang="de-DE" sz="2800" b="0" i="0" u="none" strike="noStrike" baseline="0" dirty="0"/>
              <a:t>Die Obstruktion ist voll reversibel:</a:t>
            </a:r>
            <a:br>
              <a:rPr lang="de-DE" sz="2800" b="0" i="0" u="none" strike="noStrike" baseline="0" dirty="0"/>
            </a:br>
            <a:r>
              <a:rPr lang="de-DE" sz="2800" b="0" i="0" u="none" strike="noStrike" baseline="0" dirty="0"/>
              <a:t>Dann ist die Diagnose Asthma gesichert und eine COPD ausgeschlossen.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970251263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Autoren:innen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30302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2800" b="1" dirty="0"/>
              <a:t>C.P. </a:t>
            </a:r>
            <a:r>
              <a:rPr lang="de-DE" sz="2800" b="1" dirty="0" err="1"/>
              <a:t>Criée</a:t>
            </a:r>
            <a:r>
              <a:rPr lang="de-DE" sz="2800" b="1" dirty="0"/>
              <a:t>, </a:t>
            </a:r>
            <a:r>
              <a:rPr lang="de-DE" sz="2800" dirty="0"/>
              <a:t>H.J. Smith, A.M. Preisser, D. Bösch, U. Butt, </a:t>
            </a:r>
            <a:br>
              <a:rPr lang="de-DE" sz="2800" dirty="0"/>
            </a:br>
            <a:r>
              <a:rPr lang="de-DE" sz="2800" dirty="0"/>
              <a:t>M.M. Borst, N. Hämäläinen, K. Husemann, R.A. Jörres, </a:t>
            </a:r>
            <a:br>
              <a:rPr lang="de-DE" sz="2800" dirty="0"/>
            </a:br>
            <a:r>
              <a:rPr lang="de-DE" sz="2800" dirty="0"/>
              <a:t>P. Kardos, C. Lex, F.J. Meyer, D. Nachtigall†, D. Nowak,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de-DE" sz="2800" dirty="0"/>
              <a:t>U. Ochmann, W. Randerath, A. Schütz, B. </a:t>
            </a:r>
            <a:r>
              <a:rPr lang="de-DE" sz="2800" dirty="0" err="1"/>
              <a:t>Schucher</a:t>
            </a:r>
            <a:r>
              <a:rPr lang="de-DE" sz="2800" dirty="0"/>
              <a:t>, </a:t>
            </a:r>
            <a:br>
              <a:rPr lang="de-DE" sz="2800" dirty="0"/>
            </a:br>
            <a:r>
              <a:rPr lang="de-DE" sz="2800" dirty="0"/>
              <a:t>J. </a:t>
            </a:r>
            <a:r>
              <a:rPr lang="de-DE" sz="2800" dirty="0" err="1"/>
              <a:t>Spiesshoefer</a:t>
            </a:r>
            <a:r>
              <a:rPr lang="de-DE" sz="2800" dirty="0"/>
              <a:t>, C. Taube, S. </a:t>
            </a:r>
            <a:r>
              <a:rPr lang="de-DE" sz="2800" dirty="0" err="1"/>
              <a:t>Walterspacher</a:t>
            </a:r>
            <a:r>
              <a:rPr lang="de-DE" sz="2800" dirty="0"/>
              <a:t>, </a:t>
            </a:r>
            <a:br>
              <a:rPr lang="de-DE" sz="2800" dirty="0"/>
            </a:br>
            <a:r>
              <a:rPr lang="de-DE" sz="2800" dirty="0"/>
              <a:t>M. </a:t>
            </a:r>
            <a:r>
              <a:rPr lang="de-DE" sz="2800" dirty="0" err="1"/>
              <a:t>Wollsching</a:t>
            </a:r>
            <a:r>
              <a:rPr lang="de-DE" sz="2800" dirty="0"/>
              <a:t>-Strobel, H. Worth, M. Gappa und </a:t>
            </a:r>
            <a:br>
              <a:rPr lang="de-DE" sz="2800" dirty="0"/>
            </a:br>
            <a:r>
              <a:rPr lang="de-DE" sz="2800" dirty="0"/>
              <a:t>W. Windisch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72E0A5F-E416-7341-21EF-06122782E72A}"/>
              </a:ext>
            </a:extLst>
          </p:cNvPr>
          <p:cNvSpPr txBox="1"/>
          <p:nvPr/>
        </p:nvSpPr>
        <p:spPr>
          <a:xfrm>
            <a:off x="7092280" y="622300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Stand 09 | 2024</a:t>
            </a:r>
          </a:p>
        </p:txBody>
      </p:sp>
    </p:spTree>
    <p:extLst>
      <p:ext uri="{BB962C8B-B14F-4D97-AF65-F5344CB8AC3E}">
        <p14:creationId xmlns:p14="http://schemas.microsoft.com/office/powerpoint/2010/main" val="1004496881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Atemwegslig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ctr"/>
      <a:lstStyle>
        <a:defPPr algn="ctr">
          <a:defRPr sz="1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Atemwegsliga</Template>
  <TotalTime>0</TotalTime>
  <Words>715</Words>
  <Application>Microsoft Office PowerPoint</Application>
  <PresentationFormat>Bildschirmpräsentation (4:3)</PresentationFormat>
  <Paragraphs>80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Wingdings</vt:lpstr>
      <vt:lpstr>Atemwegsliga</vt:lpstr>
      <vt:lpstr>Benutzerdefiniertes Design</vt:lpstr>
      <vt:lpstr>Empfehlungen zur Bronchodilatatorresponse und Reversibilität</vt:lpstr>
      <vt:lpstr>Reversibilitätstestung bei Obstruktion.</vt:lpstr>
      <vt:lpstr>Positive Bronchodilatator-Response (BDR)</vt:lpstr>
      <vt:lpstr>Positive Bronchodilatator-Response (BDR)</vt:lpstr>
      <vt:lpstr>Bestimmung der Bronchodilatatorresponse</vt:lpstr>
      <vt:lpstr>Informationen aus dem Bronchodilatatortest bei (Asthma bronchiale)</vt:lpstr>
      <vt:lpstr>DD Asthma-COPD</vt:lpstr>
      <vt:lpstr>Autoren:innen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Besitzer</dc:creator>
  <cp:lastModifiedBy>Miriam Rüsing</cp:lastModifiedBy>
  <cp:revision>2302</cp:revision>
  <dcterms:created xsi:type="dcterms:W3CDTF">2017-12-19T16:42:43Z</dcterms:created>
  <dcterms:modified xsi:type="dcterms:W3CDTF">2024-09-03T08:02:58Z</dcterms:modified>
</cp:coreProperties>
</file>