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11"/>
  </p:notesMasterIdLst>
  <p:sldIdLst>
    <p:sldId id="287" r:id="rId3"/>
    <p:sldId id="263" r:id="rId4"/>
    <p:sldId id="261" r:id="rId5"/>
    <p:sldId id="267" r:id="rId6"/>
    <p:sldId id="268" r:id="rId7"/>
    <p:sldId id="264" r:id="rId8"/>
    <p:sldId id="262" r:id="rId9"/>
    <p:sldId id="25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F709C-C11C-A4C7-E00B-B044470F41DE}" name="Miriam Rüsing" initials="MR" userId="S::admin@atemwegsliga.onmicrosoft.com::b120d9b8-5589-4824-9874-3ff236599364" providerId="AD"/>
  <p188:author id="{8497FFDA-DC74-6462-B134-5E01CD7834BD}" name="Uta Butt" initials="UB" userId="ef71437cf0e3bc97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Kardos" initials="P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071"/>
    <a:srgbClr val="FFCC66"/>
    <a:srgbClr val="F1DD65"/>
    <a:srgbClr val="F0B64E"/>
    <a:srgbClr val="F29F44"/>
    <a:srgbClr val="EDB649"/>
    <a:srgbClr val="F1C773"/>
    <a:srgbClr val="F0B370"/>
    <a:srgbClr val="FBE9C9"/>
    <a:srgbClr val="F1B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2" autoAdjust="0"/>
    <p:restoredTop sz="94638" autoAdjust="0"/>
  </p:normalViewPr>
  <p:slideViewPr>
    <p:cSldViewPr>
      <p:cViewPr varScale="1">
        <p:scale>
          <a:sx n="106" d="100"/>
          <a:sy n="106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69A1-CF81-469F-AC61-CEBEBD8D057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F5209-BE9B-4DD0-BB16-E6C154E19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0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F5209-BE9B-4DD0-BB16-E6C154E19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3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7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58565"/>
            <a:ext cx="9144000" cy="832236"/>
          </a:xfrm>
          <a:solidFill>
            <a:sysClr val="window" lastClr="FFFFFF">
              <a:alpha val="55000"/>
            </a:sys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dirty="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6184899" y="1473200"/>
            <a:ext cx="2959099" cy="279400"/>
          </a:xfrm>
          <a:prstGeom prst="rect">
            <a:avLst/>
          </a:prstGeom>
          <a:solidFill>
            <a:srgbClr val="E68323"/>
          </a:solidFill>
          <a:ln w="9525" cap="flat" cmpd="sng" algn="ctr">
            <a:noFill/>
            <a:prstDash val="solid"/>
          </a:ln>
          <a:effectLst/>
        </p:spPr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Bild 11" descr="Atemwegslig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08" y="5651500"/>
            <a:ext cx="1558992" cy="95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2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33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6000" y="234000"/>
            <a:ext cx="8229600" cy="1143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90872" y="2861030"/>
            <a:ext cx="8229600" cy="228370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2355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142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273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75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22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42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19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784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3000">
                <a:solidFill>
                  <a:srgbClr val="006EAC"/>
                </a:solidFill>
              </a:defRPr>
            </a:lvl1pPr>
          </a:lstStyle>
          <a:p>
            <a:pPr marL="0" lvl="0" defTabSz="45720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30400"/>
            <a:ext cx="8229600" cy="4525963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Bild 1" descr="Atemwegsliga_blau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13715"/>
            <a:ext cx="1222289" cy="7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97742"/>
      </p:ext>
    </p:extLst>
  </p:cSld>
  <p:clrMapOvr>
    <a:masterClrMapping/>
  </p:clrMapOvr>
  <p:transition spd="slow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91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5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77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11" descr="fläche3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65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84901" y="355600"/>
            <a:ext cx="2959099" cy="279400"/>
          </a:xfrm>
          <a:prstGeom prst="rect">
            <a:avLst/>
          </a:prstGeom>
          <a:solidFill>
            <a:srgbClr val="E683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pic>
        <p:nvPicPr>
          <p:cNvPr id="11" name="Bild 1" descr="Atemwegsliga_blau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713715"/>
            <a:ext cx="1222289" cy="7467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291" y="635000"/>
            <a:ext cx="6463069" cy="849600"/>
          </a:xfrm>
        </p:spPr>
        <p:txBody>
          <a:bodyPr>
            <a:noAutofit/>
          </a:bodyPr>
          <a:lstStyle>
            <a:lvl1pPr>
              <a:defRPr sz="3000">
                <a:solidFill>
                  <a:srgbClr val="006EAC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580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1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2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Bild 11" descr="fläche3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>
            <a:off x="0" y="635000"/>
            <a:ext cx="9144000" cy="8496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  <a:buNone/>
            </a:pPr>
            <a:endParaRPr lang="de-DE" sz="3000">
              <a:solidFill>
                <a:srgbClr val="006EAC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le 6">
            <a:extLst>
              <a:ext uri="{FF2B5EF4-FFF2-40B4-BE49-F238E27FC236}">
                <a16:creationId xmlns:a16="http://schemas.microsoft.com/office/drawing/2014/main" id="{2019AB3D-35A0-6C76-8823-21D30CA26036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549523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09009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77161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7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75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4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999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6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07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3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A708-0D36-43D4-9A71-2B34A483A81C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8803-F633-4F86-9347-49F3CD3F85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E82F-8F2D-49C4-B48F-1BB6E0049F38}" type="datetimeFigureOut">
              <a:rPr lang="de-DE" smtClean="0"/>
              <a:t>03.09.2024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90C4-4C9C-4DD2-872D-C5E2840C61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8002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720"/>
              </a:spcAft>
            </a:pPr>
            <a:r>
              <a:rPr lang="de-D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Empfehlungen zur</a:t>
            </a:r>
            <a:br>
              <a:rPr lang="de-D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Bronchodilatatorresponse</a:t>
            </a:r>
            <a:r>
              <a:rPr lang="de-D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Reversibilität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3541729"/>
            <a:ext cx="6512768" cy="1800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de-DE" sz="2200" dirty="0"/>
              <a:t>Quelle:  Criée C.-P. et al.</a:t>
            </a:r>
            <a:br>
              <a:rPr lang="de-DE" sz="2200" dirty="0"/>
            </a:br>
            <a:r>
              <a:rPr lang="de-DE" sz="2200" b="1" dirty="0"/>
              <a:t>Aktuelle Empfehlungen zur Lungenfunktionsdiagnostik</a:t>
            </a:r>
            <a:br>
              <a:rPr lang="de-DE" sz="2200" dirty="0"/>
            </a:br>
            <a:r>
              <a:rPr lang="de-DE" sz="2200" dirty="0"/>
              <a:t>Atemwegs- und Lungenkrankheiten 2024; 50: 111-184</a:t>
            </a:r>
          </a:p>
          <a:p>
            <a:pPr algn="l">
              <a:spcBef>
                <a:spcPts val="0"/>
              </a:spcBef>
            </a:pPr>
            <a:r>
              <a:rPr lang="de-DE" sz="2200" dirty="0"/>
              <a:t>DOI 10.5414/ATX02776</a:t>
            </a:r>
            <a:br>
              <a:rPr lang="de-DE" sz="2200" dirty="0"/>
            </a:br>
            <a:endParaRPr lang="de-DE" sz="2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BFAC9B3-B539-9B62-348D-234D6AADDA42}"/>
              </a:ext>
            </a:extLst>
          </p:cNvPr>
          <p:cNvSpPr txBox="1"/>
          <p:nvPr/>
        </p:nvSpPr>
        <p:spPr>
          <a:xfrm>
            <a:off x="4719464" y="609047"/>
            <a:ext cx="44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bg1"/>
                </a:solidFill>
              </a:rPr>
              <a:t>Ein Service der Deutschen Atemwegsliga e.V.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7AAF788-1C52-1764-ED7E-ED8B9D2EF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013176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1493A-84E8-F7A4-865E-B14EB25E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Reversibilitätstestung bei Obstruktion.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4793545-86A7-3F73-50A5-F0536E088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29354"/>
              </p:ext>
            </p:extLst>
          </p:nvPr>
        </p:nvGraphicFramePr>
        <p:xfrm>
          <a:off x="326374" y="1700808"/>
          <a:ext cx="850890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242">
                  <a:extLst>
                    <a:ext uri="{9D8B030D-6E8A-4147-A177-3AD203B41FA5}">
                      <a16:colId xmlns:a16="http://schemas.microsoft.com/office/drawing/2014/main" val="398054537"/>
                    </a:ext>
                  </a:extLst>
                </a:gridCol>
                <a:gridCol w="7719660">
                  <a:extLst>
                    <a:ext uri="{9D8B030D-6E8A-4147-A177-3AD203B41FA5}">
                      <a16:colId xmlns:a16="http://schemas.microsoft.com/office/drawing/2014/main" val="3199451326"/>
                    </a:ext>
                  </a:extLst>
                </a:gridCol>
              </a:tblGrid>
              <a:tr h="680829">
                <a:tc>
                  <a:txBody>
                    <a:bodyPr/>
                    <a:lstStyle/>
                    <a:p>
                      <a:pPr algn="ctr"/>
                      <a:r>
                        <a:rPr lang="de-DE" sz="2200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Einfache Akutreversibilitäts-Testung: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Hübe kurzwirksames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Betamimetikum</a:t>
                      </a:r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zum Beispiel Salbutamol,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Fenoterol</a:t>
                      </a:r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alternativ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Formoterol</a:t>
                      </a:r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Messung nach 15 Minuten </a:t>
                      </a:r>
                      <a:r>
                        <a:rPr lang="de-DE" sz="22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oder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Ipratropiumbromid</a:t>
                      </a:r>
                      <a:r>
                        <a:rPr lang="de-DE" sz="2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Messung nach 30 Minuten</a:t>
                      </a:r>
                      <a:endParaRPr lang="de-DE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1561"/>
                  </a:ext>
                </a:extLst>
              </a:tr>
              <a:tr h="680829">
                <a:tc>
                  <a:txBody>
                    <a:bodyPr/>
                    <a:lstStyle/>
                    <a:p>
                      <a:pPr algn="ctr"/>
                      <a:r>
                        <a:rPr lang="de-DE" sz="2200" b="0" dirty="0"/>
                        <a:t>2.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Maximale Akutreversibilitäts-Testung: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Hübe kurzwirksames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Betamimetikum</a:t>
                      </a:r>
                      <a:endParaRPr lang="de-DE" sz="2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zum Beispiel 400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Salbutamol) </a:t>
                      </a:r>
                      <a:r>
                        <a:rPr lang="de-DE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l-G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 μ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Ipratropiumbromid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Atrovent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DE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oder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Hübe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Tiotropiumbromid</a:t>
                      </a:r>
                      <a:r>
                        <a:rPr lang="de-DE" sz="22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mit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Respimat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b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Messung nach 45 Minuten)</a:t>
                      </a:r>
                      <a:endParaRPr lang="de-DE" sz="22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39637"/>
                  </a:ext>
                </a:extLst>
              </a:tr>
              <a:tr h="680829">
                <a:tc>
                  <a:txBody>
                    <a:bodyPr/>
                    <a:lstStyle/>
                    <a:p>
                      <a:pPr algn="ctr"/>
                      <a:r>
                        <a:rPr lang="de-DE" sz="2200" b="0" dirty="0"/>
                        <a:t>3.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Langzeit-Reversibilitäts-Testung: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– 30 mg </a:t>
                      </a:r>
                      <a:r>
                        <a:rPr lang="de-DE" sz="2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Prednisolon</a:t>
                      </a:r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/d oral für 7 – 10 Tage </a:t>
                      </a:r>
                    </a:p>
                    <a:p>
                      <a:r>
                        <a:rPr lang="de-DE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zusätzlich zur inhalativen Therapie</a:t>
                      </a:r>
                      <a:endParaRPr lang="de-DE" sz="22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1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69640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C7ED0-54CB-45FA-852C-F55EA3588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1" y="635000"/>
            <a:ext cx="7399173" cy="849784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latin typeface="Calibri" panose="020F0502020204030204" pitchFamily="34" charset="0"/>
              </a:rPr>
              <a:t>P</a:t>
            </a:r>
            <a:r>
              <a:rPr lang="de-DE" sz="3600" b="0" i="0" u="none" strike="noStrike" baseline="0" dirty="0">
                <a:latin typeface="Calibri" panose="020F0502020204030204" pitchFamily="34" charset="0"/>
              </a:rPr>
              <a:t>ositive Bronchodilatator-Response (BDR)</a:t>
            </a:r>
            <a:endParaRPr lang="de-DE" sz="33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9BE437-8C4E-F891-B09A-304C95C1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541338" indent="-541338" algn="l">
              <a:lnSpc>
                <a:spcPct val="120000"/>
              </a:lnSpc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Anstieg des FEV</a:t>
            </a:r>
            <a:r>
              <a:rPr lang="de-DE" sz="4200" b="0" i="0" u="none" strike="noStrike" baseline="-25000" dirty="0">
                <a:latin typeface="Calibri" panose="020F0502020204030204" pitchFamily="34" charset="0"/>
              </a:rPr>
              <a:t>1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 vom Ausgangswert über </a:t>
            </a:r>
            <a:r>
              <a:rPr lang="en-US" sz="4200" b="0" i="0" u="none" strike="noStrike" baseline="0" dirty="0">
                <a:latin typeface="Calibri" panose="020F0502020204030204" pitchFamily="34" charset="0"/>
              </a:rPr>
              <a:t>das 95. </a:t>
            </a:r>
            <a:r>
              <a:rPr lang="en-US" sz="4200" b="0" i="0" u="none" strike="noStrike" baseline="0" dirty="0" err="1">
                <a:latin typeface="Calibri" panose="020F0502020204030204" pitchFamily="34" charset="0"/>
              </a:rPr>
              <a:t>Percentil</a:t>
            </a:r>
            <a:r>
              <a:rPr lang="en-US" sz="4200" b="0" i="0" u="none" strike="noStrike" baseline="0" dirty="0">
                <a:latin typeface="Calibri" panose="020F0502020204030204" pitchFamily="34" charset="0"/>
              </a:rPr>
              <a:t> </a:t>
            </a:r>
            <a:br>
              <a:rPr lang="en-US" sz="4200" b="0" i="0" u="none" strike="noStrike" baseline="0" dirty="0">
                <a:latin typeface="Calibri" panose="020F0502020204030204" pitchFamily="34" charset="0"/>
              </a:rPr>
            </a:br>
            <a:r>
              <a:rPr lang="en-US" sz="4200" b="0" i="0" u="none" strike="noStrike" baseline="0" dirty="0">
                <a:latin typeface="Calibri" panose="020F0502020204030204" pitchFamily="34" charset="0"/>
              </a:rPr>
              <a:t>(upper limit of normal, 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ULN)</a:t>
            </a:r>
          </a:p>
          <a:p>
            <a:pPr marL="541338" indent="-541338" algn="l">
              <a:lnSpc>
                <a:spcPct val="120000"/>
              </a:lnSpc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Der Anstieg des FEV</a:t>
            </a:r>
            <a:r>
              <a:rPr lang="de-DE" sz="4200" b="0" i="0" u="none" strike="noStrike" baseline="-25000" dirty="0">
                <a:latin typeface="Calibri" panose="020F0502020204030204" pitchFamily="34" charset="0"/>
              </a:rPr>
              <a:t>1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 kann angegeben werden in</a:t>
            </a:r>
          </a:p>
          <a:p>
            <a:pPr marL="1074738" lvl="1" indent="-5334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Liter (l) bzw. Milliliter (ml);</a:t>
            </a:r>
          </a:p>
          <a:p>
            <a:pPr marL="1074738" lvl="1" indent="-5334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Prozent des Ausgangswertes;</a:t>
            </a:r>
          </a:p>
          <a:p>
            <a:pPr marL="1074738" lvl="1" indent="-5334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4200" b="1" i="0" u="none" strike="noStrike" baseline="0" dirty="0">
                <a:latin typeface="Calibri" panose="020F0502020204030204" pitchFamily="34" charset="0"/>
              </a:rPr>
              <a:t>Prozent des Sollwertes</a:t>
            </a:r>
          </a:p>
          <a:p>
            <a:pPr marL="141288" indent="0">
              <a:lnSpc>
                <a:spcPct val="120000"/>
              </a:lnSpc>
              <a:buNone/>
            </a:pPr>
            <a:endParaRPr lang="de-DE" sz="2500" dirty="0">
              <a:latin typeface="Calibri" panose="020F0502020204030204" pitchFamily="34" charset="0"/>
            </a:endParaRPr>
          </a:p>
          <a:p>
            <a:pPr marL="0" indent="0" algn="l">
              <a:lnSpc>
                <a:spcPct val="120000"/>
              </a:lnSpc>
              <a:buNone/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Bei gesunden Probanden beträgt </a:t>
            </a:r>
          </a:p>
          <a:p>
            <a:pPr marL="541338" indent="-541338" algn="l">
              <a:lnSpc>
                <a:spcPct val="120000"/>
              </a:lnSpc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das ULN des FEV</a:t>
            </a:r>
            <a:r>
              <a:rPr lang="de-DE" sz="4200" b="0" i="0" u="none" strike="noStrike" baseline="-25000" dirty="0">
                <a:latin typeface="Calibri" panose="020F0502020204030204" pitchFamily="34" charset="0"/>
              </a:rPr>
              <a:t>1</a:t>
            </a:r>
            <a:r>
              <a:rPr lang="de-DE" sz="4200" dirty="0">
                <a:latin typeface="Calibri" panose="020F0502020204030204" pitchFamily="34" charset="0"/>
              </a:rPr>
              <a:t>-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Anstiegs  240 - 320 ml (284 ml*), </a:t>
            </a:r>
          </a:p>
          <a:p>
            <a:pPr marL="541338" indent="-541338" algn="l">
              <a:lnSpc>
                <a:spcPct val="120000"/>
              </a:lnSpc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der Anstieg des FEV</a:t>
            </a:r>
            <a:r>
              <a:rPr lang="de-DE" sz="4200" b="0" i="0" u="none" strike="noStrike" baseline="-25000" dirty="0">
                <a:latin typeface="Calibri" panose="020F0502020204030204" pitchFamily="34" charset="0"/>
              </a:rPr>
              <a:t>1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 5,9 - 13,3% (12%*) vom Ausgangswert </a:t>
            </a:r>
          </a:p>
          <a:p>
            <a:pPr marL="541338" indent="-541338" algn="l">
              <a:lnSpc>
                <a:spcPct val="120000"/>
              </a:lnSpc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der Anstieg des FEV</a:t>
            </a:r>
            <a:r>
              <a:rPr lang="de-DE" sz="4200" b="0" i="0" u="none" strike="noStrike" baseline="-25000" dirty="0">
                <a:latin typeface="Calibri" panose="020F0502020204030204" pitchFamily="34" charset="0"/>
              </a:rPr>
              <a:t>1</a:t>
            </a:r>
            <a:r>
              <a:rPr lang="de-DE" sz="4200" b="0" i="0" u="none" strike="noStrike" baseline="0" dirty="0">
                <a:latin typeface="Calibri" panose="020F0502020204030204" pitchFamily="34" charset="0"/>
              </a:rPr>
              <a:t> 8,7 bis 11,6% (10%*) in Prozent des Sollwertes</a:t>
            </a:r>
          </a:p>
          <a:p>
            <a:pPr marL="0" indent="0" algn="l">
              <a:lnSpc>
                <a:spcPct val="120000"/>
              </a:lnSpc>
              <a:spcBef>
                <a:spcPts val="2400"/>
              </a:spcBef>
              <a:buNone/>
            </a:pPr>
            <a:r>
              <a:rPr lang="de-DE" sz="4200" b="0" i="0" u="none" strike="noStrike" baseline="0" dirty="0">
                <a:latin typeface="Calibri" panose="020F0502020204030204" pitchFamily="34" charset="0"/>
              </a:rPr>
              <a:t>Die Absolutwerte des Anstiegs und der prozentuale Anstieg sind von Alter, Geschlecht, Größe und Ausgangswert abhängig.</a:t>
            </a:r>
            <a:endParaRPr lang="de-DE" dirty="0">
              <a:latin typeface="Calibri" panose="020F0502020204030204" pitchFamily="34" charset="0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de-DE" dirty="0">
                <a:latin typeface="Calibri" panose="020F0502020204030204" pitchFamily="34" charset="0"/>
              </a:rPr>
              <a:t>* </a:t>
            </a:r>
            <a:r>
              <a:rPr lang="de-DE" b="0" i="0" u="none" strike="noStrike" baseline="0" dirty="0">
                <a:latin typeface="Calibri" panose="020F0502020204030204" pitchFamily="34" charset="0"/>
              </a:rPr>
              <a:t>größte Normalwertstudie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73965597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085A4-C85B-A72E-CD17-3CC24217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692696"/>
            <a:ext cx="7632848" cy="849784"/>
          </a:xfrm>
        </p:spPr>
        <p:txBody>
          <a:bodyPr>
            <a:noAutofit/>
          </a:bodyPr>
          <a:lstStyle/>
          <a:p>
            <a:r>
              <a:rPr lang="de-DE" sz="3200" dirty="0"/>
              <a:t>Positive Bronchodilatator-Response (BDR)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F78C4-9751-712C-0672-EF0F54C73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Empfohlen wird der Anstieg des </a:t>
            </a:r>
          </a:p>
          <a:p>
            <a:pPr marL="0" indent="0">
              <a:buNone/>
            </a:pPr>
            <a:r>
              <a:rPr lang="de-DE" sz="3600" dirty="0"/>
              <a:t>FEV</a:t>
            </a:r>
            <a:r>
              <a:rPr lang="de-DE" sz="3600" baseline="-25000" dirty="0"/>
              <a:t>1</a:t>
            </a:r>
            <a:r>
              <a:rPr lang="de-DE" sz="3600" dirty="0"/>
              <a:t> in %Soll, da er unabhängig von Alter, Geschlecht, Körpergröße und Ausgangswert ist sowie die geringste Streuung der Messwerte aufweist.</a:t>
            </a:r>
          </a:p>
        </p:txBody>
      </p:sp>
    </p:spTree>
    <p:extLst>
      <p:ext uri="{BB962C8B-B14F-4D97-AF65-F5344CB8AC3E}">
        <p14:creationId xmlns:p14="http://schemas.microsoft.com/office/powerpoint/2010/main" val="313241083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FB73A-9AAF-7C79-8EFA-07D0FECD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Bestimmung der </a:t>
            </a:r>
            <a:r>
              <a:rPr lang="de-DE" dirty="0" err="1"/>
              <a:t>Bronchodilatatorresponse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F60708-B79D-75D2-18A9-A5FFCDFF6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525963"/>
          </a:xfrm>
        </p:spPr>
        <p:txBody>
          <a:bodyPr>
            <a:normAutofit lnSpcReduction="10000"/>
          </a:bodyPr>
          <a:lstStyle/>
          <a:p>
            <a:pPr marL="0" indent="0" defTabSz="838200">
              <a:buNone/>
              <a:tabLst>
                <a:tab pos="1793875" algn="l"/>
              </a:tabLst>
            </a:pPr>
            <a:r>
              <a:rPr lang="de-DE" sz="1600" dirty="0"/>
              <a:t>		Wert nach Bronchodilatation (l) – Wert vor Bronchodilatation (l) X 100</a:t>
            </a:r>
          </a:p>
          <a:p>
            <a:pPr marL="0" indent="0">
              <a:buNone/>
              <a:tabLst>
                <a:tab pos="1879600" algn="l"/>
                <a:tab pos="2513013" algn="l"/>
              </a:tabLst>
            </a:pPr>
            <a:r>
              <a:rPr lang="de-DE" sz="1600" dirty="0"/>
              <a:t>Bronchodilatator-Antwort =	 --------------------------------------------------------------------------------------------</a:t>
            </a:r>
          </a:p>
          <a:p>
            <a:pPr marL="0" indent="0" algn="ctr" defTabSz="838200">
              <a:buNone/>
              <a:tabLst>
                <a:tab pos="2513013" algn="l"/>
              </a:tabLst>
            </a:pPr>
            <a:r>
              <a:rPr lang="de-DE" sz="1600" dirty="0"/>
              <a:t>		Sollwert (l) </a:t>
            </a:r>
            <a:r>
              <a:rPr lang="de-DE" sz="1600" baseline="30000" dirty="0"/>
              <a:t>#</a:t>
            </a:r>
          </a:p>
          <a:p>
            <a:endParaRPr lang="de-DE" sz="1600" dirty="0"/>
          </a:p>
          <a:p>
            <a:pPr marL="0" indent="0">
              <a:buNone/>
            </a:pPr>
            <a:r>
              <a:rPr lang="de-DE" sz="1600" dirty="0"/>
              <a:t>Veränderungen von mehr als 10 %  sind signifikant.</a:t>
            </a:r>
          </a:p>
          <a:p>
            <a:pPr marL="0" indent="0">
              <a:buNone/>
            </a:pPr>
            <a:r>
              <a:rPr lang="de-DE" sz="1600" dirty="0"/>
              <a:t>#: Der Soll-Wert sollte mit der entsprechenden Spirometrie-Gleichung der Globalen Lungenfunktionsinitiative (GLI)  bestimmt werden.</a:t>
            </a:r>
          </a:p>
          <a:p>
            <a:endParaRPr lang="de-DE" sz="1600" dirty="0"/>
          </a:p>
          <a:p>
            <a:pPr marL="0" indent="0">
              <a:buNone/>
            </a:pPr>
            <a:r>
              <a:rPr lang="de-DE" sz="1600" dirty="0"/>
              <a:t>Beispiel: Mann, 50 Jahre, Körpergröße von 170 cm, FEV</a:t>
            </a:r>
            <a:r>
              <a:rPr lang="de-DE" sz="1600" baseline="-25000" dirty="0"/>
              <a:t>1</a:t>
            </a:r>
            <a:r>
              <a:rPr lang="de-DE" sz="1600" dirty="0"/>
              <a:t>-Wert vor Bronchodilatation: 2,0l, nach Bronchodilatation: 2,4l.</a:t>
            </a:r>
            <a:br>
              <a:rPr lang="de-DE" sz="1600" dirty="0"/>
            </a:br>
            <a:r>
              <a:rPr lang="de-DE" sz="1600" dirty="0"/>
              <a:t>FEV</a:t>
            </a:r>
            <a:r>
              <a:rPr lang="de-DE" sz="1600" baseline="-25000" dirty="0"/>
              <a:t>1</a:t>
            </a:r>
            <a:r>
              <a:rPr lang="de-DE" sz="1600" dirty="0"/>
              <a:t>- Sollwert : 3,32 l (GLI 2012).</a:t>
            </a:r>
          </a:p>
          <a:p>
            <a:pPr lvl="2"/>
            <a:endParaRPr lang="de-DE" sz="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1600" dirty="0"/>
              <a:t>			(2,4 – 2,0) x 100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1600" dirty="0"/>
              <a:t>Bronchodilatator-Antwort =	--------------------- = 12,1 %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1600" dirty="0"/>
              <a:t>			          3,32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600" dirty="0"/>
              <a:t>Die Bronchodilatator-Antwort ist signifikant: Anstieg von 12,1 % der Soll-FEV</a:t>
            </a:r>
            <a:r>
              <a:rPr lang="de-DE" sz="1600" baseline="-25000" dirty="0"/>
              <a:t>1</a:t>
            </a:r>
            <a:endParaRPr lang="de-DE" sz="1600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D54FD11-791D-DE38-8E28-EA564585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420424"/>
            <a:ext cx="3384376" cy="31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de-DE" sz="1200" dirty="0" err="1">
                <a:latin typeface="+mn-lt"/>
              </a:rPr>
              <a:t>Sanja</a:t>
            </a:r>
            <a:r>
              <a:rPr lang="en-GB" altLang="de-DE" sz="1200" dirty="0">
                <a:latin typeface="+mn-lt"/>
              </a:rPr>
              <a:t> </a:t>
            </a:r>
            <a:r>
              <a:rPr lang="en-GB" altLang="de-DE" sz="1200" dirty="0" err="1">
                <a:latin typeface="+mn-lt"/>
              </a:rPr>
              <a:t>Stanojevic</a:t>
            </a:r>
            <a:r>
              <a:rPr lang="en-GB" altLang="de-DE" sz="1200" dirty="0">
                <a:latin typeface="+mn-lt"/>
              </a:rPr>
              <a:t> et al. </a:t>
            </a:r>
            <a:r>
              <a:rPr lang="en-GB" altLang="de-DE" sz="1200" dirty="0" err="1">
                <a:latin typeface="+mn-lt"/>
              </a:rPr>
              <a:t>Eur</a:t>
            </a:r>
            <a:r>
              <a:rPr lang="en-GB" altLang="de-DE" sz="1200" dirty="0">
                <a:latin typeface="+mn-lt"/>
              </a:rPr>
              <a:t> </a:t>
            </a:r>
            <a:r>
              <a:rPr lang="en-GB" altLang="de-DE" sz="1200" dirty="0" err="1">
                <a:latin typeface="+mn-lt"/>
              </a:rPr>
              <a:t>Respir</a:t>
            </a:r>
            <a:r>
              <a:rPr lang="en-GB" altLang="de-DE" sz="1200" dirty="0">
                <a:latin typeface="+mn-lt"/>
              </a:rPr>
              <a:t> J 2022;60:2101499</a:t>
            </a:r>
          </a:p>
        </p:txBody>
      </p:sp>
    </p:spTree>
    <p:extLst>
      <p:ext uri="{BB962C8B-B14F-4D97-AF65-F5344CB8AC3E}">
        <p14:creationId xmlns:p14="http://schemas.microsoft.com/office/powerpoint/2010/main" val="1048428378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71940-B7BA-CF0D-0FF4-719C0A8E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291" y="635000"/>
            <a:ext cx="7615197" cy="849784"/>
          </a:xfrm>
        </p:spPr>
        <p:txBody>
          <a:bodyPr>
            <a:normAutofit fontScale="90000"/>
          </a:bodyPr>
          <a:lstStyle/>
          <a:p>
            <a:r>
              <a:rPr lang="de-DE" dirty="0"/>
              <a:t>Informationen aus dem </a:t>
            </a:r>
            <a:r>
              <a:rPr lang="de-DE" dirty="0" err="1"/>
              <a:t>Bronchodilatatortest</a:t>
            </a:r>
            <a:r>
              <a:rPr lang="de-DE" dirty="0"/>
              <a:t> bei (Asthma bronchiale)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3473E06-9695-7C1C-1DFE-1CA9CB7D6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69035"/>
              </p:ext>
            </p:extLst>
          </p:nvPr>
        </p:nvGraphicFramePr>
        <p:xfrm>
          <a:off x="8825" y="1556792"/>
          <a:ext cx="9144000" cy="5282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479">
                  <a:extLst>
                    <a:ext uri="{9D8B030D-6E8A-4147-A177-3AD203B41FA5}">
                      <a16:colId xmlns:a16="http://schemas.microsoft.com/office/drawing/2014/main" val="398054537"/>
                    </a:ext>
                  </a:extLst>
                </a:gridCol>
                <a:gridCol w="7180521">
                  <a:extLst>
                    <a:ext uri="{9D8B030D-6E8A-4147-A177-3AD203B41FA5}">
                      <a16:colId xmlns:a16="http://schemas.microsoft.com/office/drawing/2014/main" val="3199451326"/>
                    </a:ext>
                  </a:extLst>
                </a:gridCol>
              </a:tblGrid>
              <a:tr h="770013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Diagnose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vollständige Normalisierung der obstruktiven Ventilationsstörung bestätigt die Diagnose Asthma – </a:t>
                      </a:r>
                    </a:p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ein negativer Test schließt sie nicht aus.</a:t>
                      </a:r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91561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Lungenfunktion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 Allgemeinen ist die BDR umso höher, je schlechter die Lungenfunktion des Patienten ist.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39637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FEV</a:t>
                      </a:r>
                      <a:r>
                        <a:rPr lang="de-DE" sz="1600" b="0" baseline="-25000" dirty="0"/>
                        <a:t>1</a:t>
                      </a:r>
                      <a:r>
                        <a:rPr lang="de-DE" sz="1600" b="0" dirty="0"/>
                        <a:t>-Abfall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Patienten mit hoher BDR zeigen in kontrollierten Studien prospektiv einen höheren FEV</a:t>
                      </a:r>
                      <a:r>
                        <a:rPr lang="de-DE" sz="16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-Verlust als Patienten mit niedriger BDR.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51702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Exazerbation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Patienten mit hoher BDR zeigen in kontrollierten Studien ein erhöhtes Exazerbationsrisiko.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62170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Asthma-Schweregrad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 schweres Asthma weist regelhaft eine höhere BDR auf als ein leichtes Asthma.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341861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Therapie-Ansprechen</a:t>
                      </a:r>
                      <a:endParaRPr lang="de-DE" sz="1600" b="0" dirty="0"/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BDR-positive Patienten sprechen besser auf eine ICS-basierte Therapie an (FEV</a:t>
                      </a:r>
                      <a:r>
                        <a:rPr lang="de-DE" sz="1600" b="0" i="0" u="none" strike="noStrike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-Zunahme) als BDR-negative Patienten.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40933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Asthmakontrolle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BDR-positive Patienten weisen eine schlechtere Asthmakontrolle auf als BDR-negative Patienten.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013022"/>
                  </a:ext>
                </a:extLst>
              </a:tr>
              <a:tr h="637027">
                <a:tc>
                  <a:txBody>
                    <a:bodyPr/>
                    <a:lstStyle/>
                    <a:p>
                      <a:pPr algn="l"/>
                      <a:r>
                        <a:rPr lang="de-DE" sz="1600" b="0" dirty="0"/>
                        <a:t>TH2-Biomarker</a:t>
                      </a:r>
                    </a:p>
                  </a:txBody>
                  <a:tcPr anchor="ctr">
                    <a:solidFill>
                      <a:srgbClr val="FBE9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Eine hohe BDR ist häufig mit einer erhöhten Aktivität von TH2-Biomarkern assoziiert.</a:t>
                      </a:r>
                      <a:endParaRPr lang="de-DE" sz="1600" b="0" dirty="0"/>
                    </a:p>
                  </a:txBody>
                  <a:tcPr marR="396000" anchor="ctr">
                    <a:solidFill>
                      <a:srgbClr val="FB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2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500412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08399-4FF4-C5BD-E45C-37A1BC35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 Asthma-COPD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B5B5B-9098-425F-63C6-37FCFA4A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Das Ausmaß der Bronchodilatator-Response erlaubt </a:t>
            </a:r>
            <a:r>
              <a:rPr lang="de-DE" sz="2800" b="1" dirty="0"/>
              <a:t>keine Differenzialdiagnose </a:t>
            </a:r>
            <a:br>
              <a:rPr lang="de-DE" sz="2800" dirty="0"/>
            </a:br>
            <a:r>
              <a:rPr lang="de-DE" sz="2800" dirty="0"/>
              <a:t>Asthma bronchiale oder COPD </a:t>
            </a:r>
          </a:p>
          <a:p>
            <a:endParaRPr lang="de-DE" sz="2800" dirty="0"/>
          </a:p>
          <a:p>
            <a:pPr algn="l"/>
            <a:r>
              <a:rPr lang="de-DE" sz="2800" b="1" i="0" u="none" strike="noStrike" baseline="0" dirty="0"/>
              <a:t>Ausnahme:</a:t>
            </a:r>
            <a:br>
              <a:rPr lang="de-DE" sz="2800" b="0" i="0" u="none" strike="noStrike" baseline="0" dirty="0"/>
            </a:br>
            <a:r>
              <a:rPr lang="de-DE" sz="2800" b="0" i="0" u="none" strike="noStrike" baseline="0" dirty="0"/>
              <a:t>Die Obstruktion ist voll reversibel:</a:t>
            </a:r>
            <a:br>
              <a:rPr lang="de-DE" sz="2800" b="0" i="0" u="none" strike="noStrike" baseline="0" dirty="0"/>
            </a:br>
            <a:r>
              <a:rPr lang="de-DE" sz="2800" b="0" i="0" u="none" strike="noStrike" baseline="0" dirty="0"/>
              <a:t>Dann ist die Diagnose Asthma gesichert und eine COPD ausgeschlossen.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70251263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Autoren:innen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0302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800" b="1" dirty="0"/>
              <a:t>C.P. </a:t>
            </a:r>
            <a:r>
              <a:rPr lang="de-DE" sz="2800" b="1" dirty="0" err="1"/>
              <a:t>Criée</a:t>
            </a:r>
            <a:r>
              <a:rPr lang="de-DE" sz="2800" b="1" dirty="0"/>
              <a:t>, </a:t>
            </a:r>
            <a:r>
              <a:rPr lang="de-DE" sz="2800" dirty="0"/>
              <a:t>H.J. Smith, A.M. Preisser, D. Bösch, U. Butt, </a:t>
            </a:r>
            <a:br>
              <a:rPr lang="de-DE" sz="2800" dirty="0"/>
            </a:br>
            <a:r>
              <a:rPr lang="de-DE" sz="2800" dirty="0"/>
              <a:t>M.M. Borst, N. Hämäläinen, K. Husemann, R.A. Jörres, </a:t>
            </a:r>
            <a:br>
              <a:rPr lang="de-DE" sz="2800" dirty="0"/>
            </a:br>
            <a:r>
              <a:rPr lang="de-DE" sz="2800" dirty="0"/>
              <a:t>P. Kardos, C. Lex, F.J. Meyer, D. Nachtigall†, D. Nowak,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800" dirty="0"/>
              <a:t>U. Ochmann, W. Randerath, A. Schütz, B. </a:t>
            </a:r>
            <a:r>
              <a:rPr lang="de-DE" sz="2800" dirty="0" err="1"/>
              <a:t>Schucher</a:t>
            </a:r>
            <a:r>
              <a:rPr lang="de-DE" sz="2800" dirty="0"/>
              <a:t>, </a:t>
            </a:r>
            <a:br>
              <a:rPr lang="de-DE" sz="2800" dirty="0"/>
            </a:br>
            <a:r>
              <a:rPr lang="de-DE" sz="2800" dirty="0"/>
              <a:t>J. </a:t>
            </a:r>
            <a:r>
              <a:rPr lang="de-DE" sz="2800" dirty="0" err="1"/>
              <a:t>Spiesshoefer</a:t>
            </a:r>
            <a:r>
              <a:rPr lang="de-DE" sz="2800" dirty="0"/>
              <a:t>, C. Taube, S. </a:t>
            </a:r>
            <a:r>
              <a:rPr lang="de-DE" sz="2800" dirty="0" err="1"/>
              <a:t>Walterspacher</a:t>
            </a:r>
            <a:r>
              <a:rPr lang="de-DE" sz="2800" dirty="0"/>
              <a:t>, </a:t>
            </a:r>
            <a:br>
              <a:rPr lang="de-DE" sz="2800" dirty="0"/>
            </a:br>
            <a:r>
              <a:rPr lang="de-DE" sz="2800" dirty="0"/>
              <a:t>M. </a:t>
            </a:r>
            <a:r>
              <a:rPr lang="de-DE" sz="2800" dirty="0" err="1"/>
              <a:t>Wollsching</a:t>
            </a:r>
            <a:r>
              <a:rPr lang="de-DE" sz="2800" dirty="0"/>
              <a:t>-Strobel, H. Worth, M. Gappa und </a:t>
            </a:r>
            <a:br>
              <a:rPr lang="de-DE" sz="2800" dirty="0"/>
            </a:br>
            <a:r>
              <a:rPr lang="de-DE" sz="2800" dirty="0"/>
              <a:t>W. Windisch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72E0A5F-E416-7341-21EF-06122782E72A}"/>
              </a:ext>
            </a:extLst>
          </p:cNvPr>
          <p:cNvSpPr txBox="1"/>
          <p:nvPr/>
        </p:nvSpPr>
        <p:spPr>
          <a:xfrm>
            <a:off x="7092280" y="6223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Stand 09 | 2024</a:t>
            </a:r>
          </a:p>
        </p:txBody>
      </p:sp>
    </p:spTree>
    <p:extLst>
      <p:ext uri="{BB962C8B-B14F-4D97-AF65-F5344CB8AC3E}">
        <p14:creationId xmlns:p14="http://schemas.microsoft.com/office/powerpoint/2010/main" val="1004496881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Atemwegslig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Atemwegsliga</Template>
  <TotalTime>0</TotalTime>
  <Words>715</Words>
  <Application>Microsoft Office PowerPoint</Application>
  <PresentationFormat>Bildschirmpräsentation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Atemwegsliga</vt:lpstr>
      <vt:lpstr>Benutzerdefiniertes Design</vt:lpstr>
      <vt:lpstr>Empfehlungen zur Bronchodilatatorresponse und Reversibilität</vt:lpstr>
      <vt:lpstr>Reversibilitätstestung bei Obstruktion.</vt:lpstr>
      <vt:lpstr>Positive Bronchodilatator-Response (BDR)</vt:lpstr>
      <vt:lpstr>Positive Bronchodilatator-Response (BDR)</vt:lpstr>
      <vt:lpstr>Bestimmung der Bronchodilatatorresponse</vt:lpstr>
      <vt:lpstr>Informationen aus dem Bronchodilatatortest bei (Asthma bronchiale)</vt:lpstr>
      <vt:lpstr>DD Asthma-COPD</vt:lpstr>
      <vt:lpstr>Autoren:innen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Besitzer</dc:creator>
  <cp:lastModifiedBy>Miriam Rüsing</cp:lastModifiedBy>
  <cp:revision>2302</cp:revision>
  <dcterms:created xsi:type="dcterms:W3CDTF">2017-12-19T16:42:43Z</dcterms:created>
  <dcterms:modified xsi:type="dcterms:W3CDTF">2024-09-03T08:02:58Z</dcterms:modified>
</cp:coreProperties>
</file>