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16"/>
  </p:notesMasterIdLst>
  <p:sldIdLst>
    <p:sldId id="287" r:id="rId3"/>
    <p:sldId id="261" r:id="rId4"/>
    <p:sldId id="262" r:id="rId5"/>
    <p:sldId id="263" r:id="rId6"/>
    <p:sldId id="264" r:id="rId7"/>
    <p:sldId id="269" r:id="rId8"/>
    <p:sldId id="265" r:id="rId9"/>
    <p:sldId id="267" r:id="rId10"/>
    <p:sldId id="271" r:id="rId11"/>
    <p:sldId id="274" r:id="rId12"/>
    <p:sldId id="270" r:id="rId13"/>
    <p:sldId id="272" r:id="rId14"/>
    <p:sldId id="257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EF709C-C11C-A4C7-E00B-B044470F41DE}" name="Miriam Rüsing" initials="MR" userId="S::admin@atemwegsliga.onmicrosoft.com::b120d9b8-5589-4824-9874-3ff236599364" providerId="AD"/>
  <p188:author id="{8497FFDA-DC74-6462-B134-5E01CD7834BD}" name="Uta Butt" initials="UB" userId="ef71437cf0e3bc9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ardos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71"/>
    <a:srgbClr val="FFCC66"/>
    <a:srgbClr val="F1DD65"/>
    <a:srgbClr val="F0B64E"/>
    <a:srgbClr val="F29F44"/>
    <a:srgbClr val="EDB649"/>
    <a:srgbClr val="F1C773"/>
    <a:srgbClr val="F0B370"/>
    <a:srgbClr val="FBE9C9"/>
    <a:srgbClr val="F1B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2" autoAdjust="0"/>
    <p:restoredTop sz="94638" autoAdjust="0"/>
  </p:normalViewPr>
  <p:slideViewPr>
    <p:cSldViewPr>
      <p:cViewPr varScale="1">
        <p:scale>
          <a:sx n="78" d="100"/>
          <a:sy n="78" d="100"/>
        </p:scale>
        <p:origin x="124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69A1-CF81-469F-AC61-CEBEBD8D057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5209-BE9B-4DD0-BB16-E6C154E193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8565"/>
            <a:ext cx="9144000" cy="832236"/>
          </a:xfrm>
          <a:solidFill>
            <a:sysClr val="window" lastClr="FFFFFF">
              <a:alpha val="5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184899" y="1473200"/>
            <a:ext cx="2959099" cy="279400"/>
          </a:xfrm>
          <a:prstGeom prst="rect">
            <a:avLst/>
          </a:prstGeom>
          <a:solidFill>
            <a:srgbClr val="E68323"/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Bild 11" descr="Atemwegsli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08" y="5651500"/>
            <a:ext cx="1558992" cy="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33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34000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90872" y="2861030"/>
            <a:ext cx="8229600" cy="228370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355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7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7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22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24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19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784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300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304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774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19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5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77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4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53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11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600"/>
          </a:xfrm>
        </p:spPr>
        <p:txBody>
          <a:bodyPr>
            <a:noAutofit/>
          </a:bodyPr>
          <a:lstStyle>
            <a:lvl1pPr>
              <a:defRPr sz="3000">
                <a:solidFill>
                  <a:srgbClr val="006EA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58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2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11" descr="fläche3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2019AB3D-35A0-6C76-8823-21D30CA2603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54952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09009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716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7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75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4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9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6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3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8564"/>
            <a:ext cx="9144000" cy="1310395"/>
          </a:xfrm>
        </p:spPr>
        <p:txBody>
          <a:bodyPr>
            <a:noAutofit/>
          </a:bodyPr>
          <a:lstStyle/>
          <a:p>
            <a:b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4000" b="1" i="0" u="none" strike="noStrike" baseline="0" dirty="0">
                <a:solidFill>
                  <a:srgbClr val="006DAC"/>
                </a:solidFill>
                <a:latin typeface="Calibri" panose="020F0502020204030204" pitchFamily="34" charset="0"/>
              </a:rPr>
              <a:t>Empfehlungen zur unspezifischen bronchialen Provokation</a:t>
            </a:r>
            <a:endParaRPr lang="de-D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12768" cy="1800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de-DE" sz="2200" dirty="0"/>
              <a:t>Quelle:  Criée C.-P. et al.</a:t>
            </a:r>
            <a:br>
              <a:rPr lang="de-DE" sz="2200" dirty="0"/>
            </a:br>
            <a:r>
              <a:rPr lang="de-DE" sz="2200" b="1" dirty="0"/>
              <a:t>Aktuelle Empfehlungen zur Lungenfunktionsdiagnostik</a:t>
            </a:r>
            <a:br>
              <a:rPr lang="de-DE" sz="2200" dirty="0"/>
            </a:br>
            <a:r>
              <a:rPr lang="de-DE" sz="2200" dirty="0"/>
              <a:t>Atemwegs- und Lungenkrankheiten 2024; 50: 111-184</a:t>
            </a:r>
          </a:p>
          <a:p>
            <a:pPr algn="l">
              <a:spcBef>
                <a:spcPts val="0"/>
              </a:spcBef>
            </a:pPr>
            <a:r>
              <a:rPr lang="de-DE" sz="2200" dirty="0"/>
              <a:t>DOI 10.5414/ATX02776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FAC9B3-B539-9B62-348D-234D6AADDA42}"/>
              </a:ext>
            </a:extLst>
          </p:cNvPr>
          <p:cNvSpPr txBox="1"/>
          <p:nvPr/>
        </p:nvSpPr>
        <p:spPr>
          <a:xfrm>
            <a:off x="4719464" y="609047"/>
            <a:ext cx="44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Ein Service der Deutschen Atemwegsliga e.V.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AAF788-1C52-1764-ED7E-ED8B9D2EF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1317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CDE47-00B4-9514-87B7-4418B222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450308" y="3330628"/>
            <a:ext cx="4109424" cy="849784"/>
          </a:xfrm>
        </p:spPr>
        <p:txBody>
          <a:bodyPr/>
          <a:lstStyle/>
          <a:p>
            <a:r>
              <a:rPr lang="de-DE" dirty="0"/>
              <a:t>Fallbeispiel mit Report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FCDA131-AFD7-0854-10C9-0CBA3043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48" y="0"/>
            <a:ext cx="8029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4737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C8665-9632-029B-BA0A-C79E5657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Empfohlene Schweregradeinteilung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046ED72-A6D6-AB4C-66DD-EDA93805A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98243"/>
              </p:ext>
            </p:extLst>
          </p:nvPr>
        </p:nvGraphicFramePr>
        <p:xfrm>
          <a:off x="294523" y="2708920"/>
          <a:ext cx="8572603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3881739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</a:tblGrid>
              <a:tr h="660734">
                <a:tc>
                  <a:txBody>
                    <a:bodyPr/>
                    <a:lstStyle/>
                    <a:p>
                      <a:r>
                        <a:rPr lang="de-DE" sz="2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Provokationsdosis PD (kumulativ in mg Methacholin)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Grad der bronchialen </a:t>
                      </a:r>
                    </a:p>
                    <a:p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Hyperreagibilität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34976"/>
                  </a:ext>
                </a:extLst>
              </a:tr>
              <a:tr h="38799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&lt; 0,06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hochgradig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77562">
                <a:tc>
                  <a:txBody>
                    <a:bodyPr/>
                    <a:lstStyle/>
                    <a:p>
                      <a:pPr algn="ctr"/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 ≤ PD &lt; 0,24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mittelgradig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ctr"/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0,24 ≤ PD &lt; 0,96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leichgradig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77499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ctr"/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0,96 ≤ PD</a:t>
                      </a:r>
                      <a:endParaRPr lang="de-DE" sz="24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keine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99229"/>
                  </a:ext>
                </a:extLst>
              </a:tr>
            </a:tbl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526E66F-0170-BA62-9FAA-497FE28B9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23" y="1916832"/>
            <a:ext cx="332271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für den </a:t>
            </a:r>
            <a:r>
              <a:rPr lang="de-DE" sz="2400" dirty="0" err="1"/>
              <a:t>Methacholintest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42957987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E4E07-56AD-B53C-2527-5AD6D1F4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Qualitätssicherung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DEB686-1905-CD82-C84C-93E1063E7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/>
              <a:t>Indikatoren für einen validen Test:</a:t>
            </a:r>
          </a:p>
          <a:p>
            <a:r>
              <a:rPr lang="de-DE" sz="2600" dirty="0"/>
              <a:t>stetiges gegenläufiges Reaktionsverhalten von FEV</a:t>
            </a:r>
            <a:r>
              <a:rPr lang="de-DE" sz="2600" baseline="-25000" dirty="0"/>
              <a:t>1</a:t>
            </a:r>
            <a:r>
              <a:rPr lang="de-DE" sz="2600" dirty="0"/>
              <a:t> und </a:t>
            </a:r>
            <a:r>
              <a:rPr lang="de-DE" sz="2600" dirty="0" err="1"/>
              <a:t>sR</a:t>
            </a:r>
            <a:r>
              <a:rPr lang="de-DE" sz="2600" baseline="-25000" dirty="0" err="1"/>
              <a:t>eff</a:t>
            </a:r>
            <a:endParaRPr lang="de-DE" sz="2600" baseline="-25000" dirty="0"/>
          </a:p>
          <a:p>
            <a:r>
              <a:rPr lang="de-DE" sz="2600" dirty="0"/>
              <a:t>stetig gleichgerichteter Verlauf von FEV</a:t>
            </a:r>
            <a:r>
              <a:rPr lang="de-DE" sz="2600" baseline="-25000" dirty="0"/>
              <a:t>1</a:t>
            </a:r>
            <a:r>
              <a:rPr lang="de-DE" sz="2600" dirty="0"/>
              <a:t> und </a:t>
            </a:r>
            <a:r>
              <a:rPr lang="de-DE" sz="2600" dirty="0" err="1"/>
              <a:t>sG</a:t>
            </a:r>
            <a:r>
              <a:rPr lang="de-DE" sz="2600" baseline="-25000" dirty="0" err="1"/>
              <a:t>eff</a:t>
            </a:r>
            <a:endParaRPr lang="de-DE" sz="2600" baseline="-25000" dirty="0"/>
          </a:p>
          <a:p>
            <a:pPr algn="l"/>
            <a:r>
              <a:rPr lang="de-DE" sz="2600" b="0" i="0" u="none" strike="noStrike" baseline="0" dirty="0"/>
              <a:t>ungenügender Lippenschluss am Mundstück während Ruheatmung: </a:t>
            </a:r>
            <a:br>
              <a:rPr lang="de-DE" sz="2600" b="0" i="0" u="none" strike="noStrike" baseline="0" dirty="0"/>
            </a:br>
            <a:r>
              <a:rPr lang="de-DE" sz="2600" b="0" i="0" u="none" strike="noStrike" baseline="0" dirty="0"/>
              <a:t>spezifische Resistance wird falsch zu klein registriert</a:t>
            </a:r>
          </a:p>
        </p:txBody>
      </p:sp>
    </p:spTree>
    <p:extLst>
      <p:ext uri="{BB962C8B-B14F-4D97-AF65-F5344CB8AC3E}">
        <p14:creationId xmlns:p14="http://schemas.microsoft.com/office/powerpoint/2010/main" val="299252190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Autoren:innen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30302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800" b="1" dirty="0"/>
              <a:t>C.P. </a:t>
            </a:r>
            <a:r>
              <a:rPr lang="de-DE" sz="2800" b="1" dirty="0" err="1"/>
              <a:t>Criée</a:t>
            </a:r>
            <a:r>
              <a:rPr lang="de-DE" sz="2800" b="1" dirty="0"/>
              <a:t>, </a:t>
            </a:r>
            <a:r>
              <a:rPr lang="de-DE" sz="2800" dirty="0"/>
              <a:t>H.J. Smith, A.M. Preisser, D. Bösch, U. Butt, </a:t>
            </a:r>
            <a:br>
              <a:rPr lang="de-DE" sz="2800" dirty="0"/>
            </a:br>
            <a:r>
              <a:rPr lang="de-DE" sz="2800" dirty="0"/>
              <a:t>M.M. Borst, N. Hämäläinen, K. Husemann, R.A. Jörres, </a:t>
            </a:r>
            <a:br>
              <a:rPr lang="de-DE" sz="2800" dirty="0"/>
            </a:br>
            <a:r>
              <a:rPr lang="de-DE" sz="2800" dirty="0"/>
              <a:t>P. Kardos, C. Lex, F.J. Meyer, D. Nachtigall†, D. Nowak,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800" dirty="0"/>
              <a:t>U. Ochmann, W. Randerath, A. Schütz, B. </a:t>
            </a:r>
            <a:r>
              <a:rPr lang="de-DE" sz="2800" dirty="0" err="1"/>
              <a:t>Schucher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J. </a:t>
            </a:r>
            <a:r>
              <a:rPr lang="de-DE" sz="2800" dirty="0" err="1"/>
              <a:t>Spiesshoefer</a:t>
            </a:r>
            <a:r>
              <a:rPr lang="de-DE" sz="2800" dirty="0"/>
              <a:t>, C. Taube, S. </a:t>
            </a:r>
            <a:r>
              <a:rPr lang="de-DE" sz="2800" dirty="0" err="1"/>
              <a:t>Walterspacher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M. </a:t>
            </a:r>
            <a:r>
              <a:rPr lang="de-DE" sz="2800" dirty="0" err="1"/>
              <a:t>Wollsching</a:t>
            </a:r>
            <a:r>
              <a:rPr lang="de-DE" sz="2800" dirty="0"/>
              <a:t>-Strobel, H. Worth, M. Gappa und </a:t>
            </a:r>
            <a:br>
              <a:rPr lang="de-DE" sz="2800" dirty="0"/>
            </a:br>
            <a:r>
              <a:rPr lang="de-DE" sz="2800" dirty="0"/>
              <a:t>W. Windisch</a:t>
            </a:r>
          </a:p>
        </p:txBody>
      </p:sp>
    </p:spTree>
    <p:extLst>
      <p:ext uri="{BB962C8B-B14F-4D97-AF65-F5344CB8AC3E}">
        <p14:creationId xmlns:p14="http://schemas.microsoft.com/office/powerpoint/2010/main" val="100449688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C7ED0-54CB-45FA-852C-F55EA358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7" y="692696"/>
            <a:ext cx="7399173" cy="849784"/>
          </a:xfrm>
        </p:spPr>
        <p:txBody>
          <a:bodyPr>
            <a:normAutofit/>
          </a:bodyPr>
          <a:lstStyle/>
          <a:p>
            <a:pPr defTabSz="541338"/>
            <a:r>
              <a:rPr lang="de-DE" dirty="0"/>
              <a:t>Unspezifische bronchiale Provokation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9BE437-8C4E-F891-B09A-304C95C17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de-DE" sz="2300" dirty="0"/>
              <a:t>stufenweise, kontrollierte Inhalation von Methacholin in steigender Dosis</a:t>
            </a:r>
          </a:p>
          <a:p>
            <a:r>
              <a:rPr lang="de-DE" sz="2300" dirty="0"/>
              <a:t>Erfassung der bronchialen Reaktion nach jeder Stufe</a:t>
            </a:r>
          </a:p>
          <a:p>
            <a:r>
              <a:rPr lang="de-DE" sz="2300" dirty="0"/>
              <a:t>Abbruch bei Eintreten definierter Zielkriterien</a:t>
            </a:r>
          </a:p>
          <a:p>
            <a:r>
              <a:rPr lang="de-DE" sz="2300" b="0" i="0" u="none" strike="noStrike" baseline="0" dirty="0"/>
              <a:t>abschließende </a:t>
            </a:r>
            <a:r>
              <a:rPr lang="de-DE" sz="2300" b="0" i="0" u="none" strike="noStrike" baseline="0" dirty="0" err="1"/>
              <a:t>Bronchospasmolyse</a:t>
            </a:r>
            <a:endParaRPr lang="de-DE" sz="2300" b="0" i="0" u="none" strike="noStrike" baseline="0" dirty="0"/>
          </a:p>
          <a:p>
            <a:endParaRPr lang="de-DE" sz="230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de-DE" sz="2300" b="0" i="0" u="none" strike="noStrike" baseline="0" dirty="0"/>
              <a:t>Schweregrad der BHR ergibt sich aus der applizierten kumulativen </a:t>
            </a:r>
            <a:r>
              <a:rPr lang="de-DE" sz="2300" b="0" i="0" u="none" strike="noStrike" baseline="0" dirty="0" err="1"/>
              <a:t>Methacholindosis</a:t>
            </a:r>
            <a:r>
              <a:rPr lang="de-DE" sz="2300" b="0" i="0" u="none" strike="noStrike" baseline="0" dirty="0"/>
              <a:t> bei Erreichen mindestens eines Zielkriteriums (Provokationsdosis (PD))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de-DE" sz="2300" dirty="0"/>
              <a:t>Abbruch bei schwerer Atemnot auch ohne Erreichen eines Zielkriteriums</a:t>
            </a:r>
          </a:p>
        </p:txBody>
      </p:sp>
    </p:spTree>
    <p:extLst>
      <p:ext uri="{BB962C8B-B14F-4D97-AF65-F5344CB8AC3E}">
        <p14:creationId xmlns:p14="http://schemas.microsoft.com/office/powerpoint/2010/main" val="3739655976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08399-4FF4-C5BD-E45C-37A1BC35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Indikationen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2B5B5B-9098-425F-63C6-37FCFA4A6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indent="-536575">
              <a:tabLst>
                <a:tab pos="715963" algn="l"/>
              </a:tabLst>
            </a:pPr>
            <a:r>
              <a:rPr lang="de-DE" sz="3600" dirty="0"/>
              <a:t>klinischer Verdacht auf Asthma bronchiale, wenn in der Spirometrie bzw. </a:t>
            </a:r>
            <a:r>
              <a:rPr lang="de-DE" sz="3600" dirty="0" err="1"/>
              <a:t>Ganzkörperplethysmographie</a:t>
            </a:r>
            <a:r>
              <a:rPr lang="de-DE" sz="3600" dirty="0"/>
              <a:t> (GKP) keine Obstruktion nachgewiesen werden kann</a:t>
            </a:r>
          </a:p>
        </p:txBody>
      </p:sp>
    </p:spTree>
    <p:extLst>
      <p:ext uri="{BB962C8B-B14F-4D97-AF65-F5344CB8AC3E}">
        <p14:creationId xmlns:p14="http://schemas.microsoft.com/office/powerpoint/2010/main" val="97025126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1493A-84E8-F7A4-865E-B14EB25E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Kontraindikationen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0CC80E-7C2C-C9D3-F595-3E3C395C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772816"/>
            <a:ext cx="8712968" cy="4525963"/>
          </a:xfrm>
        </p:spPr>
        <p:txBody>
          <a:bodyPr>
            <a:normAutofit/>
          </a:bodyPr>
          <a:lstStyle/>
          <a:p>
            <a:pPr marL="536575" indent="-536575" algn="l"/>
            <a:r>
              <a:rPr lang="de-DE" sz="2000" b="0" i="0" u="none" strike="noStrike" baseline="0" dirty="0">
                <a:latin typeface="Calibri" panose="020F0502020204030204" pitchFamily="34" charset="0"/>
              </a:rPr>
              <a:t>absolut: </a:t>
            </a:r>
            <a:br>
              <a:rPr lang="de-DE" sz="2000" b="0" i="0" u="none" strike="noStrike" baseline="0" dirty="0">
                <a:latin typeface="Calibri" panose="020F0502020204030204" pitchFamily="34" charset="0"/>
              </a:rPr>
            </a:br>
            <a:r>
              <a:rPr lang="de-DE" sz="2000" b="0" i="0" u="none" strike="noStrike" baseline="0" dirty="0">
                <a:latin typeface="Calibri" panose="020F0502020204030204" pitchFamily="34" charset="0"/>
              </a:rPr>
              <a:t>akute Exazerbationen obstruktiver Atemwegserkrankungen oder akute Krankheitszustände, bei denen eine Spirometrie nicht durchführbar ist</a:t>
            </a:r>
          </a:p>
          <a:p>
            <a:pPr marL="536575" indent="-536575" algn="l"/>
            <a:r>
              <a:rPr lang="de-DE" sz="2000" dirty="0">
                <a:latin typeface="Calibri" panose="020F0502020204030204" pitchFamily="34" charset="0"/>
              </a:rPr>
              <a:t>r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elativ:</a:t>
            </a:r>
          </a:p>
          <a:p>
            <a:pPr marL="1073150" lvl="1" indent="-536575">
              <a:buFont typeface="Wingdings" panose="05000000000000000000" pitchFamily="2" charset="2"/>
              <a:buChar char="Ø"/>
            </a:pPr>
            <a:r>
              <a:rPr lang="de-DE" sz="2000" b="0" i="0" u="none" strike="noStrike" baseline="0" dirty="0">
                <a:latin typeface="Calibri" panose="020F0502020204030204" pitchFamily="34" charset="0"/>
              </a:rPr>
              <a:t>Kontraindikationen für eine Spirometrie</a:t>
            </a:r>
          </a:p>
          <a:p>
            <a:pPr marL="1073150" lvl="1" indent="-536575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 panose="020F0502020204030204" pitchFamily="34" charset="0"/>
              </a:rPr>
              <a:t>Schwangerschaft und Stillzeit</a:t>
            </a:r>
          </a:p>
          <a:p>
            <a:pPr marL="1073150" lvl="1" indent="-536575">
              <a:buFont typeface="Wingdings" panose="05000000000000000000" pitchFamily="2" charset="2"/>
              <a:buChar char="Ø"/>
            </a:pPr>
            <a:r>
              <a:rPr lang="de-DE" sz="2000" b="0" i="0" u="none" strike="noStrike" baseline="0" dirty="0">
                <a:latin typeface="Calibri" panose="020F0502020204030204" pitchFamily="34" charset="0"/>
              </a:rPr>
              <a:t>Atemwegsobstruktion mit einer Einsekundenkapazität FEV</a:t>
            </a:r>
            <a:r>
              <a:rPr lang="de-DE" sz="2000" b="0" i="0" u="none" strike="noStrike" baseline="-25000" dirty="0">
                <a:latin typeface="Calibri" panose="020F0502020204030204" pitchFamily="34" charset="0"/>
              </a:rPr>
              <a:t>1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 &lt; 60%Soll oder &lt; 1,5 l</a:t>
            </a:r>
          </a:p>
          <a:p>
            <a:pPr marL="1073150" lvl="1" indent="-536575">
              <a:buFont typeface="Wingdings" panose="05000000000000000000" pitchFamily="2" charset="2"/>
              <a:buChar char="Ø"/>
            </a:pPr>
            <a:r>
              <a:rPr lang="de-DE" sz="2000" b="0" i="0" u="none" strike="noStrike" baseline="0" dirty="0">
                <a:latin typeface="Calibri" panose="020F0502020204030204" pitchFamily="34" charset="0"/>
              </a:rPr>
              <a:t>Kinder &lt; 5 Jahre:  Methacholin als </a:t>
            </a:r>
            <a:r>
              <a:rPr lang="de-DE" sz="2000" b="0" i="0" u="none" strike="noStrike" baseline="0" dirty="0" err="1">
                <a:latin typeface="Calibri" panose="020F0502020204030204" pitchFamily="34" charset="0"/>
              </a:rPr>
              <a:t>Provokit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® Fertigarzneimittel darf nicht angewendet werden</a:t>
            </a:r>
          </a:p>
          <a:p>
            <a:pPr marL="1073150" lvl="1" indent="-536575">
              <a:buFont typeface="Wingdings" panose="05000000000000000000" pitchFamily="2" charset="2"/>
              <a:buChar char="Ø"/>
            </a:pPr>
            <a:r>
              <a:rPr lang="de-DE" sz="2000" b="0" i="0" u="none" strike="noStrike" baseline="0" dirty="0">
                <a:latin typeface="Calibri" panose="020F0502020204030204" pitchFamily="34" charset="0"/>
              </a:rPr>
              <a:t>Einnahme von Cholinesterase-Inhibitoren, z.B. bei Myasthenia </a:t>
            </a:r>
            <a:r>
              <a:rPr lang="de-DE" sz="2000" b="0" i="0" u="none" strike="noStrike" baseline="0" dirty="0" err="1">
                <a:latin typeface="Calibri" panose="020F0502020204030204" pitchFamily="34" charset="0"/>
              </a:rPr>
              <a:t>gravis</a:t>
            </a:r>
            <a:endParaRPr lang="de-DE" sz="2000" b="0" i="0" u="none" strike="noStrike" baseline="0" dirty="0">
              <a:latin typeface="Calibri" panose="020F0502020204030204" pitchFamily="34" charset="0"/>
            </a:endParaRPr>
          </a:p>
          <a:p>
            <a:pPr marL="1073150" lvl="1" indent="-536575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 panose="020F0502020204030204" pitchFamily="34" charset="0"/>
              </a:rPr>
              <a:t>nach Atemwegsinfekt: Test 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erst nach einem Intervall von 6 Wochen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15169640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71940-B7BA-CF0D-0FF4-719C0A8E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Medikamente mit Einfluss auf die BHR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4755A53-06E4-60F8-52F5-F7C6863A3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39089"/>
              </p:ext>
            </p:extLst>
          </p:nvPr>
        </p:nvGraphicFramePr>
        <p:xfrm>
          <a:off x="107504" y="1700808"/>
          <a:ext cx="8928992" cy="508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199451326"/>
                    </a:ext>
                  </a:extLst>
                </a:gridCol>
              </a:tblGrid>
              <a:tr h="680829">
                <a:tc>
                  <a:txBody>
                    <a:bodyPr/>
                    <a:lstStyle/>
                    <a:p>
                      <a:r>
                        <a:rPr lang="de-DE" sz="2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inhalative Medikamente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min. Karenzzeit</a:t>
                      </a: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680829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Betamimetika</a:t>
                      </a:r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mit kurzer Wirkdauer, z.B. Salbutamol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300" dirty="0"/>
                        <a:t>6 Std.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671503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Betamimetika</a:t>
                      </a:r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mit langer Wirkdauer, z.B. </a:t>
                      </a:r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Salmeterol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300" dirty="0"/>
                        <a:t>24 Std.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671503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Betamimetika</a:t>
                      </a:r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mit sehr lange Wirkdauer, z.B. </a:t>
                      </a:r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Olodaterol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300" dirty="0"/>
                        <a:t>48 Std.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625501"/>
                  </a:ext>
                </a:extLst>
              </a:tr>
              <a:tr h="671503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Anticholinergika mit kurzer Wirkdauer, z.B. </a:t>
                      </a:r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Ipratropium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300" dirty="0"/>
                        <a:t>12 Std.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44306"/>
                  </a:ext>
                </a:extLst>
              </a:tr>
              <a:tr h="671503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Anticholinergika mit langer Wirkdauer, z.B. </a:t>
                      </a:r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Tiotropium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300" dirty="0"/>
                        <a:t>7 Tage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40677"/>
                  </a:ext>
                </a:extLst>
              </a:tr>
              <a:tr h="671503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Glukokortikoide, z.B. Budesonid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300" dirty="0"/>
                        <a:t>14 Tage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7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50041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1A1E1-8778-DF71-870C-259E765D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Medikamente mit Einfluss auf die BHR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7398559-97A2-6179-1567-6858BA0D6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88906"/>
              </p:ext>
            </p:extLst>
          </p:nvPr>
        </p:nvGraphicFramePr>
        <p:xfrm>
          <a:off x="251519" y="1772816"/>
          <a:ext cx="8640961" cy="471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864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457097">
                  <a:extLst>
                    <a:ext uri="{9D8B030D-6E8A-4147-A177-3AD203B41FA5}">
                      <a16:colId xmlns:a16="http://schemas.microsoft.com/office/drawing/2014/main" val="3199451326"/>
                    </a:ext>
                  </a:extLst>
                </a:gridCol>
              </a:tblGrid>
              <a:tr h="660094">
                <a:tc>
                  <a:txBody>
                    <a:bodyPr/>
                    <a:lstStyle/>
                    <a:p>
                      <a:r>
                        <a:rPr lang="de-DE" sz="2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systemisch wirksame Medikamente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min. Karenzzeit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660094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Glukokortikoide oral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Tage</a:t>
                      </a:r>
                    </a:p>
                  </a:txBody>
                  <a:tcPr marR="21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651052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Leukotrienantagonisten</a:t>
                      </a:r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zum Beispiel Montelukast Einzeldosis oder max. 1 Woche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</a:txBody>
                  <a:tcPr marR="21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651052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Leukotrienantagonisten</a:t>
                      </a:r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Dauertherapie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1-5 Tage</a:t>
                      </a:r>
                    </a:p>
                  </a:txBody>
                  <a:tcPr marR="21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32556"/>
                  </a:ext>
                </a:extLst>
              </a:tr>
              <a:tr h="651052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Antihistaminika, zum Beispiel </a:t>
                      </a:r>
                      <a:r>
                        <a:rPr lang="de-DE" sz="23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Desloratadin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</a:txBody>
                  <a:tcPr marR="21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36795"/>
                  </a:ext>
                </a:extLst>
              </a:tr>
              <a:tr h="651052">
                <a:tc>
                  <a:txBody>
                    <a:bodyPr/>
                    <a:lstStyle/>
                    <a:p>
                      <a:r>
                        <a:rPr lang="de-DE" sz="2300" dirty="0"/>
                        <a:t>Theophyllin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keine</a:t>
                      </a:r>
                    </a:p>
                  </a:txBody>
                  <a:tcPr marR="21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89207"/>
                  </a:ext>
                </a:extLst>
              </a:tr>
              <a:tr h="651052">
                <a:tc>
                  <a:txBody>
                    <a:bodyPr/>
                    <a:lstStyle/>
                    <a:p>
                      <a:r>
                        <a:rPr lang="de-DE" sz="2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Betablocker</a:t>
                      </a:r>
                      <a:endParaRPr lang="de-DE" sz="23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12-24 Std.</a:t>
                      </a:r>
                    </a:p>
                  </a:txBody>
                  <a:tcPr marR="21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9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07730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0D4F7-7F5C-FD9E-04AA-FB9772FE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635000"/>
            <a:ext cx="7776864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Dosisorientiertes </a:t>
            </a:r>
            <a:r>
              <a:rPr lang="de-DE" dirty="0" err="1"/>
              <a:t>Einkonzentrations</a:t>
            </a:r>
            <a:r>
              <a:rPr lang="de-DE" dirty="0"/>
              <a:t>-Provokationsprotokoll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F67BCF-1CCF-40BF-8EFD-387226FAD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805264"/>
            <a:ext cx="8229600" cy="60651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Die Angaben gelten für die Verwendung des Philips/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Respironics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SideStream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Verneblers, der auf eine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Verneblerleistung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von 240 ml × min</a:t>
            </a:r>
            <a:r>
              <a:rPr lang="de-DE" sz="1800" b="0" i="0" u="none" strike="noStrike" baseline="30000" dirty="0">
                <a:latin typeface="Calibri" panose="020F0502020204030204" pitchFamily="34" charset="0"/>
              </a:rPr>
              <a:t>–1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kalibriert ist.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E253349-285D-3C35-1759-3B9941C00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730643"/>
              </p:ext>
            </p:extLst>
          </p:nvPr>
        </p:nvGraphicFramePr>
        <p:xfrm>
          <a:off x="31845" y="1844824"/>
          <a:ext cx="9071992" cy="295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52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824727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1510908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  <a:gridCol w="881539">
                  <a:extLst>
                    <a:ext uri="{9D8B030D-6E8A-4147-A177-3AD203B41FA5}">
                      <a16:colId xmlns:a16="http://schemas.microsoft.com/office/drawing/2014/main" val="642227717"/>
                    </a:ext>
                  </a:extLst>
                </a:gridCol>
                <a:gridCol w="1175386">
                  <a:extLst>
                    <a:ext uri="{9D8B030D-6E8A-4147-A177-3AD203B41FA5}">
                      <a16:colId xmlns:a16="http://schemas.microsoft.com/office/drawing/2014/main" val="2590500725"/>
                    </a:ext>
                  </a:extLst>
                </a:gridCol>
                <a:gridCol w="1322309">
                  <a:extLst>
                    <a:ext uri="{9D8B030D-6E8A-4147-A177-3AD203B41FA5}">
                      <a16:colId xmlns:a16="http://schemas.microsoft.com/office/drawing/2014/main" val="1938181554"/>
                    </a:ext>
                  </a:extLst>
                </a:gridCol>
                <a:gridCol w="1395772">
                  <a:extLst>
                    <a:ext uri="{9D8B030D-6E8A-4147-A177-3AD203B41FA5}">
                      <a16:colId xmlns:a16="http://schemas.microsoft.com/office/drawing/2014/main" val="2974834569"/>
                    </a:ext>
                  </a:extLst>
                </a:gridCol>
                <a:gridCol w="1211599">
                  <a:extLst>
                    <a:ext uri="{9D8B030D-6E8A-4147-A177-3AD203B41FA5}">
                      <a16:colId xmlns:a16="http://schemas.microsoft.com/office/drawing/2014/main" val="4199224232"/>
                    </a:ext>
                  </a:extLst>
                </a:gridCol>
              </a:tblGrid>
              <a:tr h="66073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Stufe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Konz.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Verneblungs-zeit/Atemzug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Atem-züge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Dosis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kumulative Dosis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Substanz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Einwirk-zeit</a:t>
                      </a:r>
                    </a:p>
                  </a:txBody>
                  <a:tcPr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34976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aseline="-25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  0</a:t>
                      </a:r>
                    </a:p>
                  </a:txBody>
                  <a:tcPr marR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7756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1,6%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0,234 s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0,015 mg</a:t>
                      </a: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0,015 mg</a:t>
                      </a: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Methacholin</a:t>
                      </a: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 90 s</a:t>
                      </a:r>
                    </a:p>
                  </a:txBody>
                  <a:tcPr marR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2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1,6%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0,352 s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2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0,045 mg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0,060 mg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Methacholin</a:t>
                      </a: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 90 s</a:t>
                      </a:r>
                    </a:p>
                  </a:txBody>
                  <a:tcPr marR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77499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3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1,6%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0,563 s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5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0,180 mg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0,240 mg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Methacholin</a:t>
                      </a: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 90 s</a:t>
                      </a:r>
                    </a:p>
                  </a:txBody>
                  <a:tcPr marR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99229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4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1,6%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0,856 s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13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0,720 mg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0,960 mg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Methacholin</a:t>
                      </a: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aseline="0" dirty="0"/>
                        <a:t> 10 s</a:t>
                      </a:r>
                    </a:p>
                  </a:txBody>
                  <a:tcPr marR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D1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-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u="none" strike="noStrike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/>
                        <a:t>2 Hübe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/>
                        <a:t>Salbutamol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/>
                        <a:t>10 min</a:t>
                      </a:r>
                    </a:p>
                  </a:txBody>
                  <a:tcPr marR="180000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02209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02FE0-5075-7232-D28F-6C9704CB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635000"/>
            <a:ext cx="7632848" cy="849784"/>
          </a:xfrm>
        </p:spPr>
        <p:txBody>
          <a:bodyPr>
            <a:normAutofit fontScale="90000"/>
          </a:bodyPr>
          <a:lstStyle/>
          <a:p>
            <a:r>
              <a:rPr lang="de-DE" dirty="0"/>
              <a:t>Dosis-Wirkungs-Diagramm zur </a:t>
            </a:r>
            <a:br>
              <a:rPr lang="de-DE" dirty="0"/>
            </a:br>
            <a:r>
              <a:rPr lang="de-DE" dirty="0"/>
              <a:t>Bestimmung der Provokationsdosen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BD58BD-8210-9311-BA03-83DCF210F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7425063" cy="47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3252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AFBD7-8507-EE0B-D51C-745E5E63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Zielkriterien und Schwellenwerte für die Provokationsdosis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92A1EA0-648D-D784-7BA8-C31F55CB4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62031"/>
              </p:ext>
            </p:extLst>
          </p:nvPr>
        </p:nvGraphicFramePr>
        <p:xfrm>
          <a:off x="78499" y="1671474"/>
          <a:ext cx="9004651" cy="344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57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90559992"/>
                    </a:ext>
                  </a:extLst>
                </a:gridCol>
                <a:gridCol w="1630831">
                  <a:extLst>
                    <a:ext uri="{9D8B030D-6E8A-4147-A177-3AD203B41FA5}">
                      <a16:colId xmlns:a16="http://schemas.microsoft.com/office/drawing/2014/main" val="3513912839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642227717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590500725"/>
                    </a:ext>
                  </a:extLst>
                </a:gridCol>
              </a:tblGrid>
              <a:tr h="696150">
                <a:tc>
                  <a:txBody>
                    <a:bodyPr/>
                    <a:lstStyle/>
                    <a:p>
                      <a:r>
                        <a:rPr lang="de-DE" sz="19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Methode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Zielpara-meter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Zielkriterium bezogen</a:t>
                      </a:r>
                    </a:p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auf Basismessung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Bedingung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dirty="0">
                          <a:solidFill>
                            <a:schemeClr val="tx1"/>
                          </a:solidFill>
                        </a:rPr>
                        <a:t>PD-Bestimmungswert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334976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l"/>
                      <a:r>
                        <a:rPr lang="de-DE" sz="1900" dirty="0"/>
                        <a:t>Spirometrie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900" dirty="0"/>
                        <a:t>FEV</a:t>
                      </a:r>
                      <a:r>
                        <a:rPr lang="de-DE" sz="1900" baseline="-25000" dirty="0"/>
                        <a:t>1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9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 −20 FEV</a:t>
                      </a:r>
                      <a:r>
                        <a:rPr lang="de-DE" sz="19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900" baseline="-25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377562">
                <a:tc>
                  <a:txBody>
                    <a:bodyPr/>
                    <a:lstStyle/>
                    <a:p>
                      <a:pPr algn="l"/>
                      <a:r>
                        <a:rPr lang="de-DE" sz="1900" dirty="0"/>
                        <a:t>GKP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900" dirty="0" err="1"/>
                        <a:t>sR</a:t>
                      </a:r>
                      <a:r>
                        <a:rPr lang="de-DE" sz="1900" baseline="-25000" dirty="0" err="1"/>
                        <a:t>eff</a:t>
                      </a:r>
                      <a:endParaRPr lang="de-DE" sz="1900" baseline="-25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+100%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9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lang="de-DE" sz="19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≥ 2 kPa × s</a:t>
                      </a:r>
                      <a:endParaRPr lang="de-DE" sz="19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 </a:t>
                      </a:r>
                      <a:r>
                        <a:rPr lang="de-DE" sz="19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+100 </a:t>
                      </a:r>
                      <a:r>
                        <a:rPr lang="de-DE" sz="19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r>
                        <a:rPr lang="de-DE" sz="19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endParaRPr lang="de-DE" sz="1900" baseline="-25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05325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l"/>
                      <a:r>
                        <a:rPr lang="de-DE" sz="1900" dirty="0"/>
                        <a:t>GKP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900" dirty="0" err="1"/>
                        <a:t>sG</a:t>
                      </a:r>
                      <a:r>
                        <a:rPr lang="de-DE" sz="1900" baseline="-25000" dirty="0" err="1"/>
                        <a:t>eff</a:t>
                      </a:r>
                      <a:endParaRPr lang="de-DE" sz="1900" baseline="-250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-40%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9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</a:t>
                      </a:r>
                      <a:r>
                        <a:rPr lang="nl-NL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 ≤ 0,5 kPa–1 × s–1</a:t>
                      </a:r>
                      <a:endParaRPr lang="de-DE" sz="1900" baseline="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 </a:t>
                      </a:r>
                      <a:r>
                        <a:rPr lang="de-DE" sz="19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−40 </a:t>
                      </a:r>
                      <a:r>
                        <a:rPr lang="de-DE" sz="19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</a:t>
                      </a:r>
                      <a:r>
                        <a:rPr lang="de-DE" sz="19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endParaRPr lang="de-DE" sz="1900" baseline="-250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177499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l"/>
                      <a:r>
                        <a:rPr lang="de-DE" sz="1900" dirty="0"/>
                        <a:t>IOS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900" dirty="0"/>
                        <a:t>R</a:t>
                      </a:r>
                      <a:r>
                        <a:rPr lang="de-DE" sz="1900" baseline="-25000" dirty="0"/>
                        <a:t>rs</a:t>
                      </a:r>
                      <a:r>
                        <a:rPr lang="de-DE" sz="1900" dirty="0"/>
                        <a:t>5Hz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+ 40%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9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 </a:t>
                      </a:r>
                      <a:r>
                        <a:rPr lang="de-DE" sz="19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+40</a:t>
                      </a:r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</a:t>
                      </a:r>
                      <a:r>
                        <a:rPr lang="de-DE" sz="19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5Hz</a:t>
                      </a:r>
                      <a:endParaRPr lang="de-DE" sz="19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99229"/>
                  </a:ext>
                </a:extLst>
              </a:tr>
              <a:tr h="382806">
                <a:tc>
                  <a:txBody>
                    <a:bodyPr/>
                    <a:lstStyle/>
                    <a:p>
                      <a:pPr algn="l"/>
                      <a:r>
                        <a:rPr lang="de-DE" sz="1900" dirty="0"/>
                        <a:t>IOS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900" dirty="0" err="1"/>
                        <a:t>F</a:t>
                      </a:r>
                      <a:r>
                        <a:rPr lang="de-DE" sz="1900" baseline="-25000" dirty="0" err="1"/>
                        <a:t>res</a:t>
                      </a:r>
                      <a:endParaRPr lang="de-DE" sz="1900" baseline="-25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+ 35%</a:t>
                      </a:r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900" baseline="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 </a:t>
                      </a:r>
                      <a:r>
                        <a:rPr lang="de-DE" sz="19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+35</a:t>
                      </a:r>
                      <a:r>
                        <a:rPr lang="de-DE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9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de-DE" sz="19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  <a:endParaRPr lang="de-DE" sz="1900" baseline="-25000" dirty="0"/>
                    </a:p>
                  </a:txBody>
                  <a:tcPr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1136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3122FC7-9A29-54E9-DCA5-E17BF405DC0F}"/>
              </a:ext>
            </a:extLst>
          </p:cNvPr>
          <p:cNvSpPr txBox="1"/>
          <p:nvPr/>
        </p:nvSpPr>
        <p:spPr>
          <a:xfrm>
            <a:off x="179512" y="55172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0" i="0" u="none" strike="noStrike" baseline="0" dirty="0">
                <a:latin typeface="Calibri" panose="020F0502020204030204" pitchFamily="34" charset="0"/>
              </a:rPr>
              <a:t>GKP =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Ganzkörperplethysmographie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; 			IOS = Impulsoszillometrie; </a:t>
            </a:r>
          </a:p>
          <a:p>
            <a:pPr algn="l"/>
            <a:r>
              <a:rPr lang="de-DE" sz="1800" b="0" i="1" u="none" strike="noStrike" baseline="0" dirty="0" err="1">
                <a:latin typeface="Calibri-Italic"/>
              </a:rPr>
              <a:t>sR</a:t>
            </a:r>
            <a:r>
              <a:rPr lang="de-DE" sz="1800" b="0" i="0" u="none" strike="noStrike" baseline="-25000" dirty="0" err="1">
                <a:latin typeface="Calibri" panose="020F0502020204030204" pitchFamily="34" charset="0"/>
              </a:rPr>
              <a:t>eff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= effektiver spezifischer Atemwegswiderstand;	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-25000" dirty="0" err="1">
                <a:latin typeface="Calibri" panose="020F0502020204030204" pitchFamily="34" charset="0"/>
              </a:rPr>
              <a:t>res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= Resonanzfrequenz.</a:t>
            </a:r>
          </a:p>
          <a:p>
            <a:pPr algn="l"/>
            <a:r>
              <a:rPr lang="de-DE" sz="1800" b="0" i="1" u="none" strike="noStrike" baseline="0" dirty="0" err="1">
                <a:latin typeface="Calibri-Italic"/>
              </a:rPr>
              <a:t>sG</a:t>
            </a:r>
            <a:r>
              <a:rPr lang="de-DE" sz="1800" b="0" i="1" u="none" strike="noStrike" baseline="-25000" dirty="0" err="1">
                <a:latin typeface="Calibri-Italic"/>
              </a:rPr>
              <a:t>eff</a:t>
            </a:r>
            <a:r>
              <a:rPr lang="de-DE" sz="1800" b="0" i="1" u="none" strike="noStrike" baseline="0" dirty="0">
                <a:latin typeface="Calibri-Italic"/>
              </a:rPr>
              <a:t> 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= effektive spezifische Leitfähigkeit; 		R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5Hz = Resistance bei 5 Hz; 			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272991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Atemwegslig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Atemwegsliga</Template>
  <TotalTime>0</TotalTime>
  <Words>752</Words>
  <Application>Microsoft Office PowerPoint</Application>
  <PresentationFormat>Bildschirmpräsentation (4:3)</PresentationFormat>
  <Paragraphs>158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Calibri-Italic</vt:lpstr>
      <vt:lpstr>Wingdings</vt:lpstr>
      <vt:lpstr>Atemwegsliga</vt:lpstr>
      <vt:lpstr>Benutzerdefiniertes Design</vt:lpstr>
      <vt:lpstr>  Empfehlungen zur unspezifischen bronchialen Provokation</vt:lpstr>
      <vt:lpstr>Unspezifische bronchiale Provokation</vt:lpstr>
      <vt:lpstr>Indikationen</vt:lpstr>
      <vt:lpstr>Kontraindikationen</vt:lpstr>
      <vt:lpstr>Medikamente mit Einfluss auf die BHR</vt:lpstr>
      <vt:lpstr>Medikamente mit Einfluss auf die BHR</vt:lpstr>
      <vt:lpstr>Dosisorientiertes Einkonzentrations-Provokationsprotokoll</vt:lpstr>
      <vt:lpstr>Dosis-Wirkungs-Diagramm zur  Bestimmung der Provokationsdosen</vt:lpstr>
      <vt:lpstr>Zielkriterien und Schwellenwerte für die Provokationsdosis</vt:lpstr>
      <vt:lpstr>Fallbeispiel mit Report</vt:lpstr>
      <vt:lpstr>Empfohlene Schweregradeinteilung</vt:lpstr>
      <vt:lpstr>Qualitätssicherung</vt:lpstr>
      <vt:lpstr>Autoren:innen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Besitzer</dc:creator>
  <cp:lastModifiedBy>Miriam Rüsing</cp:lastModifiedBy>
  <cp:revision>2306</cp:revision>
  <dcterms:created xsi:type="dcterms:W3CDTF">2017-12-19T16:42:43Z</dcterms:created>
  <dcterms:modified xsi:type="dcterms:W3CDTF">2024-05-13T12:55:04Z</dcterms:modified>
</cp:coreProperties>
</file>