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2" r:id="rId2"/>
  </p:sldMasterIdLst>
  <p:notesMasterIdLst>
    <p:notesMasterId r:id="rId20"/>
  </p:notesMasterIdLst>
  <p:sldIdLst>
    <p:sldId id="287" r:id="rId3"/>
    <p:sldId id="258" r:id="rId4"/>
    <p:sldId id="269" r:id="rId5"/>
    <p:sldId id="271" r:id="rId6"/>
    <p:sldId id="275" r:id="rId7"/>
    <p:sldId id="276" r:id="rId8"/>
    <p:sldId id="277" r:id="rId9"/>
    <p:sldId id="272" r:id="rId10"/>
    <p:sldId id="273" r:id="rId11"/>
    <p:sldId id="278" r:id="rId12"/>
    <p:sldId id="280" r:id="rId13"/>
    <p:sldId id="279" r:id="rId14"/>
    <p:sldId id="281" r:id="rId15"/>
    <p:sldId id="282" r:id="rId16"/>
    <p:sldId id="284" r:id="rId17"/>
    <p:sldId id="283" r:id="rId18"/>
    <p:sldId id="257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EF709C-C11C-A4C7-E00B-B044470F41DE}" name="Miriam Rüsing" initials="MR" userId="S::admin@atemwegsliga.onmicrosoft.com::b120d9b8-5589-4824-9874-3ff236599364" providerId="AD"/>
  <p188:author id="{8497FFDA-DC74-6462-B134-5E01CD7834BD}" name="Uta Butt" initials="UB" userId="ef71437cf0e3bc97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Kardos" initials="P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C071"/>
    <a:srgbClr val="FFCC66"/>
    <a:srgbClr val="F1DD65"/>
    <a:srgbClr val="F0B64E"/>
    <a:srgbClr val="F29F44"/>
    <a:srgbClr val="EDB649"/>
    <a:srgbClr val="F1C773"/>
    <a:srgbClr val="F0B370"/>
    <a:srgbClr val="FBE9C9"/>
    <a:srgbClr val="F1B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2" autoAdjust="0"/>
    <p:restoredTop sz="94638" autoAdjust="0"/>
  </p:normalViewPr>
  <p:slideViewPr>
    <p:cSldViewPr>
      <p:cViewPr varScale="1">
        <p:scale>
          <a:sx n="106" d="100"/>
          <a:sy n="106" d="100"/>
        </p:scale>
        <p:origin x="14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3" d="100"/>
        <a:sy n="2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8/10/relationships/authors" Target="authors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269A1-CF81-469F-AC61-CEBEBD8D057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F5209-BE9B-4DD0-BB16-E6C154E19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0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F5209-BE9B-4DD0-BB16-E6C154E1932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1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7" descr="fläche3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58565"/>
            <a:ext cx="9144000" cy="832236"/>
          </a:xfrm>
          <a:solidFill>
            <a:sysClr val="window" lastClr="FFFFFF">
              <a:alpha val="55000"/>
            </a:sys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dirty="0">
                <a:solidFill>
                  <a:srgbClr val="006EAC"/>
                </a:solidFill>
              </a:defRPr>
            </a:lvl1pPr>
          </a:lstStyle>
          <a:p>
            <a:pPr marL="0" lvl="0" defTabSz="457200"/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6184899" y="1473200"/>
            <a:ext cx="2959099" cy="279400"/>
          </a:xfrm>
          <a:prstGeom prst="rect">
            <a:avLst/>
          </a:prstGeom>
          <a:solidFill>
            <a:srgbClr val="E68323"/>
          </a:solidFill>
          <a:ln w="9525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Bild 11" descr="Atemwegsliga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308" y="5651500"/>
            <a:ext cx="1558992" cy="95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2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63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337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6000" y="234000"/>
            <a:ext cx="8229600" cy="11430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590872" y="2861030"/>
            <a:ext cx="8229600" cy="2283702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23550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142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273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75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224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9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242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19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1" descr="fläche3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9291" y="635000"/>
            <a:ext cx="6463069" cy="849784"/>
          </a:xfrm>
          <a:noFill/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3000">
                <a:solidFill>
                  <a:srgbClr val="006EAC"/>
                </a:solidFill>
              </a:defRPr>
            </a:lvl1pPr>
          </a:lstStyle>
          <a:p>
            <a:pPr marL="0" lvl="0" defTabSz="45720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30400"/>
            <a:ext cx="8229600" cy="4525963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Rechteck 8"/>
          <p:cNvSpPr/>
          <p:nvPr/>
        </p:nvSpPr>
        <p:spPr>
          <a:xfrm>
            <a:off x="6184901" y="355600"/>
            <a:ext cx="2959099" cy="279400"/>
          </a:xfrm>
          <a:prstGeom prst="rect">
            <a:avLst/>
          </a:prstGeom>
          <a:solidFill>
            <a:srgbClr val="E683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0" y="635000"/>
            <a:ext cx="9144000" cy="849600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457200">
              <a:spcBef>
                <a:spcPct val="0"/>
              </a:spcBef>
              <a:buNone/>
            </a:pPr>
            <a:endParaRPr lang="de-DE" sz="3000">
              <a:solidFill>
                <a:srgbClr val="006EAC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Bild 1" descr="Atemwegsliga_blau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2" y="713715"/>
            <a:ext cx="1222289" cy="74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997742"/>
      </p:ext>
    </p:extLst>
  </p:cSld>
  <p:clrMapOvr>
    <a:masterClrMapping/>
  </p:clrMapOvr>
  <p:transition spd="slow">
    <p:wheel spokes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191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50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1770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44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53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11" descr="fläche3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65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65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35000"/>
            <a:ext cx="9144000" cy="849600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457200">
              <a:spcBef>
                <a:spcPct val="0"/>
              </a:spcBef>
              <a:buNone/>
            </a:pPr>
            <a:endParaRPr lang="de-DE" sz="3000">
              <a:solidFill>
                <a:srgbClr val="006EA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184901" y="355600"/>
            <a:ext cx="2959099" cy="279400"/>
          </a:xfrm>
          <a:prstGeom prst="rect">
            <a:avLst/>
          </a:prstGeom>
          <a:solidFill>
            <a:srgbClr val="E683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11" name="Bild 1" descr="Atemwegsliga_blau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2" y="713715"/>
            <a:ext cx="1222289" cy="7467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9291" y="635000"/>
            <a:ext cx="6463069" cy="849600"/>
          </a:xfrm>
        </p:spPr>
        <p:txBody>
          <a:bodyPr>
            <a:noAutofit/>
          </a:bodyPr>
          <a:lstStyle>
            <a:lvl1pPr>
              <a:defRPr sz="3000">
                <a:solidFill>
                  <a:srgbClr val="006EAC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8580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1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28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Bild 11" descr="fläche3.ps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>
            <a:off x="0" y="635000"/>
            <a:ext cx="9144000" cy="849600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457200">
              <a:spcBef>
                <a:spcPct val="0"/>
              </a:spcBef>
              <a:buNone/>
            </a:pPr>
            <a:endParaRPr lang="de-DE" sz="3000">
              <a:solidFill>
                <a:srgbClr val="006EAC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elle 6">
            <a:extLst>
              <a:ext uri="{FF2B5EF4-FFF2-40B4-BE49-F238E27FC236}">
                <a16:creationId xmlns:a16="http://schemas.microsoft.com/office/drawing/2014/main" id="{2019AB3D-35A0-6C76-8823-21D30CA26036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524000" y="1397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549523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09009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77161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077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75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04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999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46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07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30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4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58564"/>
            <a:ext cx="9144000" cy="1310395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720"/>
              </a:spcAft>
            </a:pPr>
            <a:r>
              <a:rPr lang="de-DE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Empfehlungen zur</a:t>
            </a:r>
            <a:br>
              <a:rPr lang="de-DE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Diffusionskapazität von Kohlenmonoxid</a:t>
            </a:r>
            <a:endParaRPr lang="de-DE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512768" cy="180020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de-DE" sz="2200" dirty="0"/>
              <a:t>Quelle:  Criée C.-P. et al.</a:t>
            </a:r>
            <a:br>
              <a:rPr lang="de-DE" sz="2200" dirty="0"/>
            </a:br>
            <a:r>
              <a:rPr lang="de-DE" sz="2200" b="1" dirty="0"/>
              <a:t>Aktuelle Empfehlungen zur Lungenfunktionsdiagnostik</a:t>
            </a:r>
            <a:br>
              <a:rPr lang="de-DE" sz="2200" dirty="0"/>
            </a:br>
            <a:r>
              <a:rPr lang="de-DE" sz="2200" dirty="0"/>
              <a:t>Atemwegs- und Lungenkrankheiten 2024; 50: 111-184</a:t>
            </a:r>
          </a:p>
          <a:p>
            <a:pPr algn="l">
              <a:spcBef>
                <a:spcPts val="0"/>
              </a:spcBef>
            </a:pPr>
            <a:r>
              <a:rPr lang="de-DE" sz="2200" dirty="0"/>
              <a:t>DOI 10.5414/ATX02776</a:t>
            </a:r>
            <a:br>
              <a:rPr lang="de-DE" sz="2200" dirty="0"/>
            </a:br>
            <a:endParaRPr lang="de-DE" sz="2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BFAC9B3-B539-9B62-348D-234D6AADDA42}"/>
              </a:ext>
            </a:extLst>
          </p:cNvPr>
          <p:cNvSpPr txBox="1"/>
          <p:nvPr/>
        </p:nvSpPr>
        <p:spPr>
          <a:xfrm>
            <a:off x="4719464" y="609047"/>
            <a:ext cx="44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solidFill>
                  <a:schemeClr val="bg1"/>
                </a:solidFill>
              </a:rPr>
              <a:t>Ein Service der Deutschen Atemwegsliga e.V.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7AAF788-1C52-1764-ED7E-ED8B9D2EFD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5013176"/>
            <a:ext cx="165618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375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009DE3-73EE-0879-747F-9234E50E7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Beeinflussung der Messergebnisse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732DE0-D983-3434-E14B-4A460FC35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6575" indent="-536575" algn="l"/>
            <a:r>
              <a:rPr lang="de-DE" sz="2600" b="0" i="0" u="none" strike="noStrike" baseline="0" dirty="0">
                <a:latin typeface="Calibri" panose="020F0502020204030204" pitchFamily="34" charset="0"/>
              </a:rPr>
              <a:t>Anämie: erniedrigte D</a:t>
            </a:r>
            <a:r>
              <a:rPr lang="de-DE" sz="2600" b="0" i="0" u="none" strike="noStrike" baseline="-25000" dirty="0">
                <a:latin typeface="Calibri" panose="020F0502020204030204" pitchFamily="34" charset="0"/>
              </a:rPr>
              <a:t>L,CO</a:t>
            </a:r>
            <a:r>
              <a:rPr lang="de-DE" sz="2600" b="0" i="0" u="none" strike="noStrike" baseline="0" dirty="0">
                <a:latin typeface="Calibri" panose="020F0502020204030204" pitchFamily="34" charset="0"/>
              </a:rPr>
              <a:t>-Messwerte</a:t>
            </a:r>
          </a:p>
          <a:p>
            <a:pPr marL="536575" indent="-536575" algn="l"/>
            <a:r>
              <a:rPr lang="de-DE" sz="2600" b="0" i="0" u="none" strike="noStrike" baseline="0" dirty="0" err="1">
                <a:latin typeface="Calibri" panose="020F0502020204030204" pitchFamily="34" charset="0"/>
              </a:rPr>
              <a:t>Polyglobulie</a:t>
            </a:r>
            <a:r>
              <a:rPr lang="de-DE" sz="2600" b="0" i="0" u="none" strike="noStrike" baseline="0" dirty="0">
                <a:latin typeface="Calibri" panose="020F0502020204030204" pitchFamily="34" charset="0"/>
              </a:rPr>
              <a:t> oder alveoläre Hämorrhagie: </a:t>
            </a:r>
            <a:br>
              <a:rPr lang="de-DE" sz="2600" b="0" i="0" u="none" strike="noStrike" baseline="0" dirty="0">
                <a:latin typeface="Calibri" panose="020F0502020204030204" pitchFamily="34" charset="0"/>
              </a:rPr>
            </a:br>
            <a:r>
              <a:rPr lang="de-DE" sz="2600" b="0" i="0" u="none" strike="noStrike" baseline="0" dirty="0">
                <a:latin typeface="Calibri" panose="020F0502020204030204" pitchFamily="34" charset="0"/>
              </a:rPr>
              <a:t>erhöhte D</a:t>
            </a:r>
            <a:r>
              <a:rPr lang="de-DE" sz="2600" b="0" i="0" u="none" strike="noStrike" baseline="-25000" dirty="0">
                <a:latin typeface="Calibri" panose="020F0502020204030204" pitchFamily="34" charset="0"/>
              </a:rPr>
              <a:t>L,CO</a:t>
            </a:r>
            <a:r>
              <a:rPr lang="de-DE" sz="2600" b="0" i="0" u="none" strike="noStrike" baseline="0" dirty="0">
                <a:latin typeface="Calibri" panose="020F0502020204030204" pitchFamily="34" charset="0"/>
              </a:rPr>
              <a:t>-Messwerte</a:t>
            </a:r>
          </a:p>
          <a:p>
            <a:pPr marL="536575" indent="-536575" algn="l"/>
            <a:r>
              <a:rPr lang="de-DE" sz="2600" b="0" i="0" u="none" strike="noStrike" baseline="0" dirty="0">
                <a:latin typeface="Calibri" panose="020F0502020204030204" pitchFamily="34" charset="0"/>
              </a:rPr>
              <a:t>Tabakrauchen: </a:t>
            </a:r>
            <a:br>
              <a:rPr lang="de-DE" sz="2600" b="0" i="0" u="none" strike="noStrike" baseline="0" dirty="0">
                <a:latin typeface="Calibri" panose="020F0502020204030204" pitchFamily="34" charset="0"/>
              </a:rPr>
            </a:br>
            <a:r>
              <a:rPr lang="de-DE" sz="2600" b="0" i="0" u="none" strike="noStrike" baseline="0" dirty="0">
                <a:latin typeface="Calibri" panose="020F0502020204030204" pitchFamily="34" charset="0"/>
              </a:rPr>
              <a:t>Erhöhung des </a:t>
            </a:r>
            <a:r>
              <a:rPr lang="de-DE" sz="2600" b="0" i="0" u="none" strike="noStrike" baseline="0" dirty="0" err="1">
                <a:latin typeface="Calibri" panose="020F0502020204030204" pitchFamily="34" charset="0"/>
              </a:rPr>
              <a:t>Carboxyhämoglobins</a:t>
            </a:r>
            <a:r>
              <a:rPr lang="de-DE" sz="2600" b="0" i="0" u="none" strike="noStrike" baseline="0" dirty="0">
                <a:latin typeface="Calibri" panose="020F0502020204030204" pitchFamily="34" charset="0"/>
              </a:rPr>
              <a:t> (CO-Hb) im Blut</a:t>
            </a:r>
            <a:br>
              <a:rPr lang="de-DE" sz="2600" b="0" i="0" u="none" strike="noStrike" baseline="0" dirty="0">
                <a:latin typeface="Calibri" panose="020F0502020204030204" pitchFamily="34" charset="0"/>
              </a:rPr>
            </a:br>
            <a:r>
              <a:rPr lang="de-DE" sz="2600" b="0" i="0" u="none" strike="noStrike" baseline="0" dirty="0">
                <a:latin typeface="Calibri" panose="020F0502020204030204" pitchFamily="34" charset="0"/>
              </a:rPr>
              <a:t>(möglichst 24 Stunden vor der Messung nicht rauchen)</a:t>
            </a:r>
            <a:br>
              <a:rPr lang="de-DE" sz="2600" b="0" i="0" u="none" strike="noStrike" baseline="0" dirty="0">
                <a:latin typeface="Calibri" panose="020F0502020204030204" pitchFamily="34" charset="0"/>
              </a:rPr>
            </a:br>
            <a:r>
              <a:rPr lang="de-DE" sz="2600" b="0" i="0" u="none" strike="noStrike" baseline="0" dirty="0">
                <a:latin typeface="Calibri" panose="020F0502020204030204" pitchFamily="34" charset="0"/>
              </a:rPr>
              <a:t>Die D</a:t>
            </a:r>
            <a:r>
              <a:rPr lang="de-DE" sz="2600" b="0" i="0" u="none" strike="noStrike" baseline="-25000" dirty="0">
                <a:latin typeface="Calibri" panose="020F0502020204030204" pitchFamily="34" charset="0"/>
              </a:rPr>
              <a:t>L,CO </a:t>
            </a:r>
            <a:r>
              <a:rPr lang="de-DE" sz="2600" b="0" i="0" u="none" strike="noStrike" baseline="0" dirty="0">
                <a:latin typeface="Calibri" panose="020F0502020204030204" pitchFamily="34" charset="0"/>
              </a:rPr>
              <a:t>soll in Kenntnis des Raucherstatus interpretiert werden. </a:t>
            </a:r>
          </a:p>
          <a:p>
            <a:pPr marL="536575" indent="-536575" algn="l"/>
            <a:r>
              <a:rPr lang="de-DE" sz="2600" b="0" i="0" u="none" strike="noStrike" baseline="0" dirty="0">
                <a:latin typeface="Calibri" panose="020F0502020204030204" pitchFamily="34" charset="0"/>
              </a:rPr>
              <a:t>CO-Hb ≤ 2% ist vernachlässigbar.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2696489103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9252A5-79C3-3630-3C82-CA94F29B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Sollwertformeln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864F0AD6-3727-1E5E-8A06-6F495DB50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766777"/>
              </p:ext>
            </p:extLst>
          </p:nvPr>
        </p:nvGraphicFramePr>
        <p:xfrm>
          <a:off x="179510" y="1844824"/>
          <a:ext cx="8640962" cy="19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4">
                  <a:extLst>
                    <a:ext uri="{9D8B030D-6E8A-4147-A177-3AD203B41FA5}">
                      <a16:colId xmlns:a16="http://schemas.microsoft.com/office/drawing/2014/main" val="398054537"/>
                    </a:ext>
                  </a:extLst>
                </a:gridCol>
                <a:gridCol w="7272808">
                  <a:extLst>
                    <a:ext uri="{9D8B030D-6E8A-4147-A177-3AD203B41FA5}">
                      <a16:colId xmlns:a16="http://schemas.microsoft.com/office/drawing/2014/main" val="1190559992"/>
                    </a:ext>
                  </a:extLst>
                </a:gridCol>
              </a:tblGrid>
              <a:tr h="660094">
                <a:tc gridSpan="2">
                  <a:txBody>
                    <a:bodyPr/>
                    <a:lstStyle/>
                    <a:p>
                      <a:r>
                        <a:rPr lang="de-DE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EKGS</a:t>
                      </a:r>
                    </a:p>
                  </a:txBody>
                  <a:tcPr anchor="ctr">
                    <a:solidFill>
                      <a:srgbClr val="F5C0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2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5C0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981987"/>
                  </a:ext>
                </a:extLst>
              </a:tr>
              <a:tr h="660094">
                <a:tc>
                  <a:txBody>
                    <a:bodyPr/>
                    <a:lstStyle/>
                    <a:p>
                      <a:r>
                        <a:rPr lang="de-DE" sz="2600" dirty="0"/>
                        <a:t>Frauen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Sollmittelwert </a:t>
                      </a:r>
                      <a:r>
                        <a:rPr lang="de-DE" sz="1800" b="0" i="0" u="none" strike="noStrike" baseline="0" dirty="0"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de-DE" sz="1800" b="0" i="0" u="none" strike="noStrike" baseline="-25000" dirty="0">
                          <a:latin typeface="Calibri" panose="020F0502020204030204" pitchFamily="34" charset="0"/>
                        </a:rPr>
                        <a:t>L,CO</a:t>
                      </a:r>
                      <a:r>
                        <a:rPr lang="de-DE" sz="1800" b="0" i="0" u="none" strike="noStrike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8,18 × H* – 0,049 × A</a:t>
                      </a:r>
                      <a:r>
                        <a:rPr lang="de-D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2,74 [mmol × min</a:t>
                      </a:r>
                      <a:r>
                        <a:rPr lang="de-D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× kPa</a:t>
                      </a:r>
                      <a:r>
                        <a:rPr lang="de-D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];</a:t>
                      </a:r>
                    </a:p>
                    <a:p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unterer Sollgrenzwert (LLN) = Sollmittelwert – 1,92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791561"/>
                  </a:ext>
                </a:extLst>
              </a:tr>
              <a:tr h="651052">
                <a:tc>
                  <a:txBody>
                    <a:bodyPr/>
                    <a:lstStyle/>
                    <a:p>
                      <a:r>
                        <a:rPr lang="de-DE" sz="2600" dirty="0"/>
                        <a:t>Männer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Sollmittelwert D</a:t>
                      </a:r>
                      <a:r>
                        <a:rPr lang="de-DE" sz="1800" b="0" i="0" u="none" strike="noStrike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L,CO 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11,11 · H* – 0,066 × A</a:t>
                      </a:r>
                      <a:r>
                        <a:rPr lang="de-D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6,03 [mmol × min</a:t>
                      </a:r>
                      <a:r>
                        <a:rPr lang="de-D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× kPa</a:t>
                      </a:r>
                      <a:r>
                        <a:rPr lang="de-D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];</a:t>
                      </a:r>
                    </a:p>
                    <a:p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unterer Sollgrenzwert (LLN) = Sollmittelwert – 2,32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305325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C95CF96B-CBAA-82E9-8DCF-781D7A396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184495"/>
              </p:ext>
            </p:extLst>
          </p:nvPr>
        </p:nvGraphicFramePr>
        <p:xfrm>
          <a:off x="179510" y="4108199"/>
          <a:ext cx="8568954" cy="2488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6">
                  <a:extLst>
                    <a:ext uri="{9D8B030D-6E8A-4147-A177-3AD203B41FA5}">
                      <a16:colId xmlns:a16="http://schemas.microsoft.com/office/drawing/2014/main" val="3474516912"/>
                    </a:ext>
                  </a:extLst>
                </a:gridCol>
                <a:gridCol w="7272808">
                  <a:extLst>
                    <a:ext uri="{9D8B030D-6E8A-4147-A177-3AD203B41FA5}">
                      <a16:colId xmlns:a16="http://schemas.microsoft.com/office/drawing/2014/main" val="1132317925"/>
                    </a:ext>
                  </a:extLst>
                </a:gridCol>
              </a:tblGrid>
              <a:tr h="660094">
                <a:tc gridSpan="2">
                  <a:txBody>
                    <a:bodyPr/>
                    <a:lstStyle/>
                    <a:p>
                      <a:r>
                        <a:rPr lang="de-DE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GLI</a:t>
                      </a:r>
                    </a:p>
                  </a:txBody>
                  <a:tcPr anchor="ctr">
                    <a:solidFill>
                      <a:srgbClr val="F5C0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2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5C0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96950"/>
                  </a:ext>
                </a:extLst>
              </a:tr>
              <a:tr h="660094">
                <a:tc>
                  <a:txBody>
                    <a:bodyPr/>
                    <a:lstStyle/>
                    <a:p>
                      <a:r>
                        <a:rPr lang="de-DE" sz="2600" dirty="0"/>
                        <a:t>Frauen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Sollmittelwert T</a:t>
                      </a:r>
                      <a:r>
                        <a:rPr lang="pt-BR" sz="1800" b="0" i="0" u="none" strike="noStrike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L,CO</a:t>
                      </a: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exp(−9,008743 + 0,02171106 × H* − 0,025634 × A</a:t>
                      </a:r>
                      <a:r>
                        <a:rPr lang="pt-BR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</a:p>
                    <a:p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de-DE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Mspline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sv-S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[mmol × min</a:t>
                      </a:r>
                      <a:r>
                        <a:rPr lang="sv-S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r>
                        <a:rPr lang="sv-S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× kPa</a:t>
                      </a:r>
                      <a:r>
                        <a:rPr lang="sv-S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r>
                        <a:rPr lang="sv-S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890595"/>
                  </a:ext>
                </a:extLst>
              </a:tr>
              <a:tr h="651052">
                <a:tc>
                  <a:txBody>
                    <a:bodyPr/>
                    <a:lstStyle/>
                    <a:p>
                      <a:r>
                        <a:rPr lang="de-DE" sz="2600" dirty="0"/>
                        <a:t>Männer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Sollmittelwert T</a:t>
                      </a:r>
                      <a:r>
                        <a:rPr lang="pt-BR" sz="1800" b="0" i="0" u="none" strike="noStrike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L,CO</a:t>
                      </a: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exp(−8,758548 + 0,02151173 × H* − 0,027927 × A</a:t>
                      </a:r>
                      <a:r>
                        <a:rPr lang="pt-BR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</a:p>
                    <a:p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de-DE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Mspline</a:t>
                      </a:r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sv-S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[mmol × min</a:t>
                      </a:r>
                      <a:r>
                        <a:rPr lang="sv-S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r>
                        <a:rPr lang="sv-S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× kPa</a:t>
                      </a:r>
                      <a:r>
                        <a:rPr lang="sv-SE" sz="1800" b="0" i="0" u="none" strike="noStrike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r>
                        <a:rPr lang="sv-S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442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462564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2D8A1-31D8-0A70-662C-15BEACECB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Schweregradeinteilung der D</a:t>
            </a:r>
            <a:r>
              <a:rPr lang="de-DE" baseline="-25000" dirty="0"/>
              <a:t>L,CO</a:t>
            </a:r>
            <a:endParaRPr lang="de-DE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830BF0F5-766A-64E2-B4F4-056266370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79251"/>
              </p:ext>
            </p:extLst>
          </p:nvPr>
        </p:nvGraphicFramePr>
        <p:xfrm>
          <a:off x="179512" y="1916832"/>
          <a:ext cx="8784975" cy="3515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>
                  <a:extLst>
                    <a:ext uri="{9D8B030D-6E8A-4147-A177-3AD203B41FA5}">
                      <a16:colId xmlns:a16="http://schemas.microsoft.com/office/drawing/2014/main" val="398054537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1190559992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3513912839"/>
                    </a:ext>
                  </a:extLst>
                </a:gridCol>
              </a:tblGrid>
              <a:tr h="660094">
                <a:tc>
                  <a:txBody>
                    <a:bodyPr/>
                    <a:lstStyle/>
                    <a:p>
                      <a:r>
                        <a:rPr lang="de-DE" sz="2600" dirty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de-DE" sz="2600" baseline="-25000" dirty="0">
                          <a:solidFill>
                            <a:schemeClr val="tx1"/>
                          </a:solidFill>
                        </a:rPr>
                        <a:t>L,CO-</a:t>
                      </a:r>
                      <a:r>
                        <a:rPr lang="de-DE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Schweregrade</a:t>
                      </a:r>
                    </a:p>
                  </a:txBody>
                  <a:tcPr anchor="ctr">
                    <a:solidFill>
                      <a:srgbClr val="F5C0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dirty="0">
                          <a:solidFill>
                            <a:schemeClr val="tx1"/>
                          </a:solidFill>
                        </a:rPr>
                        <a:t>Z-Score</a:t>
                      </a:r>
                    </a:p>
                  </a:txBody>
                  <a:tcPr anchor="ctr">
                    <a:solidFill>
                      <a:srgbClr val="F5C0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dirty="0">
                          <a:solidFill>
                            <a:schemeClr val="tx1"/>
                          </a:solidFill>
                        </a:rPr>
                        <a:t>%Soll</a:t>
                      </a:r>
                    </a:p>
                  </a:txBody>
                  <a:tcPr anchor="ctr">
                    <a:solidFill>
                      <a:srgbClr val="F5C0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981987"/>
                  </a:ext>
                </a:extLst>
              </a:tr>
              <a:tr h="660094">
                <a:tc>
                  <a:txBody>
                    <a:bodyPr/>
                    <a:lstStyle/>
                    <a:p>
                      <a:r>
                        <a:rPr lang="de-DE" sz="2600" dirty="0"/>
                        <a:t>normal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-1,645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60 LLN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791561"/>
                  </a:ext>
                </a:extLst>
              </a:tr>
              <a:tr h="651052">
                <a:tc>
                  <a:txBody>
                    <a:bodyPr/>
                    <a:lstStyle/>
                    <a:p>
                      <a:r>
                        <a:rPr lang="de-DE" sz="2600" dirty="0"/>
                        <a:t>leicht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-1,645 bis ≥ -2,5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LLN bis ≥ 60%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305325"/>
                  </a:ext>
                </a:extLst>
              </a:tr>
              <a:tr h="660094">
                <a:tc>
                  <a:txBody>
                    <a:bodyPr/>
                    <a:lstStyle/>
                    <a:p>
                      <a:r>
                        <a:rPr lang="de-DE" sz="2600" dirty="0"/>
                        <a:t>mittelschwer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-2,5 bis ≥ -4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60% bis </a:t>
                      </a:r>
                      <a:br>
                        <a:rPr lang="de-DE" sz="2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2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40% 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911364"/>
                  </a:ext>
                </a:extLst>
              </a:tr>
              <a:tr h="660094">
                <a:tc>
                  <a:txBody>
                    <a:bodyPr/>
                    <a:lstStyle/>
                    <a:p>
                      <a:r>
                        <a:rPr lang="de-DE" sz="2600" dirty="0"/>
                        <a:t>schwer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dirty="0"/>
                        <a:t>&lt; -4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40% </a:t>
                      </a:r>
                      <a:endParaRPr lang="de-DE" sz="260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02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125307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885D71-48CD-4567-45D1-E97C701C5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Transferkoeffizient D</a:t>
            </a:r>
            <a:r>
              <a:rPr lang="de-DE" baseline="-25000" dirty="0"/>
              <a:t>L,CO</a:t>
            </a:r>
            <a:r>
              <a:rPr lang="de-DE" dirty="0"/>
              <a:t>/VA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605889-D9F4-B287-9E77-797ED7418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7037"/>
            <a:ext cx="8229600" cy="4525963"/>
          </a:xfrm>
        </p:spPr>
        <p:txBody>
          <a:bodyPr>
            <a:normAutofit/>
          </a:bodyPr>
          <a:lstStyle/>
          <a:p>
            <a:pPr algn="l"/>
            <a:r>
              <a:rPr lang="pl-PL" sz="2400" dirty="0"/>
              <a:t>Krogh-Faktor (KCO) oder D</a:t>
            </a:r>
            <a:r>
              <a:rPr lang="pl-PL" sz="2400" baseline="-25000" dirty="0"/>
              <a:t>L,CO</a:t>
            </a:r>
            <a:r>
              <a:rPr lang="pl-PL" sz="2400" dirty="0"/>
              <a:t>/VA</a:t>
            </a:r>
            <a:br>
              <a:rPr lang="de-DE" sz="2400" dirty="0"/>
            </a:br>
            <a:r>
              <a:rPr lang="de-DE" sz="2400" b="0" i="0" u="none" strike="noStrike" baseline="0" dirty="0"/>
              <a:t>Aufnahme von CO pro Liter </a:t>
            </a:r>
            <a:r>
              <a:rPr lang="de-DE" sz="2400" b="0" i="0" u="none" strike="noStrike" baseline="0" dirty="0" err="1"/>
              <a:t>Alveolarvolumen</a:t>
            </a:r>
            <a:r>
              <a:rPr lang="de-DE" sz="2400" b="0" i="0" u="none" strike="noStrike" baseline="0" dirty="0"/>
              <a:t>, </a:t>
            </a:r>
            <a:br>
              <a:rPr lang="de-DE" sz="2400" b="0" i="0" u="none" strike="noStrike" baseline="0" dirty="0"/>
            </a:br>
            <a:r>
              <a:rPr lang="de-DE" sz="2400" b="0" i="0" u="none" strike="noStrike" baseline="0" dirty="0"/>
              <a:t>pro Zeiteinheit (s) und pro Partialdruckdifferenz (kPa)</a:t>
            </a:r>
          </a:p>
          <a:p>
            <a:pPr algn="l"/>
            <a:r>
              <a:rPr lang="de-DE" sz="2400" b="0" i="0" u="none" strike="noStrike" baseline="0" dirty="0"/>
              <a:t>D</a:t>
            </a:r>
            <a:r>
              <a:rPr lang="de-DE" sz="2400" b="0" i="0" u="none" strike="noStrike" baseline="-25000" dirty="0"/>
              <a:t>L,CO</a:t>
            </a:r>
            <a:r>
              <a:rPr lang="de-DE" sz="2400" b="0" i="0" u="none" strike="noStrike" baseline="0" dirty="0"/>
              <a:t>/VA ist keine auf das Volumen normierte D</a:t>
            </a:r>
            <a:r>
              <a:rPr lang="de-DE" sz="2400" b="0" i="0" u="none" strike="noStrike" baseline="-25000" dirty="0"/>
              <a:t>L,CO</a:t>
            </a:r>
            <a:endParaRPr lang="de-DE" sz="2400" dirty="0"/>
          </a:p>
          <a:p>
            <a:pPr algn="l"/>
            <a:r>
              <a:rPr lang="de-DE" sz="2400" b="0" i="0" u="none" strike="noStrike" baseline="0" dirty="0"/>
              <a:t>D</a:t>
            </a:r>
            <a:r>
              <a:rPr lang="de-DE" sz="2400" b="0" i="0" u="none" strike="noStrike" baseline="-25000" dirty="0"/>
              <a:t>L,CO</a:t>
            </a:r>
            <a:r>
              <a:rPr lang="de-DE" sz="2400" dirty="0"/>
              <a:t> </a:t>
            </a:r>
            <a:r>
              <a:rPr lang="de-DE" sz="2400" b="0" i="0" u="none" strike="noStrike" baseline="0" dirty="0"/>
              <a:t>wird im Verhältnis zum belüfteten </a:t>
            </a:r>
            <a:r>
              <a:rPr lang="de-DE" sz="2400" b="0" i="0" u="none" strike="noStrike" baseline="0" dirty="0" err="1"/>
              <a:t>Alveolarraum</a:t>
            </a:r>
            <a:r>
              <a:rPr lang="de-DE" sz="2400" b="0" i="0" u="none" strike="noStrike" baseline="0" dirty="0"/>
              <a:t> (D</a:t>
            </a:r>
            <a:r>
              <a:rPr lang="de-DE" sz="2400" b="0" i="0" u="none" strike="noStrike" baseline="-25000" dirty="0"/>
              <a:t>L,CO</a:t>
            </a:r>
            <a:r>
              <a:rPr lang="de-DE" sz="2400" b="0" i="0" u="none" strike="noStrike" baseline="0" dirty="0"/>
              <a:t>/VA) bei willkürlich oder gezwungenermaßen verminderter Inspiration zu hoch bestimmt.</a:t>
            </a:r>
          </a:p>
          <a:p>
            <a:pPr algn="l"/>
            <a:r>
              <a:rPr lang="de-DE" sz="2400" b="0" i="0" u="none" strike="noStrike" baseline="0" dirty="0"/>
              <a:t>D</a:t>
            </a:r>
            <a:r>
              <a:rPr lang="de-DE" sz="2400" b="0" i="0" u="none" strike="noStrike" baseline="-25000" dirty="0"/>
              <a:t>L,CO</a:t>
            </a:r>
            <a:r>
              <a:rPr lang="de-DE" sz="2400" b="0" i="0" u="none" strike="noStrike" baseline="0" dirty="0"/>
              <a:t> spiegelt die Gasaufnahmekapazität der gesamten Lunge wider</a:t>
            </a:r>
          </a:p>
          <a:p>
            <a:pPr algn="l"/>
            <a:r>
              <a:rPr lang="de-DE" sz="2400" dirty="0"/>
              <a:t>h</a:t>
            </a:r>
            <a:r>
              <a:rPr lang="de-DE" sz="2400" b="0" i="0" u="none" strike="noStrike" baseline="0" dirty="0"/>
              <a:t>öhere Konstanz als KCO und VA in der Diagnostik diffuser </a:t>
            </a:r>
            <a:r>
              <a:rPr lang="de-DE" sz="2400" b="0" i="0" u="none" strike="noStrike" baseline="0" dirty="0" err="1"/>
              <a:t>parenchymaler</a:t>
            </a:r>
            <a:r>
              <a:rPr lang="de-DE" sz="2400" b="0" i="0" u="none" strike="noStrike" baseline="0" dirty="0"/>
              <a:t> Lungenerkrankungen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12692996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D90E5-3F18-1FBF-73BF-EA761BE27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Klinische Bedeutung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7118F1-1281-C137-1AEB-A8F2CE2B8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DE" dirty="0"/>
              <a:t>Diagnostik von restriktiven Atemwegs-erkrankungen,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z.B. Asbestose, Frühdiagnostik eines Lungenemphysems, präoperativ sowie für Verlaufs- und Therapiekontrollen </a:t>
            </a:r>
            <a:r>
              <a:rPr lang="de-DE" dirty="0" err="1"/>
              <a:t>fibrosierender</a:t>
            </a:r>
            <a:r>
              <a:rPr lang="de-DE" dirty="0"/>
              <a:t> Lungenerkrankungen</a:t>
            </a:r>
          </a:p>
        </p:txBody>
      </p:sp>
    </p:spTree>
    <p:extLst>
      <p:ext uri="{BB962C8B-B14F-4D97-AF65-F5344CB8AC3E}">
        <p14:creationId xmlns:p14="http://schemas.microsoft.com/office/powerpoint/2010/main" val="2379099024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59F28-3A26-E292-01C4-2B1BF1EDC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Interpretation der Diffusionskapazität der Lunge für Kohlenmonoxid (D</a:t>
            </a:r>
            <a:r>
              <a:rPr lang="de-DE" baseline="-25000" dirty="0"/>
              <a:t>L,CO</a:t>
            </a:r>
            <a:r>
              <a:rPr lang="de-DE" dirty="0"/>
              <a:t>)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FB29AE43-96D0-833F-B474-A76B03A98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6586062"/>
            <a:ext cx="3952767" cy="341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9pPr>
          </a:lstStyle>
          <a:p>
            <a:r>
              <a:rPr lang="en-GB" altLang="de-DE" sz="1200" dirty="0" err="1">
                <a:latin typeface="+mn-lt"/>
              </a:rPr>
              <a:t>Sanja</a:t>
            </a:r>
            <a:r>
              <a:rPr lang="en-GB" altLang="de-DE" sz="1200" dirty="0">
                <a:latin typeface="+mn-lt"/>
              </a:rPr>
              <a:t> </a:t>
            </a:r>
            <a:r>
              <a:rPr lang="en-GB" altLang="de-DE" sz="1200" dirty="0" err="1">
                <a:latin typeface="+mn-lt"/>
              </a:rPr>
              <a:t>Stanojevic</a:t>
            </a:r>
            <a:r>
              <a:rPr lang="en-GB" altLang="de-DE" sz="1200" dirty="0">
                <a:latin typeface="+mn-lt"/>
              </a:rPr>
              <a:t> et al. </a:t>
            </a:r>
            <a:r>
              <a:rPr lang="en-GB" altLang="de-DE" sz="1200" dirty="0" err="1">
                <a:latin typeface="+mn-lt"/>
              </a:rPr>
              <a:t>Eur</a:t>
            </a:r>
            <a:r>
              <a:rPr lang="en-GB" altLang="de-DE" sz="1200" dirty="0">
                <a:latin typeface="+mn-lt"/>
              </a:rPr>
              <a:t> </a:t>
            </a:r>
            <a:r>
              <a:rPr lang="en-GB" altLang="de-DE" sz="1200" dirty="0" err="1">
                <a:latin typeface="+mn-lt"/>
              </a:rPr>
              <a:t>Respir</a:t>
            </a:r>
            <a:r>
              <a:rPr lang="en-GB" altLang="de-DE" sz="1200" dirty="0">
                <a:latin typeface="+mn-lt"/>
              </a:rPr>
              <a:t> J 2022;60:2101499</a:t>
            </a:r>
          </a:p>
        </p:txBody>
      </p: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652B1D00-FB9C-C3B5-9C22-63EF31A4D902}"/>
              </a:ext>
            </a:extLst>
          </p:cNvPr>
          <p:cNvGrpSpPr/>
          <p:nvPr/>
        </p:nvGrpSpPr>
        <p:grpSpPr>
          <a:xfrm>
            <a:off x="179512" y="1633283"/>
            <a:ext cx="8568951" cy="5011040"/>
            <a:chOff x="179512" y="1633283"/>
            <a:chExt cx="8568951" cy="5011040"/>
          </a:xfrm>
        </p:grpSpPr>
        <p:grpSp>
          <p:nvGrpSpPr>
            <p:cNvPr id="52" name="Gruppieren 51">
              <a:extLst>
                <a:ext uri="{FF2B5EF4-FFF2-40B4-BE49-F238E27FC236}">
                  <a16:creationId xmlns:a16="http://schemas.microsoft.com/office/drawing/2014/main" id="{72C3B81A-B1D9-8D4E-D6F1-7CE134F200EF}"/>
                </a:ext>
              </a:extLst>
            </p:cNvPr>
            <p:cNvGrpSpPr/>
            <p:nvPr/>
          </p:nvGrpSpPr>
          <p:grpSpPr>
            <a:xfrm>
              <a:off x="179512" y="1633283"/>
              <a:ext cx="8568951" cy="5011040"/>
              <a:chOff x="179512" y="1633283"/>
              <a:chExt cx="8568951" cy="5011040"/>
            </a:xfrm>
          </p:grpSpPr>
          <p:grpSp>
            <p:nvGrpSpPr>
              <p:cNvPr id="47" name="Gruppieren 46">
                <a:extLst>
                  <a:ext uri="{FF2B5EF4-FFF2-40B4-BE49-F238E27FC236}">
                    <a16:creationId xmlns:a16="http://schemas.microsoft.com/office/drawing/2014/main" id="{F20C015E-DA47-CF30-CAC4-424AE0EB92FE}"/>
                  </a:ext>
                </a:extLst>
              </p:cNvPr>
              <p:cNvGrpSpPr/>
              <p:nvPr/>
            </p:nvGrpSpPr>
            <p:grpSpPr>
              <a:xfrm>
                <a:off x="179512" y="1633283"/>
                <a:ext cx="8568951" cy="5011040"/>
                <a:chOff x="179512" y="1633283"/>
                <a:chExt cx="8568951" cy="5011040"/>
              </a:xfrm>
            </p:grpSpPr>
            <p:sp>
              <p:nvSpPr>
                <p:cNvPr id="14" name="Textfeld 13">
                  <a:extLst>
                    <a:ext uri="{FF2B5EF4-FFF2-40B4-BE49-F238E27FC236}">
                      <a16:creationId xmlns:a16="http://schemas.microsoft.com/office/drawing/2014/main" id="{16C26A7B-F9FB-E81A-C56D-B2EAEFFB72E3}"/>
                    </a:ext>
                  </a:extLst>
                </p:cNvPr>
                <p:cNvSpPr txBox="1"/>
                <p:nvPr/>
              </p:nvSpPr>
              <p:spPr>
                <a:xfrm>
                  <a:off x="2411760" y="3244334"/>
                  <a:ext cx="1429816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dirty="0"/>
                    <a:t>V</a:t>
                  </a:r>
                  <a:r>
                    <a:rPr lang="de-DE" baseline="-25000" dirty="0"/>
                    <a:t>A</a:t>
                  </a:r>
                </a:p>
              </p:txBody>
            </p:sp>
            <p:sp>
              <p:nvSpPr>
                <p:cNvPr id="15" name="Textfeld 14">
                  <a:extLst>
                    <a:ext uri="{FF2B5EF4-FFF2-40B4-BE49-F238E27FC236}">
                      <a16:creationId xmlns:a16="http://schemas.microsoft.com/office/drawing/2014/main" id="{DC4F2B32-C15E-3990-0153-D47BCE0C63D3}"/>
                    </a:ext>
                  </a:extLst>
                </p:cNvPr>
                <p:cNvSpPr txBox="1"/>
                <p:nvPr/>
              </p:nvSpPr>
              <p:spPr>
                <a:xfrm>
                  <a:off x="3865917" y="1633283"/>
                  <a:ext cx="1429816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dirty="0"/>
                    <a:t>D</a:t>
                  </a:r>
                  <a:r>
                    <a:rPr lang="de-DE" baseline="-25000" dirty="0"/>
                    <a:t>L,CO</a:t>
                  </a:r>
                </a:p>
              </p:txBody>
            </p:sp>
            <p:sp>
              <p:nvSpPr>
                <p:cNvPr id="16" name="Textfeld 15">
                  <a:extLst>
                    <a:ext uri="{FF2B5EF4-FFF2-40B4-BE49-F238E27FC236}">
                      <a16:creationId xmlns:a16="http://schemas.microsoft.com/office/drawing/2014/main" id="{6392BC8D-D298-1B3B-0B7D-48E489C52332}"/>
                    </a:ext>
                  </a:extLst>
                </p:cNvPr>
                <p:cNvSpPr txBox="1"/>
                <p:nvPr/>
              </p:nvSpPr>
              <p:spPr>
                <a:xfrm>
                  <a:off x="4355976" y="3584125"/>
                  <a:ext cx="3024334" cy="147732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/>
                    <a:t>pulmonal-vaskuläre Anomalie</a:t>
                  </a:r>
                  <a:br>
                    <a:rPr lang="de-DE" dirty="0"/>
                  </a:br>
                  <a:r>
                    <a:rPr lang="de-DE" dirty="0"/>
                    <a:t>(z.B. pulmonale Hypertension, Lungenembolie, Vaskulitis)</a:t>
                  </a:r>
                </a:p>
                <a:p>
                  <a:r>
                    <a:rPr lang="de-DE" dirty="0"/>
                    <a:t>Emphysem mit erhaltenem Lungenvolumen, Anämie </a:t>
                  </a:r>
                </a:p>
              </p:txBody>
            </p:sp>
            <p:sp>
              <p:nvSpPr>
                <p:cNvPr id="17" name="Textfeld 16">
                  <a:extLst>
                    <a:ext uri="{FF2B5EF4-FFF2-40B4-BE49-F238E27FC236}">
                      <a16:creationId xmlns:a16="http://schemas.microsoft.com/office/drawing/2014/main" id="{E0AFDD35-A444-7CE9-B826-1B80B603318D}"/>
                    </a:ext>
                  </a:extLst>
                </p:cNvPr>
                <p:cNvSpPr txBox="1"/>
                <p:nvPr/>
              </p:nvSpPr>
              <p:spPr>
                <a:xfrm>
                  <a:off x="2411760" y="4602113"/>
                  <a:ext cx="1429816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dirty="0"/>
                    <a:t>K</a:t>
                  </a:r>
                  <a:r>
                    <a:rPr lang="de-DE" baseline="-25000" dirty="0"/>
                    <a:t>CO</a:t>
                  </a:r>
                </a:p>
              </p:txBody>
            </p:sp>
            <p:sp>
              <p:nvSpPr>
                <p:cNvPr id="18" name="Textfeld 17">
                  <a:extLst>
                    <a:ext uri="{FF2B5EF4-FFF2-40B4-BE49-F238E27FC236}">
                      <a16:creationId xmlns:a16="http://schemas.microsoft.com/office/drawing/2014/main" id="{D4AF6140-44D5-D6A9-21B1-C6FFA7426514}"/>
                    </a:ext>
                  </a:extLst>
                </p:cNvPr>
                <p:cNvSpPr txBox="1"/>
                <p:nvPr/>
              </p:nvSpPr>
              <p:spPr>
                <a:xfrm>
                  <a:off x="4993704" y="2209318"/>
                  <a:ext cx="3754759" cy="120032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/>
                    <a:t>erhöhtes Blutvolumen (z. B. Links-Rechts-Shunt, Asthma, Adipositas), erhöhtes Hämoglobin (</a:t>
                  </a:r>
                  <a:r>
                    <a:rPr lang="de-DE" dirty="0" err="1"/>
                    <a:t>Polyglobulie</a:t>
                  </a:r>
                  <a:r>
                    <a:rPr lang="de-DE" dirty="0"/>
                    <a:t>), alveoläre Hämorrhagie</a:t>
                  </a:r>
                </a:p>
              </p:txBody>
            </p:sp>
            <p:sp>
              <p:nvSpPr>
                <p:cNvPr id="19" name="Textfeld 18">
                  <a:extLst>
                    <a:ext uri="{FF2B5EF4-FFF2-40B4-BE49-F238E27FC236}">
                      <a16:creationId xmlns:a16="http://schemas.microsoft.com/office/drawing/2014/main" id="{9402D303-6352-8FBE-4A36-AE0A41C6B8FE}"/>
                    </a:ext>
                  </a:extLst>
                </p:cNvPr>
                <p:cNvSpPr txBox="1"/>
                <p:nvPr/>
              </p:nvSpPr>
              <p:spPr>
                <a:xfrm>
                  <a:off x="3412740" y="5305495"/>
                  <a:ext cx="5047692" cy="120032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/>
                    <a:t>örtlich begrenzter Verlust von Lungenvolumen (z. B. Pneumoektomie)</a:t>
                  </a:r>
                </a:p>
                <a:p>
                  <a:r>
                    <a:rPr lang="de-DE" dirty="0"/>
                    <a:t>unvollständige Lungenexpansion (z. B. fehlende tiefe Atemzüge, neuromuskuläre Dysfunktion)</a:t>
                  </a:r>
                </a:p>
              </p:txBody>
            </p:sp>
            <p:sp>
              <p:nvSpPr>
                <p:cNvPr id="20" name="Textfeld 19">
                  <a:extLst>
                    <a:ext uri="{FF2B5EF4-FFF2-40B4-BE49-F238E27FC236}">
                      <a16:creationId xmlns:a16="http://schemas.microsoft.com/office/drawing/2014/main" id="{808D2365-F33E-BB24-C9E2-2EC60ED3CA86}"/>
                    </a:ext>
                  </a:extLst>
                </p:cNvPr>
                <p:cNvSpPr txBox="1"/>
                <p:nvPr/>
              </p:nvSpPr>
              <p:spPr>
                <a:xfrm>
                  <a:off x="179512" y="5443994"/>
                  <a:ext cx="2762470" cy="120032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/>
                    <a:t>Verlust der alveolären Kapillarstruktur mit Verlust des Lungenvolumens</a:t>
                  </a:r>
                </a:p>
                <a:p>
                  <a:r>
                    <a:rPr lang="de-DE" dirty="0"/>
                    <a:t>(z.B. </a:t>
                  </a:r>
                  <a:r>
                    <a:rPr lang="de-DE"/>
                    <a:t>Emphysem</a:t>
                  </a:r>
                  <a:r>
                    <a:rPr lang="de-DE" dirty="0"/>
                    <a:t>, ILD) </a:t>
                  </a:r>
                </a:p>
              </p:txBody>
            </p:sp>
            <p:cxnSp>
              <p:nvCxnSpPr>
                <p:cNvPr id="24" name="Gerade Verbindung mit Pfeil 23">
                  <a:extLst>
                    <a:ext uri="{FF2B5EF4-FFF2-40B4-BE49-F238E27FC236}">
                      <a16:creationId xmlns:a16="http://schemas.microsoft.com/office/drawing/2014/main" id="{CC48793C-F686-D4C8-8D4A-5CA46F85493C}"/>
                    </a:ext>
                  </a:extLst>
                </p:cNvPr>
                <p:cNvCxnSpPr>
                  <a:cxnSpLocks/>
                  <a:endCxn id="18" idx="0"/>
                </p:cNvCxnSpPr>
                <p:nvPr/>
              </p:nvCxnSpPr>
              <p:spPr>
                <a:xfrm flipH="1">
                  <a:off x="6871084" y="1817949"/>
                  <a:ext cx="108279" cy="391369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Gerader Verbinder 25">
                  <a:extLst>
                    <a:ext uri="{FF2B5EF4-FFF2-40B4-BE49-F238E27FC236}">
                      <a16:creationId xmlns:a16="http://schemas.microsoft.com/office/drawing/2014/main" id="{283D8BA5-0DF0-DDD0-BA16-1BF6D820FCFE}"/>
                    </a:ext>
                  </a:extLst>
                </p:cNvPr>
                <p:cNvCxnSpPr>
                  <a:stCxn id="15" idx="3"/>
                </p:cNvCxnSpPr>
                <p:nvPr/>
              </p:nvCxnSpPr>
              <p:spPr>
                <a:xfrm>
                  <a:off x="5295733" y="1817949"/>
                  <a:ext cx="1683629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r Verbinder 27">
                  <a:extLst>
                    <a:ext uri="{FF2B5EF4-FFF2-40B4-BE49-F238E27FC236}">
                      <a16:creationId xmlns:a16="http://schemas.microsoft.com/office/drawing/2014/main" id="{4E397CA3-CD81-2346-9952-805EB3F838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43608" y="4760952"/>
                  <a:ext cx="1368152" cy="1291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mit Pfeil 29">
                  <a:extLst>
                    <a:ext uri="{FF2B5EF4-FFF2-40B4-BE49-F238E27FC236}">
                      <a16:creationId xmlns:a16="http://schemas.microsoft.com/office/drawing/2014/main" id="{3983C4EF-9A5A-EDD8-99D2-6D41589182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35896" y="4971445"/>
                  <a:ext cx="0" cy="35202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Gerade Verbindung mit Pfeil 30">
                  <a:extLst>
                    <a:ext uri="{FF2B5EF4-FFF2-40B4-BE49-F238E27FC236}">
                      <a16:creationId xmlns:a16="http://schemas.microsoft.com/office/drawing/2014/main" id="{0BAD500D-297E-A940-AE94-47841B222B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43608" y="4773865"/>
                  <a:ext cx="0" cy="670129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Gerade Verbindung mit Pfeil 35">
                  <a:extLst>
                    <a:ext uri="{FF2B5EF4-FFF2-40B4-BE49-F238E27FC236}">
                      <a16:creationId xmlns:a16="http://schemas.microsoft.com/office/drawing/2014/main" id="{0F2713E8-8F8A-E1F1-0D73-E4DD78B55A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59832" y="3613666"/>
                  <a:ext cx="0" cy="988447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mit Pfeil 37">
                  <a:extLst>
                    <a:ext uri="{FF2B5EF4-FFF2-40B4-BE49-F238E27FC236}">
                      <a16:creationId xmlns:a16="http://schemas.microsoft.com/office/drawing/2014/main" id="{D696AAFC-7CED-1B00-DBC6-170A39A2E5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48787" y="3356992"/>
                  <a:ext cx="0" cy="227133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>
                  <a:extLst>
                    <a:ext uri="{FF2B5EF4-FFF2-40B4-BE49-F238E27FC236}">
                      <a16:creationId xmlns:a16="http://schemas.microsoft.com/office/drawing/2014/main" id="{9F8DEFAA-D3B2-163A-3ED3-7A43BB98A5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841576" y="3369905"/>
                  <a:ext cx="707211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Gerade Verbindung mit Pfeil 42">
                  <a:extLst>
                    <a:ext uri="{FF2B5EF4-FFF2-40B4-BE49-F238E27FC236}">
                      <a16:creationId xmlns:a16="http://schemas.microsoft.com/office/drawing/2014/main" id="{C31B63F1-61EB-9489-E0C8-865F79F7CD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59832" y="1916832"/>
                  <a:ext cx="0" cy="132750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Gerader Verbinder 44">
                  <a:extLst>
                    <a:ext uri="{FF2B5EF4-FFF2-40B4-BE49-F238E27FC236}">
                      <a16:creationId xmlns:a16="http://schemas.microsoft.com/office/drawing/2014/main" id="{470B1EF4-32FA-D456-5AF7-46627DA3B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59832" y="1904472"/>
                  <a:ext cx="78174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BBE8B69E-8B3E-C418-429D-1B7B3B28656C}"/>
                  </a:ext>
                </a:extLst>
              </p:cNvPr>
              <p:cNvSpPr txBox="1"/>
              <p:nvPr/>
            </p:nvSpPr>
            <p:spPr>
              <a:xfrm>
                <a:off x="1106506" y="4509780"/>
                <a:ext cx="12241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niedrig/normal</a:t>
                </a:r>
              </a:p>
            </p:txBody>
          </p:sp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E335CFAA-2F91-A276-C4DA-77D1C8B3DD71}"/>
                  </a:ext>
                </a:extLst>
              </p:cNvPr>
              <p:cNvSpPr txBox="1"/>
              <p:nvPr/>
            </p:nvSpPr>
            <p:spPr>
              <a:xfrm>
                <a:off x="3059832" y="4998370"/>
                <a:ext cx="5565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hoch</a:t>
                </a:r>
              </a:p>
            </p:txBody>
          </p:sp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829B713A-EB0C-C1F5-974A-7175484734D1}"/>
                  </a:ext>
                </a:extLst>
              </p:cNvPr>
              <p:cNvSpPr txBox="1"/>
              <p:nvPr/>
            </p:nvSpPr>
            <p:spPr>
              <a:xfrm>
                <a:off x="2411760" y="3810231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niedrig</a:t>
                </a:r>
              </a:p>
            </p:txBody>
          </p:sp>
          <p:sp>
            <p:nvSpPr>
              <p:cNvPr id="51" name="Textfeld 50">
                <a:extLst>
                  <a:ext uri="{FF2B5EF4-FFF2-40B4-BE49-F238E27FC236}">
                    <a16:creationId xmlns:a16="http://schemas.microsoft.com/office/drawing/2014/main" id="{394293C0-21FE-325F-DBCB-2C963F5CA517}"/>
                  </a:ext>
                </a:extLst>
              </p:cNvPr>
              <p:cNvSpPr txBox="1"/>
              <p:nvPr/>
            </p:nvSpPr>
            <p:spPr>
              <a:xfrm>
                <a:off x="3890982" y="3086449"/>
                <a:ext cx="6578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normal</a:t>
                </a:r>
              </a:p>
            </p:txBody>
          </p:sp>
        </p:grpSp>
        <p:sp>
          <p:nvSpPr>
            <p:cNvPr id="53" name="Textfeld 52">
              <a:extLst>
                <a:ext uri="{FF2B5EF4-FFF2-40B4-BE49-F238E27FC236}">
                  <a16:creationId xmlns:a16="http://schemas.microsoft.com/office/drawing/2014/main" id="{CFD368A2-094D-BEBC-F6F6-DF12C0A45AFA}"/>
                </a:ext>
              </a:extLst>
            </p:cNvPr>
            <p:cNvSpPr txBox="1"/>
            <p:nvPr/>
          </p:nvSpPr>
          <p:spPr>
            <a:xfrm>
              <a:off x="1509484" y="1696577"/>
              <a:ext cx="142981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&lt;LLN (5. Perzentile) </a:t>
              </a:r>
              <a:endParaRPr lang="de-DE" sz="1200" baseline="-25000" dirty="0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1C838F93-A115-2AEC-664D-DCD1C59BAABC}"/>
                </a:ext>
              </a:extLst>
            </p:cNvPr>
            <p:cNvSpPr txBox="1"/>
            <p:nvPr/>
          </p:nvSpPr>
          <p:spPr>
            <a:xfrm>
              <a:off x="7111634" y="1695071"/>
              <a:ext cx="1504554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&gt;ULN (95. Perzentile) </a:t>
              </a:r>
              <a:endParaRPr lang="de-DE" sz="12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784504895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4E091E-C66B-2875-E370-AB06654D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Essential </a:t>
            </a:r>
            <a:r>
              <a:rPr lang="de-DE" dirty="0" err="1"/>
              <a:t>Sentence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C8EEA5-D4E8-2B55-80E3-C2BCA83C2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200" b="0" i="0" u="none" strike="noStrike" baseline="0" dirty="0">
                <a:latin typeface="Calibri" panose="020F0502020204030204" pitchFamily="34" charset="0"/>
              </a:rPr>
              <a:t>Standardverfahren zur Bestimmung des Gasaustausches der Lunge</a:t>
            </a:r>
          </a:p>
          <a:p>
            <a:pPr algn="l"/>
            <a:r>
              <a:rPr lang="de-DE" sz="2200" b="0" i="0" u="none" strike="noStrike" baseline="0" dirty="0">
                <a:latin typeface="Calibri" panose="020F0502020204030204" pitchFamily="34" charset="0"/>
              </a:rPr>
              <a:t>D</a:t>
            </a:r>
            <a:r>
              <a:rPr lang="de-DE" sz="2200" b="0" i="0" u="none" strike="noStrike" baseline="-25000" dirty="0">
                <a:latin typeface="Calibri" panose="020F0502020204030204" pitchFamily="34" charset="0"/>
              </a:rPr>
              <a:t>L,CO</a:t>
            </a:r>
            <a:r>
              <a:rPr lang="de-DE" sz="2200" b="0" i="0" u="none" strike="noStrike" baseline="0" dirty="0">
                <a:latin typeface="Calibri" panose="020F0502020204030204" pitchFamily="34" charset="0"/>
              </a:rPr>
              <a:t>-Messung erfolgt im Single-Breath-Verfahren:</a:t>
            </a:r>
            <a:br>
              <a:rPr lang="de-DE" sz="2200" b="0" i="0" u="none" strike="noStrike" baseline="0" dirty="0">
                <a:latin typeface="Calibri" panose="020F0502020204030204" pitchFamily="34" charset="0"/>
              </a:rPr>
            </a:br>
            <a:r>
              <a:rPr lang="de-DE" sz="2200" b="0" i="0" u="none" strike="noStrike" baseline="0" dirty="0">
                <a:latin typeface="Calibri" panose="020F0502020204030204" pitchFamily="34" charset="0"/>
              </a:rPr>
              <a:t>Die diffundierte CO-Menge wird in Relation zur Atemanhalte-Zeit gesetzt (10 Sekunden).</a:t>
            </a:r>
          </a:p>
          <a:p>
            <a:pPr algn="l"/>
            <a:r>
              <a:rPr lang="de-DE" sz="2200" b="0" i="0" u="none" strike="noStrike" baseline="0" dirty="0">
                <a:latin typeface="Calibri" panose="020F0502020204030204" pitchFamily="34" charset="0"/>
              </a:rPr>
              <a:t>Der Patient soll mindestens 90% des Volumens seiner individuellen Vitalkapazität im Single-Breath inhalieren.</a:t>
            </a:r>
          </a:p>
          <a:p>
            <a:pPr algn="l"/>
            <a:r>
              <a:rPr lang="de-DE" sz="2200" b="0" i="0" u="none" strike="noStrike" baseline="0" dirty="0">
                <a:latin typeface="Calibri" panose="020F0502020204030204" pitchFamily="34" charset="0"/>
              </a:rPr>
              <a:t>Bedeutung der Methode:</a:t>
            </a:r>
            <a:br>
              <a:rPr lang="de-DE" sz="2200" b="0" i="0" u="none" strike="noStrike" baseline="0" dirty="0">
                <a:latin typeface="Calibri" panose="020F0502020204030204" pitchFamily="34" charset="0"/>
              </a:rPr>
            </a:br>
            <a:r>
              <a:rPr lang="de-DE" sz="2200" b="0" i="0" u="none" strike="noStrike" baseline="0" dirty="0">
                <a:latin typeface="Calibri" panose="020F0502020204030204" pitchFamily="34" charset="0"/>
              </a:rPr>
              <a:t>Diagnostik und Verlaufsbeurteilung </a:t>
            </a:r>
            <a:r>
              <a:rPr lang="de-DE" sz="2200" b="0" i="0" u="none" strike="noStrike" baseline="0" dirty="0" err="1">
                <a:latin typeface="Calibri" panose="020F0502020204030204" pitchFamily="34" charset="0"/>
              </a:rPr>
              <a:t>fibrosierender</a:t>
            </a:r>
            <a:r>
              <a:rPr lang="de-DE" sz="2200" b="0" i="0" u="none" strike="noStrike" baseline="0">
                <a:latin typeface="Calibri" panose="020F0502020204030204" pitchFamily="34" charset="0"/>
              </a:rPr>
              <a:t>, restriktiver Lungenerkrankungen, Frühdetektion </a:t>
            </a:r>
            <a:r>
              <a:rPr lang="de-DE" sz="2200" b="0" i="0" u="none" strike="noStrike" baseline="0" dirty="0">
                <a:latin typeface="Calibri" panose="020F0502020204030204" pitchFamily="34" charset="0"/>
              </a:rPr>
              <a:t>des Lungenemphysems.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4037193224"/>
      </p:ext>
    </p:extLst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Autoren:innen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30302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2800" b="1" dirty="0"/>
              <a:t>C.P. </a:t>
            </a:r>
            <a:r>
              <a:rPr lang="de-DE" sz="2800" b="1" dirty="0" err="1"/>
              <a:t>Criée</a:t>
            </a:r>
            <a:r>
              <a:rPr lang="de-DE" sz="2800" b="1" dirty="0"/>
              <a:t>, </a:t>
            </a:r>
            <a:r>
              <a:rPr lang="de-DE" sz="2800" dirty="0"/>
              <a:t>H.J. Smith, A.M. Preisser, D. Bösch, U. Butt, </a:t>
            </a:r>
            <a:br>
              <a:rPr lang="de-DE" sz="2800" dirty="0"/>
            </a:br>
            <a:r>
              <a:rPr lang="de-DE" sz="2800" dirty="0"/>
              <a:t>M.M. Borst, N. Hämäläinen, K. Husemann, R.A. Jörres, </a:t>
            </a:r>
            <a:br>
              <a:rPr lang="de-DE" sz="2800" dirty="0"/>
            </a:br>
            <a:r>
              <a:rPr lang="de-DE" sz="2800" dirty="0"/>
              <a:t>P. Kardos, C. Lex, F.J. Meyer, D. Nachtigall†, D. Nowak,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800" dirty="0"/>
              <a:t>U. Ochmann, W. Randerath, A. Schütz, B. </a:t>
            </a:r>
            <a:r>
              <a:rPr lang="de-DE" sz="2800" dirty="0" err="1"/>
              <a:t>Schucher</a:t>
            </a:r>
            <a:r>
              <a:rPr lang="de-DE" sz="2800" dirty="0"/>
              <a:t>, </a:t>
            </a:r>
            <a:br>
              <a:rPr lang="de-DE" sz="2800" dirty="0"/>
            </a:br>
            <a:r>
              <a:rPr lang="de-DE" sz="2800" dirty="0"/>
              <a:t>J. </a:t>
            </a:r>
            <a:r>
              <a:rPr lang="de-DE" sz="2800" dirty="0" err="1"/>
              <a:t>Spiesshoefer</a:t>
            </a:r>
            <a:r>
              <a:rPr lang="de-DE" sz="2800" dirty="0"/>
              <a:t>, C. Taube, S. </a:t>
            </a:r>
            <a:r>
              <a:rPr lang="de-DE" sz="2800" dirty="0" err="1"/>
              <a:t>Walterspacher</a:t>
            </a:r>
            <a:r>
              <a:rPr lang="de-DE" sz="2800" dirty="0"/>
              <a:t>, </a:t>
            </a:r>
            <a:br>
              <a:rPr lang="de-DE" sz="2800" dirty="0"/>
            </a:br>
            <a:r>
              <a:rPr lang="de-DE" sz="2800" dirty="0"/>
              <a:t>M. </a:t>
            </a:r>
            <a:r>
              <a:rPr lang="de-DE" sz="2800" dirty="0" err="1"/>
              <a:t>Wollsching</a:t>
            </a:r>
            <a:r>
              <a:rPr lang="de-DE" sz="2800" dirty="0"/>
              <a:t>-Strobel, H. Worth, M. Gappa und </a:t>
            </a:r>
            <a:br>
              <a:rPr lang="de-DE" sz="2800" dirty="0"/>
            </a:br>
            <a:r>
              <a:rPr lang="de-DE" sz="2800" dirty="0"/>
              <a:t>W. Windisch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294497B-D7B4-AB6A-2DF6-980139DA866B}"/>
              </a:ext>
            </a:extLst>
          </p:cNvPr>
          <p:cNvSpPr txBox="1"/>
          <p:nvPr/>
        </p:nvSpPr>
        <p:spPr>
          <a:xfrm>
            <a:off x="7596336" y="634789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Stand 09 | 2024</a:t>
            </a:r>
          </a:p>
        </p:txBody>
      </p:sp>
    </p:spTree>
    <p:extLst>
      <p:ext uri="{BB962C8B-B14F-4D97-AF65-F5344CB8AC3E}">
        <p14:creationId xmlns:p14="http://schemas.microsoft.com/office/powerpoint/2010/main" val="1004496881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3797F8-85A8-F4AC-D4A5-5FCB8357B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/>
              <a:t>Diffusionskapazität </a:t>
            </a:r>
            <a:r>
              <a:rPr lang="de-DE" dirty="0"/>
              <a:t>von Kohlenmonoxid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C814C6-3CC8-98B7-8BD8-9CB904E76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97037"/>
            <a:ext cx="8229600" cy="49723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b="1" dirty="0"/>
              <a:t>Beurteilung der Atmung:</a:t>
            </a:r>
          </a:p>
          <a:p>
            <a:pPr marL="536575" indent="-536575">
              <a:buFont typeface="+mj-lt"/>
              <a:buAutoNum type="alphaLcPeriod"/>
            </a:pPr>
            <a:r>
              <a:rPr lang="de-DE" sz="2000" dirty="0"/>
              <a:t>Bestimmung der Ventilation</a:t>
            </a:r>
          </a:p>
          <a:p>
            <a:pPr marL="536575" indent="-536575">
              <a:buFont typeface="+mj-lt"/>
              <a:buAutoNum type="alphaLcPeriod"/>
            </a:pPr>
            <a:r>
              <a:rPr lang="de-DE" sz="2000" dirty="0"/>
              <a:t>Messung des Gasaustausches</a:t>
            </a:r>
          </a:p>
          <a:p>
            <a:pPr marL="984250" lvl="1" indent="-447675">
              <a:buFont typeface="Wingdings" panose="05000000000000000000" pitchFamily="2" charset="2"/>
              <a:buChar char="Ø"/>
            </a:pPr>
            <a:r>
              <a:rPr lang="de-DE" sz="2000" dirty="0"/>
              <a:t>Erfassung der Sauerstoffaufnahme</a:t>
            </a:r>
          </a:p>
          <a:p>
            <a:pPr marL="984250" lvl="1" indent="-447675">
              <a:buFont typeface="Wingdings" panose="05000000000000000000" pitchFamily="2" charset="2"/>
              <a:buChar char="Ø"/>
            </a:pPr>
            <a:r>
              <a:rPr lang="de-DE" sz="2000" dirty="0"/>
              <a:t>Erfassung der </a:t>
            </a:r>
            <a:r>
              <a:rPr lang="de-DE" sz="2000" dirty="0" err="1"/>
              <a:t>alveolo</a:t>
            </a:r>
            <a:r>
              <a:rPr lang="de-DE" sz="2000" dirty="0"/>
              <a:t>-kapillären Diffusion:</a:t>
            </a:r>
          </a:p>
          <a:p>
            <a:pPr marL="1431925" lvl="2" indent="-447675">
              <a:buFont typeface="Symbol" panose="05050102010706020507" pitchFamily="18" charset="2"/>
              <a:buChar char="-"/>
            </a:pPr>
            <a:r>
              <a:rPr lang="de-DE" sz="2000" dirty="0"/>
              <a:t>Standardverfahren: Messung der CO-Diffusionskapazität D</a:t>
            </a:r>
            <a:r>
              <a:rPr lang="de-DE" sz="2000" baseline="-25000" dirty="0"/>
              <a:t>L,CO</a:t>
            </a:r>
            <a:br>
              <a:rPr lang="de-DE" sz="2000" dirty="0"/>
            </a:br>
            <a:r>
              <a:rPr lang="de-DE" sz="2000" dirty="0"/>
              <a:t>(</a:t>
            </a:r>
            <a:r>
              <a:rPr lang="de-DE" sz="2000" b="0" i="0" u="none" strike="noStrike" baseline="0" dirty="0"/>
              <a:t>Transferfaktor der Lunge für CO, T</a:t>
            </a:r>
            <a:r>
              <a:rPr lang="de-DE" sz="2000" b="0" i="0" u="none" strike="noStrike" baseline="-25000" dirty="0"/>
              <a:t>L,CO</a:t>
            </a:r>
            <a:r>
              <a:rPr lang="de-DE" sz="2000" b="0" i="0" u="none" strike="noStrike" baseline="0" dirty="0"/>
              <a:t>)</a:t>
            </a:r>
          </a:p>
          <a:p>
            <a:pPr marL="1431925" lvl="2" indent="-447675">
              <a:buFont typeface="Symbol" panose="05050102010706020507" pitchFamily="18" charset="2"/>
              <a:buChar char="-"/>
            </a:pPr>
            <a:r>
              <a:rPr lang="de-DE" sz="2000" dirty="0"/>
              <a:t>Kohlenmonoxid (CO) besitzt ähnliche Diffusionseigenschaften wie Sauerstoff.</a:t>
            </a:r>
          </a:p>
          <a:p>
            <a:pPr marL="1431925" lvl="2" indent="-447675">
              <a:buFont typeface="Symbol" panose="05050102010706020507" pitchFamily="18" charset="2"/>
              <a:buChar char="-"/>
            </a:pPr>
            <a:r>
              <a:rPr lang="de-DE" sz="2000" dirty="0"/>
              <a:t>CO kommt in der Umgebungsluft nicht vor, ist gut löslich und im Blut nur gering vorhanden (Ausnahme: Raucher).</a:t>
            </a:r>
          </a:p>
          <a:p>
            <a:pPr marL="1431925" lvl="2" indent="-447675">
              <a:buFont typeface="Symbol" panose="05050102010706020507" pitchFamily="18" charset="2"/>
              <a:buChar char="-"/>
            </a:pPr>
            <a:r>
              <a:rPr lang="de-DE" sz="2000" dirty="0"/>
              <a:t>Aus Bestimmung der alveolären CO-Konzentration kann die Diffusionskapazität der Lunge bestimmt werden.</a:t>
            </a:r>
          </a:p>
        </p:txBody>
      </p:sp>
    </p:spTree>
    <p:extLst>
      <p:ext uri="{BB962C8B-B14F-4D97-AF65-F5344CB8AC3E}">
        <p14:creationId xmlns:p14="http://schemas.microsoft.com/office/powerpoint/2010/main" val="870807332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887049-A4FD-8597-8514-D35995E64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0" i="0" u="none" strike="noStrike" baseline="0" dirty="0">
                <a:latin typeface="Calibri" panose="020F0502020204030204" pitchFamily="34" charset="0"/>
              </a:rPr>
              <a:t>Diffusionskapazität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02679E-3B16-C44A-912D-7FA4B68B2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25" y="1916832"/>
            <a:ext cx="8229600" cy="4525963"/>
          </a:xfrm>
        </p:spPr>
        <p:txBody>
          <a:bodyPr>
            <a:noAutofit/>
          </a:bodyPr>
          <a:lstStyle/>
          <a:p>
            <a:pPr marL="536575" indent="-536575" algn="l">
              <a:spcAft>
                <a:spcPts val="600"/>
              </a:spcAft>
            </a:pPr>
            <a:r>
              <a:rPr lang="de-DE" sz="2500" b="0" i="0" u="none" strike="noStrike" baseline="0" dirty="0">
                <a:latin typeface="Calibri" panose="020F0502020204030204" pitchFamily="34" charset="0"/>
              </a:rPr>
              <a:t>Menge eines bestimmten Gases (CO oder O</a:t>
            </a:r>
            <a:r>
              <a:rPr lang="de-DE" sz="2500" b="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de-DE" sz="2500" b="0" i="0" u="none" strike="noStrike" baseline="0" dirty="0">
                <a:latin typeface="Calibri" panose="020F0502020204030204" pitchFamily="34" charset="0"/>
              </a:rPr>
              <a:t>), die pro Zeiteinheit durch die </a:t>
            </a:r>
            <a:r>
              <a:rPr lang="de-DE" sz="2500" b="0" i="0" u="none" strike="noStrike" baseline="0" dirty="0" err="1">
                <a:latin typeface="Calibri" panose="020F0502020204030204" pitchFamily="34" charset="0"/>
              </a:rPr>
              <a:t>alveolo</a:t>
            </a:r>
            <a:r>
              <a:rPr lang="de-DE" sz="2500" b="0" i="0" u="none" strike="noStrike" baseline="0" dirty="0">
                <a:latin typeface="Calibri" panose="020F0502020204030204" pitchFamily="34" charset="0"/>
              </a:rPr>
              <a:t>-kapillären Membranen der gesamten Lunge ins Blut diffundiert:</a:t>
            </a:r>
            <a:br>
              <a:rPr lang="de-DE" sz="2500" b="0" i="0" u="none" strike="noStrike" baseline="0" dirty="0">
                <a:latin typeface="Calibri" panose="020F0502020204030204" pitchFamily="34" charset="0"/>
              </a:rPr>
            </a:br>
            <a:r>
              <a:rPr lang="pl-PL" sz="2500" b="1" i="0" u="none" strike="noStrike" baseline="0" dirty="0">
                <a:latin typeface="Calibri" panose="020F0502020204030204" pitchFamily="34" charset="0"/>
              </a:rPr>
              <a:t>D</a:t>
            </a:r>
            <a:r>
              <a:rPr lang="pl-PL" sz="2500" b="1" i="0" u="none" strike="noStrike" baseline="-25000" dirty="0">
                <a:latin typeface="Calibri" panose="020F0502020204030204" pitchFamily="34" charset="0"/>
              </a:rPr>
              <a:t>L,CO</a:t>
            </a:r>
            <a:r>
              <a:rPr lang="pl-PL" sz="2500" b="1" i="0" u="none" strike="noStrike" baseline="0" dirty="0">
                <a:latin typeface="Calibri" panose="020F0502020204030204" pitchFamily="34" charset="0"/>
              </a:rPr>
              <a:t> = V‘CO/P</a:t>
            </a:r>
            <a:r>
              <a:rPr lang="pl-PL" sz="2500" b="1" i="0" u="none" strike="noStrike" baseline="-25000" dirty="0">
                <a:latin typeface="Calibri" panose="020F0502020204030204" pitchFamily="34" charset="0"/>
              </a:rPr>
              <a:t>A,CO</a:t>
            </a:r>
            <a:r>
              <a:rPr lang="pl-PL" sz="2500" b="1" i="0" u="none" strike="noStrike" baseline="0" dirty="0">
                <a:latin typeface="Calibri" panose="020F0502020204030204" pitchFamily="34" charset="0"/>
              </a:rPr>
              <a:t> (mmol × min</a:t>
            </a:r>
            <a:r>
              <a:rPr lang="pl-PL" sz="2500" b="1" i="0" u="none" strike="noStrike" baseline="30000" dirty="0">
                <a:latin typeface="Calibri" panose="020F0502020204030204" pitchFamily="34" charset="0"/>
              </a:rPr>
              <a:t>–1</a:t>
            </a:r>
            <a:r>
              <a:rPr lang="pl-PL" sz="2500" b="1" i="0" u="none" strike="noStrike" baseline="0" dirty="0">
                <a:latin typeface="Calibri" panose="020F0502020204030204" pitchFamily="34" charset="0"/>
              </a:rPr>
              <a:t> × kPa</a:t>
            </a:r>
            <a:r>
              <a:rPr lang="pl-PL" sz="2500" b="1" i="0" u="none" strike="noStrike" baseline="30000" dirty="0">
                <a:latin typeface="Calibri" panose="020F0502020204030204" pitchFamily="34" charset="0"/>
              </a:rPr>
              <a:t>–1</a:t>
            </a:r>
            <a:r>
              <a:rPr lang="pl-PL" sz="2500" b="1" i="0" u="none" strike="noStrike" baseline="0" dirty="0">
                <a:latin typeface="Calibri" panose="020F0502020204030204" pitchFamily="34" charset="0"/>
              </a:rPr>
              <a:t>)</a:t>
            </a:r>
            <a:endParaRPr lang="de-DE" sz="2500" b="1" i="0" u="none" strike="noStrike" baseline="0" dirty="0">
              <a:latin typeface="Calibri" panose="020F0502020204030204" pitchFamily="34" charset="0"/>
            </a:endParaRPr>
          </a:p>
          <a:p>
            <a:pPr marL="536575" indent="-536575" algn="l">
              <a:spcAft>
                <a:spcPts val="600"/>
              </a:spcAft>
            </a:pPr>
            <a:r>
              <a:rPr lang="de-DE" sz="2500" b="0" i="0" u="none" strike="noStrike" baseline="0" dirty="0">
                <a:latin typeface="Calibri" panose="020F0502020204030204" pitchFamily="34" charset="0"/>
              </a:rPr>
              <a:t>D</a:t>
            </a:r>
            <a:r>
              <a:rPr lang="de-DE" sz="2500" b="0" i="0" u="none" strike="noStrike" baseline="-25000" dirty="0">
                <a:latin typeface="Calibri" panose="020F0502020204030204" pitchFamily="34" charset="0"/>
              </a:rPr>
              <a:t>L,CO</a:t>
            </a:r>
            <a:r>
              <a:rPr lang="de-DE" sz="2500" b="0" i="0" u="none" strike="noStrike" baseline="0" dirty="0">
                <a:latin typeface="Calibri" panose="020F0502020204030204" pitchFamily="34" charset="0"/>
              </a:rPr>
              <a:t>-Messung erfolgt mit einem Gasgemisch </a:t>
            </a:r>
            <a:br>
              <a:rPr lang="de-DE" sz="2500" b="0" i="0" u="none" strike="noStrike" baseline="0" dirty="0">
                <a:latin typeface="Calibri" panose="020F0502020204030204" pitchFamily="34" charset="0"/>
              </a:rPr>
            </a:br>
            <a:r>
              <a:rPr lang="de-DE" sz="2500" b="0" i="0" u="none" strike="noStrike" baseline="0" dirty="0">
                <a:latin typeface="Calibri" panose="020F0502020204030204" pitchFamily="34" charset="0"/>
              </a:rPr>
              <a:t>(</a:t>
            </a:r>
            <a:r>
              <a:rPr lang="pl-PL" sz="2500" b="0" i="0" u="none" strike="noStrike" baseline="0" dirty="0">
                <a:latin typeface="Calibri" panose="020F0502020204030204" pitchFamily="34" charset="0"/>
              </a:rPr>
              <a:t>0,25 – 0,3% CO, 9 – 10% Helium, 21%</a:t>
            </a:r>
            <a:r>
              <a:rPr lang="de-DE" sz="2500" b="0" i="0" u="none" strike="noStrike" baseline="0" dirty="0">
                <a:latin typeface="Calibri" panose="020F0502020204030204" pitchFamily="34" charset="0"/>
              </a:rPr>
              <a:t> O</a:t>
            </a:r>
            <a:r>
              <a:rPr lang="de-DE" sz="2500" b="0" i="0" u="none" strike="noStrike" baseline="-25000" dirty="0">
                <a:latin typeface="Calibri" panose="020F0502020204030204" pitchFamily="34" charset="0"/>
              </a:rPr>
              <a:t>2 </a:t>
            </a:r>
            <a:r>
              <a:rPr lang="de-DE" sz="2500" b="0" i="0" u="none" strike="noStrike" baseline="0" dirty="0">
                <a:latin typeface="Calibri" panose="020F0502020204030204" pitchFamily="34" charset="0"/>
              </a:rPr>
              <a:t>, Stickstoff)</a:t>
            </a:r>
          </a:p>
          <a:p>
            <a:pPr marL="536575" indent="-536575" algn="l">
              <a:spcAft>
                <a:spcPts val="600"/>
              </a:spcAft>
            </a:pPr>
            <a:r>
              <a:rPr lang="de-DE" sz="2500" b="0" i="0" u="none" strike="noStrike" baseline="0" dirty="0">
                <a:latin typeface="Calibri" panose="020F0502020204030204" pitchFamily="34" charset="0"/>
              </a:rPr>
              <a:t>Single-Breath Real-Time-Analyse: </a:t>
            </a:r>
            <a:br>
              <a:rPr lang="de-DE" sz="2500" b="0" i="0" u="none" strike="noStrike" baseline="0" dirty="0">
                <a:latin typeface="Calibri" panose="020F0502020204030204" pitchFamily="34" charset="0"/>
              </a:rPr>
            </a:br>
            <a:r>
              <a:rPr lang="de-DE" sz="2500" b="0" i="0" u="none" strike="noStrike" baseline="0" dirty="0">
                <a:latin typeface="Calibri" panose="020F0502020204030204" pitchFamily="34" charset="0"/>
              </a:rPr>
              <a:t>0,3% CO, 0,3% CH4 (Methan), 21% O</a:t>
            </a:r>
            <a:r>
              <a:rPr lang="de-DE" sz="2500" b="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de-DE" sz="2500" b="0" i="0" u="none" strike="noStrike" baseline="0" dirty="0">
                <a:latin typeface="Calibri" panose="020F0502020204030204" pitchFamily="34" charset="0"/>
              </a:rPr>
              <a:t>, Stickstoff</a:t>
            </a:r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2395349276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72AD8-31AE-789C-F8FF-3EC3A4A4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Messprinzip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95264B-137C-908A-A080-3C262E0EA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68" y="1844824"/>
            <a:ext cx="8498463" cy="4525963"/>
          </a:xfrm>
        </p:spPr>
        <p:txBody>
          <a:bodyPr>
            <a:noAutofit/>
          </a:bodyPr>
          <a:lstStyle/>
          <a:p>
            <a:pPr algn="l"/>
            <a:r>
              <a:rPr lang="de-DE" sz="2300" b="0" i="0" u="none" strike="noStrike" baseline="0" dirty="0">
                <a:latin typeface="Calibri" panose="020F0502020204030204" pitchFamily="34" charset="0"/>
              </a:rPr>
              <a:t>CO hat eine hohe Hämoglobin-Affinität.</a:t>
            </a:r>
          </a:p>
          <a:p>
            <a:pPr algn="l"/>
            <a:r>
              <a:rPr lang="de-DE" sz="2300" b="0" i="0" u="none" strike="noStrike" baseline="0" dirty="0">
                <a:latin typeface="Calibri" panose="020F0502020204030204" pitchFamily="34" charset="0"/>
              </a:rPr>
              <a:t>nahezu konstantes Partialdruckgefälle zwischen </a:t>
            </a:r>
            <a:r>
              <a:rPr lang="de-DE" sz="2300" b="0" i="0" u="none" strike="noStrike" baseline="0" dirty="0" err="1">
                <a:latin typeface="Calibri" panose="020F0502020204030204" pitchFamily="34" charset="0"/>
              </a:rPr>
              <a:t>Alveolarraum</a:t>
            </a:r>
            <a:r>
              <a:rPr lang="de-DE" sz="2300" b="0" i="0" u="none" strike="noStrike" baseline="0" dirty="0">
                <a:latin typeface="Calibri" panose="020F0502020204030204" pitchFamily="34" charset="0"/>
              </a:rPr>
              <a:t> und kapillärem Blut (bei normalem Hb)</a:t>
            </a:r>
          </a:p>
          <a:p>
            <a:pPr algn="l"/>
            <a:r>
              <a:rPr lang="de-DE" sz="2300" b="0" i="0" u="none" strike="noStrike" baseline="0" dirty="0">
                <a:latin typeface="Calibri" panose="020F0502020204030204" pitchFamily="34" charset="0"/>
              </a:rPr>
              <a:t>Die gebundene Gasmenge wird bestimmt durch:</a:t>
            </a:r>
          </a:p>
          <a:p>
            <a:pPr lvl="1"/>
            <a:r>
              <a:rPr lang="de-DE" sz="2300" b="0" i="0" u="none" strike="noStrike" baseline="0" dirty="0">
                <a:latin typeface="Calibri" panose="020F0502020204030204" pitchFamily="34" charset="0"/>
              </a:rPr>
              <a:t>die Dicke der </a:t>
            </a:r>
            <a:r>
              <a:rPr lang="de-DE" sz="2300" b="0" i="0" u="none" strike="noStrike" baseline="0" dirty="0" err="1">
                <a:latin typeface="Calibri" panose="020F0502020204030204" pitchFamily="34" charset="0"/>
              </a:rPr>
              <a:t>alveolo</a:t>
            </a:r>
            <a:r>
              <a:rPr lang="de-DE" sz="2300" b="0" i="0" u="none" strike="noStrike" baseline="0" dirty="0">
                <a:latin typeface="Calibri" panose="020F0502020204030204" pitchFamily="34" charset="0"/>
              </a:rPr>
              <a:t>-kapillären Membran </a:t>
            </a:r>
            <a:br>
              <a:rPr lang="de-DE" sz="2300" b="0" i="0" u="none" strike="noStrike" baseline="0" dirty="0">
                <a:latin typeface="Calibri" panose="020F0502020204030204" pitchFamily="34" charset="0"/>
              </a:rPr>
            </a:br>
            <a:r>
              <a:rPr lang="de-DE" sz="2300" b="0" i="0" u="none" strike="noStrike" baseline="0" dirty="0">
                <a:latin typeface="Calibri" panose="020F0502020204030204" pitchFamily="34" charset="0"/>
              </a:rPr>
              <a:t>(beeinflusst durch Fibrose, Ödem),</a:t>
            </a:r>
          </a:p>
          <a:p>
            <a:pPr lvl="1"/>
            <a:r>
              <a:rPr lang="de-DE" sz="2300" b="0" i="0" u="none" strike="noStrike" baseline="0" dirty="0">
                <a:latin typeface="Calibri" panose="020F0502020204030204" pitchFamily="34" charset="0"/>
              </a:rPr>
              <a:t>die Größe der funktionellen Austauschfläche </a:t>
            </a:r>
            <a:br>
              <a:rPr lang="de-DE" sz="2300" b="0" i="0" u="none" strike="noStrike" baseline="0" dirty="0">
                <a:latin typeface="Calibri" panose="020F0502020204030204" pitchFamily="34" charset="0"/>
              </a:rPr>
            </a:br>
            <a:r>
              <a:rPr lang="de-DE" sz="2300" b="0" i="0" u="none" strike="noStrike" baseline="0" dirty="0">
                <a:latin typeface="Calibri" panose="020F0502020204030204" pitchFamily="34" charset="0"/>
              </a:rPr>
              <a:t>(beeinflusst durch Resektion, Emphysem, Gefäßerkrankungen)</a:t>
            </a:r>
          </a:p>
          <a:p>
            <a:pPr lvl="1"/>
            <a:r>
              <a:rPr lang="de-DE" sz="2300" b="0" i="0" u="none" strike="noStrike" baseline="0" dirty="0">
                <a:latin typeface="Calibri" panose="020F0502020204030204" pitchFamily="34" charset="0"/>
              </a:rPr>
              <a:t>die Partialdruckdifferenz zwischen Alveole und kapillärem Blut (beeinflusst durch Lungenperfusion),</a:t>
            </a:r>
          </a:p>
          <a:p>
            <a:pPr lvl="1"/>
            <a:r>
              <a:rPr lang="de-DE" sz="2300" b="0" i="0" u="none" strike="noStrike" baseline="0" dirty="0">
                <a:latin typeface="Calibri" panose="020F0502020204030204" pitchFamily="34" charset="0"/>
              </a:rPr>
              <a:t>die Diffusionszeit, d. h. hier die </a:t>
            </a:r>
            <a:r>
              <a:rPr lang="de-DE" sz="2300" b="0" i="0" u="none" strike="noStrike" baseline="0" dirty="0" err="1">
                <a:latin typeface="Calibri" panose="020F0502020204030204" pitchFamily="34" charset="0"/>
              </a:rPr>
              <a:t>Atemanhaltezeit</a:t>
            </a:r>
            <a:r>
              <a:rPr lang="de-DE" sz="2300" b="0" i="0" u="none" strike="noStrike" baseline="0" dirty="0">
                <a:latin typeface="Calibri" panose="020F0502020204030204" pitchFamily="34" charset="0"/>
              </a:rPr>
              <a:t>.</a:t>
            </a: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2458066277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DCFA4-900D-DD1A-5720-A3BDD000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Messwerte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10D6BC-7C78-2587-25AF-F3FA8E3B5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b="0" i="0" u="none" strike="noStrike" baseline="0" dirty="0">
                <a:latin typeface="Calibri" panose="020F0502020204030204" pitchFamily="34" charset="0"/>
              </a:rPr>
              <a:t>Berechnung von CO-Aufnahme und D</a:t>
            </a:r>
            <a:r>
              <a:rPr lang="de-DE" sz="2600" b="0" i="0" u="none" strike="noStrike" baseline="-25000" dirty="0">
                <a:latin typeface="Calibri" panose="020F0502020204030204" pitchFamily="34" charset="0"/>
              </a:rPr>
              <a:t>L,CO</a:t>
            </a:r>
            <a:r>
              <a:rPr lang="de-DE" sz="2600" b="0" i="0" u="none" strike="noStrike" baseline="0" dirty="0">
                <a:latin typeface="Calibri" panose="020F0502020204030204" pitchFamily="34" charset="0"/>
              </a:rPr>
              <a:t> SB Mithilfe der inspiratorischen und exspiratorischen CO-Konzentrationen</a:t>
            </a:r>
          </a:p>
          <a:p>
            <a:pPr algn="l"/>
            <a:r>
              <a:rPr lang="de-DE" sz="2600" b="0" i="0" u="none" strike="noStrike" baseline="0" dirty="0">
                <a:latin typeface="Calibri" panose="020F0502020204030204" pitchFamily="34" charset="0"/>
              </a:rPr>
              <a:t>Bestimmung des </a:t>
            </a:r>
            <a:r>
              <a:rPr lang="de-DE" sz="2600" b="0" i="0" u="none" strike="noStrike" baseline="0" dirty="0" err="1">
                <a:latin typeface="Calibri" panose="020F0502020204030204" pitchFamily="34" charset="0"/>
              </a:rPr>
              <a:t>Alveolarvolumens</a:t>
            </a:r>
            <a:r>
              <a:rPr lang="de-DE" sz="2600" b="0" i="0" u="none" strike="noStrike" baseline="0" dirty="0">
                <a:latin typeface="Calibri" panose="020F0502020204030204" pitchFamily="34" charset="0"/>
              </a:rPr>
              <a:t> mit Hilfe der Inertgas-Verdünnungsmethode </a:t>
            </a:r>
            <a:r>
              <a:rPr lang="en-US" sz="2600" b="0" i="0" u="none" strike="noStrike" baseline="0" dirty="0">
                <a:latin typeface="Calibri" panose="020F0502020204030204" pitchFamily="34" charset="0"/>
              </a:rPr>
              <a:t>(He </a:t>
            </a:r>
            <a:r>
              <a:rPr lang="en-US" sz="2600" b="0" i="0" u="none" strike="noStrike" baseline="0" dirty="0" err="1">
                <a:latin typeface="Calibri" panose="020F0502020204030204" pitchFamily="34" charset="0"/>
              </a:rPr>
              <a:t>bzw</a:t>
            </a:r>
            <a:r>
              <a:rPr lang="en-US" sz="2600" b="0" i="0" u="none" strike="noStrike" baseline="0" dirty="0">
                <a:latin typeface="Calibri" panose="020F0502020204030204" pitchFamily="34" charset="0"/>
              </a:rPr>
              <a:t>. CH</a:t>
            </a:r>
            <a:r>
              <a:rPr lang="en-US" sz="26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en-US" sz="2600" b="0" i="0" u="none" strike="noStrike" baseline="0" dirty="0">
                <a:latin typeface="Calibri" panose="020F0502020204030204" pitchFamily="34" charset="0"/>
              </a:rPr>
              <a:t>)</a:t>
            </a:r>
            <a:endParaRPr lang="de-DE" sz="2600" dirty="0">
              <a:latin typeface="Calibri" panose="020F0502020204030204" pitchFamily="34" charset="0"/>
            </a:endParaRPr>
          </a:p>
          <a:p>
            <a:pPr algn="l"/>
            <a:r>
              <a:rPr lang="de-DE" sz="2600" b="0" i="0" u="none" strike="noStrike" baseline="0" dirty="0">
                <a:latin typeface="Calibri" panose="020F0502020204030204" pitchFamily="34" charset="0"/>
              </a:rPr>
              <a:t>Ableitung weiterer absoluter Volumina </a:t>
            </a:r>
            <a:br>
              <a:rPr lang="de-DE" sz="2600" b="0" i="0" u="none" strike="noStrike" baseline="0" dirty="0">
                <a:latin typeface="Calibri" panose="020F0502020204030204" pitchFamily="34" charset="0"/>
              </a:rPr>
            </a:br>
            <a:r>
              <a:rPr lang="de-DE" sz="2600" b="0" i="0" u="none" strike="noStrike" baseline="0" dirty="0">
                <a:latin typeface="Calibri" panose="020F0502020204030204" pitchFamily="34" charset="0"/>
              </a:rPr>
              <a:t>(Residualvolumen (RV), funktionelle Residualkapazität (FRC), totale Lungenkapazität (TLC)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95154236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1A3098-CC42-93C4-09F3-263274012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Indikationen/Kontraindikationen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C2D9D9-F3A2-B44E-1771-C06C26D38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400" b="0" i="0" u="none" strike="noStrike" baseline="0" dirty="0">
                <a:latin typeface="Calibri" panose="020F0502020204030204" pitchFamily="34" charset="0"/>
              </a:rPr>
              <a:t>Verdacht auf eine interstitielle Lungenerkrankung (Fibrosen, Alveolitiden) oder Lungenemphysem</a:t>
            </a:r>
          </a:p>
          <a:p>
            <a:pPr algn="l"/>
            <a:r>
              <a:rPr lang="de-DE" sz="2400" b="0" i="0" u="none" strike="noStrike" baseline="0" dirty="0">
                <a:latin typeface="Calibri" panose="020F0502020204030204" pitchFamily="34" charset="0"/>
              </a:rPr>
              <a:t>Verlaufs- und Therapiekontrollen </a:t>
            </a:r>
          </a:p>
          <a:p>
            <a:pPr algn="l"/>
            <a:r>
              <a:rPr lang="de-DE" sz="2400" dirty="0">
                <a:latin typeface="Calibri" panose="020F0502020204030204" pitchFamily="34" charset="0"/>
              </a:rPr>
              <a:t>p</a:t>
            </a:r>
            <a:r>
              <a:rPr lang="de-DE" sz="2400" b="0" i="0" u="none" strike="noStrike" baseline="0" dirty="0">
                <a:latin typeface="Calibri" panose="020F0502020204030204" pitchFamily="34" charset="0"/>
              </a:rPr>
              <a:t>räoperative Abschätzung des Gasaustausches</a:t>
            </a:r>
          </a:p>
          <a:p>
            <a:pPr algn="l"/>
            <a:r>
              <a:rPr lang="de-DE" sz="2400" b="0" i="0" u="none" strike="noStrike" baseline="0" dirty="0">
                <a:latin typeface="Calibri" panose="020F0502020204030204" pitchFamily="34" charset="0"/>
              </a:rPr>
              <a:t>Diagnostik bei unklarer Dyspnoe</a:t>
            </a:r>
          </a:p>
          <a:p>
            <a:pPr algn="l"/>
            <a:endParaRPr lang="de-DE" sz="24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de-DE" sz="2400" dirty="0">
                <a:latin typeface="Calibri" panose="020F0502020204030204" pitchFamily="34" charset="0"/>
              </a:rPr>
              <a:t>a</a:t>
            </a:r>
            <a:r>
              <a:rPr lang="de-DE" sz="2400" b="0" i="0" u="none" strike="noStrike" baseline="0" dirty="0">
                <a:latin typeface="Calibri" panose="020F0502020204030204" pitchFamily="34" charset="0"/>
              </a:rPr>
              <a:t>bsolute Kontraindikationen: Keine</a:t>
            </a:r>
          </a:p>
          <a:p>
            <a:pPr algn="l"/>
            <a:r>
              <a:rPr lang="de-DE" sz="2400" dirty="0">
                <a:latin typeface="Calibri" panose="020F0502020204030204" pitchFamily="34" charset="0"/>
              </a:rPr>
              <a:t>D</a:t>
            </a:r>
            <a:r>
              <a:rPr lang="de-DE" sz="2400" b="0" i="0" u="none" strike="noStrike" baseline="0" dirty="0">
                <a:latin typeface="Calibri" panose="020F0502020204030204" pitchFamily="34" charset="0"/>
              </a:rPr>
              <a:t>er Patient soll körperlich und psychisch in der Lage sein, die Luft anzuhalten und Anweisungen zu befolgen.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493534738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ED496B-14B8-5919-65F8-0C3897EF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7" y="635000"/>
            <a:ext cx="7704856" cy="849784"/>
          </a:xfrm>
        </p:spPr>
        <p:txBody>
          <a:bodyPr>
            <a:normAutofit fontScale="90000"/>
          </a:bodyPr>
          <a:lstStyle/>
          <a:p>
            <a:r>
              <a:rPr lang="de-DE" dirty="0"/>
              <a:t>P</a:t>
            </a:r>
            <a:r>
              <a:rPr lang="de-DE"/>
              <a:t>athophysiologische </a:t>
            </a:r>
            <a:r>
              <a:rPr lang="de-DE" dirty="0"/>
              <a:t>Vorgänge, die Einfluss auf die Aufnahme von O</a:t>
            </a:r>
            <a:r>
              <a:rPr lang="de-DE" baseline="-25000" dirty="0"/>
              <a:t>2</a:t>
            </a:r>
            <a:r>
              <a:rPr lang="de-DE" dirty="0"/>
              <a:t> und CO haben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468C17-BFEC-D22F-C7FB-FCD29154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7037"/>
            <a:ext cx="8229600" cy="4828307"/>
          </a:xfrm>
        </p:spPr>
        <p:txBody>
          <a:bodyPr>
            <a:noAutofit/>
          </a:bodyPr>
          <a:lstStyle/>
          <a:p>
            <a:pPr algn="l"/>
            <a:r>
              <a:rPr lang="de-DE" sz="2000" b="0" u="none" strike="noStrike" baseline="0" dirty="0"/>
              <a:t>Diffusionsstörung durch verminderte alveolare Diffusionsfläche </a:t>
            </a:r>
            <a:br>
              <a:rPr lang="de-DE" sz="2000" b="0" u="none" strike="noStrike" baseline="0" dirty="0"/>
            </a:br>
            <a:r>
              <a:rPr lang="de-DE" sz="2000" b="0" u="none" strike="noStrike" baseline="0" dirty="0"/>
              <a:t>(Resektion, </a:t>
            </a:r>
            <a:r>
              <a:rPr lang="de-DE" sz="2000" b="0" u="none" strike="noStrike" baseline="0" dirty="0" err="1"/>
              <a:t>Alveolenverlust</a:t>
            </a:r>
            <a:r>
              <a:rPr lang="de-DE" sz="2000" b="0" u="none" strike="noStrike" baseline="0" dirty="0"/>
              <a:t> durch Pneumonie, Tuberkulose, Atelektase oder Fibrose)</a:t>
            </a:r>
          </a:p>
          <a:p>
            <a:pPr algn="l"/>
            <a:r>
              <a:rPr lang="de-DE" sz="2000" b="0" u="none" strike="noStrike" baseline="0" dirty="0"/>
              <a:t>verlängerte Diffusionsstrecke </a:t>
            </a:r>
            <a:br>
              <a:rPr lang="de-DE" sz="2000" b="0" u="none" strike="noStrike" baseline="0" dirty="0"/>
            </a:br>
            <a:r>
              <a:rPr lang="de-DE" sz="2000" b="0" u="none" strike="noStrike" baseline="0" dirty="0"/>
              <a:t>(Emphysem, interstitielle Erkrankungen und Entzündung, Lungenödem)</a:t>
            </a:r>
          </a:p>
          <a:p>
            <a:pPr algn="l"/>
            <a:r>
              <a:rPr lang="de-DE" sz="2000" b="0" u="none" strike="noStrike" baseline="0" dirty="0"/>
              <a:t>reduzierte Kapillardiffusionsfläche (rezidivierende Embolien, Vaskulitiden)</a:t>
            </a:r>
          </a:p>
          <a:p>
            <a:pPr algn="l"/>
            <a:r>
              <a:rPr lang="de-DE" sz="2000" b="0" u="none" strike="noStrike" baseline="0" dirty="0"/>
              <a:t>Perfusionsstörung der pulmonalen Kapillaren (nach Lungenembolie)</a:t>
            </a:r>
          </a:p>
          <a:p>
            <a:pPr algn="l"/>
            <a:r>
              <a:rPr lang="de-DE" sz="2000" b="0" u="none" strike="noStrike" baseline="0" dirty="0"/>
              <a:t>pulmonal-arterielle Hypertonie</a:t>
            </a:r>
          </a:p>
          <a:p>
            <a:pPr algn="l"/>
            <a:r>
              <a:rPr lang="de-DE" sz="2000" b="0" u="none" strike="noStrike" baseline="0" dirty="0"/>
              <a:t>Herzinsuffizienz oder anatomischer Rechts-Links-Shunt</a:t>
            </a:r>
          </a:p>
          <a:p>
            <a:pPr algn="l"/>
            <a:r>
              <a:rPr lang="de-DE" sz="2000" b="0" u="none" strike="noStrike" baseline="0" dirty="0"/>
              <a:t>Ventilationsstörungen mit Hypoventilation (Störung des Atemzentrums, Erschöpfung der Atempumpe, Einschränkung der Brustkorbbeweglichkeit)</a:t>
            </a:r>
          </a:p>
          <a:p>
            <a:pPr algn="l"/>
            <a:r>
              <a:rPr lang="de-DE" sz="2000" b="0" u="none" strike="noStrike" baseline="0" dirty="0"/>
              <a:t>Ventilation-Perfusion-</a:t>
            </a:r>
            <a:r>
              <a:rPr lang="de-DE" sz="2000" b="0" u="none" strike="noStrike" baseline="0" dirty="0" err="1"/>
              <a:t>Mismatching</a:t>
            </a:r>
            <a:r>
              <a:rPr lang="de-DE" sz="2000" b="0" u="none" strike="noStrike" baseline="0" dirty="0"/>
              <a:t>/Verteilungsstörung </a:t>
            </a:r>
            <a:br>
              <a:rPr lang="de-DE" sz="2000" b="0" u="none" strike="noStrike" baseline="0" dirty="0"/>
            </a:br>
            <a:r>
              <a:rPr lang="de-DE" sz="2000" b="0" u="none" strike="noStrike" baseline="0" dirty="0"/>
              <a:t>(funktioneller Rechts-Links-Shunt durch Adipositas, COPD)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620259514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254E21-193F-E838-52A8-E63AEDFE0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291" y="635000"/>
            <a:ext cx="5598973" cy="849784"/>
          </a:xfrm>
        </p:spPr>
        <p:txBody>
          <a:bodyPr>
            <a:normAutofit/>
          </a:bodyPr>
          <a:lstStyle/>
          <a:p>
            <a:r>
              <a:rPr lang="de-DE" dirty="0"/>
              <a:t>Ablauf </a:t>
            </a:r>
            <a:r>
              <a:rPr lang="de-DE"/>
              <a:t>des DLCO-Messmanövers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9F5CC5A-18EA-FEB5-820E-E2E611277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2624"/>
            <a:ext cx="7391505" cy="513537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5E3BE66D-4AD1-BE15-04FF-F593F082ED93}"/>
              </a:ext>
            </a:extLst>
          </p:cNvPr>
          <p:cNvSpPr txBox="1"/>
          <p:nvPr/>
        </p:nvSpPr>
        <p:spPr>
          <a:xfrm>
            <a:off x="7236296" y="1705900"/>
            <a:ext cx="1907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200"/>
              </a:spcAft>
            </a:pPr>
            <a:r>
              <a:rPr lang="de-DE" sz="1400" b="0" i="0" u="none" strike="noStrike" baseline="0" dirty="0">
                <a:latin typeface="Calibri" panose="020F0502020204030204" pitchFamily="34" charset="0"/>
              </a:rPr>
              <a:t>VIN = inspiriertes</a:t>
            </a:r>
          </a:p>
          <a:p>
            <a:pPr algn="l">
              <a:spcAft>
                <a:spcPts val="200"/>
              </a:spcAft>
            </a:pPr>
            <a:r>
              <a:rPr lang="de-DE" sz="1400" b="0" i="0" u="none" strike="noStrike" baseline="0" dirty="0">
                <a:latin typeface="Calibri" panose="020F0502020204030204" pitchFamily="34" charset="0"/>
              </a:rPr>
              <a:t>Volumen</a:t>
            </a:r>
          </a:p>
          <a:p>
            <a:pPr algn="l">
              <a:spcAft>
                <a:spcPts val="200"/>
              </a:spcAft>
            </a:pPr>
            <a:r>
              <a:rPr lang="de-DE" sz="1400" b="0" i="0" u="none" strike="noStrike" baseline="0" dirty="0">
                <a:latin typeface="Calibri" panose="020F0502020204030204" pitchFamily="34" charset="0"/>
              </a:rPr>
              <a:t>RV = Residualvolumen</a:t>
            </a:r>
          </a:p>
          <a:p>
            <a:pPr algn="l">
              <a:spcAft>
                <a:spcPts val="200"/>
              </a:spcAft>
            </a:pPr>
            <a:r>
              <a:rPr lang="de-DE" sz="1400" b="0" i="0" u="none" strike="noStrike" baseline="0" dirty="0">
                <a:latin typeface="Calibri" panose="020F0502020204030204" pitchFamily="34" charset="0"/>
              </a:rPr>
              <a:t>TIN = Inspirationszeit</a:t>
            </a:r>
          </a:p>
          <a:p>
            <a:pPr algn="l">
              <a:spcAft>
                <a:spcPts val="200"/>
              </a:spcAft>
            </a:pPr>
            <a:r>
              <a:rPr lang="de-DE" sz="1400" b="0" i="0" u="none" strike="noStrike" baseline="0" dirty="0">
                <a:latin typeface="Calibri" panose="020F0502020204030204" pitchFamily="34" charset="0"/>
              </a:rPr>
              <a:t>TEX = Exspirationszeit</a:t>
            </a:r>
          </a:p>
          <a:p>
            <a:pPr algn="l">
              <a:spcAft>
                <a:spcPts val="200"/>
              </a:spcAft>
            </a:pPr>
            <a:r>
              <a:rPr lang="de-DE" sz="1400" b="0" i="0" u="none" strike="noStrike" baseline="0" dirty="0" err="1">
                <a:latin typeface="Calibri" panose="020F0502020204030204" pitchFamily="34" charset="0"/>
              </a:rPr>
              <a:t>VC</a:t>
            </a:r>
            <a:r>
              <a:rPr lang="de-DE" sz="1400" b="0" i="0" u="none" strike="noStrike" baseline="-25000" dirty="0" err="1">
                <a:latin typeface="Calibri" panose="020F0502020204030204" pitchFamily="34" charset="0"/>
              </a:rPr>
              <a:t>max</a:t>
            </a:r>
            <a:r>
              <a:rPr lang="de-DE" sz="1400" b="0" i="0" u="none" strike="noStrike" baseline="0" dirty="0">
                <a:latin typeface="Calibri" panose="020F0502020204030204" pitchFamily="34" charset="0"/>
              </a:rPr>
              <a:t> = maximale</a:t>
            </a:r>
          </a:p>
          <a:p>
            <a:pPr algn="l">
              <a:spcAft>
                <a:spcPts val="200"/>
              </a:spcAft>
            </a:pPr>
            <a:r>
              <a:rPr lang="de-DE" sz="1400" b="0" i="0" u="none" strike="noStrike" baseline="0" dirty="0">
                <a:latin typeface="Calibri" panose="020F0502020204030204" pitchFamily="34" charset="0"/>
              </a:rPr>
              <a:t>Vitalkapazität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210970532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A87793-D6D4-4F76-ADB6-D714BF780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Qualitätskriterien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6D2FA2-E68F-8772-FDDB-DBCF7A67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688"/>
            <a:ext cx="8229600" cy="489666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de-DE" sz="2000" b="0" i="0" u="none" strike="noStrike" baseline="0" dirty="0">
                <a:latin typeface="Calibri" panose="020F0502020204030204" pitchFamily="34" charset="0"/>
              </a:rPr>
              <a:t>Inspiration </a:t>
            </a:r>
            <a:r>
              <a:rPr lang="de-DE" sz="2000" dirty="0">
                <a:latin typeface="Calibri" panose="020F0502020204030204" pitchFamily="34" charset="0"/>
              </a:rPr>
              <a:t>von </a:t>
            </a:r>
            <a:r>
              <a:rPr lang="de-DE" sz="2000" b="0" i="0" u="none" strike="noStrike" baseline="0" dirty="0">
                <a:latin typeface="Calibri" panose="020F0502020204030204" pitchFamily="34" charset="0"/>
              </a:rPr>
              <a:t>mindestens 85% (besser 90%) der individuellen Vitalkapazität (VC)</a:t>
            </a:r>
          </a:p>
          <a:p>
            <a:pPr algn="l">
              <a:spcBef>
                <a:spcPts val="0"/>
              </a:spcBef>
            </a:pPr>
            <a:r>
              <a:rPr lang="de-DE" sz="2000" b="0" i="0" u="none" strike="noStrike" baseline="0" dirty="0">
                <a:latin typeface="Calibri" panose="020F0502020204030204" pitchFamily="34" charset="0"/>
              </a:rPr>
              <a:t>Apnoe-Zeit: ca. 10 Sekunden (Referenzwerte)</a:t>
            </a:r>
          </a:p>
          <a:p>
            <a:pPr algn="l">
              <a:spcBef>
                <a:spcPts val="0"/>
              </a:spcBef>
            </a:pPr>
            <a:r>
              <a:rPr lang="de-DE" sz="2000" b="0" i="0" u="none" strike="noStrike" baseline="0" dirty="0">
                <a:latin typeface="Calibri" panose="020F0502020204030204" pitchFamily="34" charset="0"/>
              </a:rPr>
              <a:t>stabile Ruheatmung vor dem Single-Breath-Manöver</a:t>
            </a:r>
          </a:p>
          <a:p>
            <a:pPr algn="l">
              <a:spcBef>
                <a:spcPts val="0"/>
              </a:spcBef>
            </a:pPr>
            <a:r>
              <a:rPr lang="de-DE" sz="2000" b="0" i="0" u="none" strike="noStrike" baseline="0" dirty="0">
                <a:latin typeface="Calibri" panose="020F0502020204030204" pitchFamily="34" charset="0"/>
              </a:rPr>
              <a:t>ausreichende Exspiration bis auf das Residualvolumen zu Beginn der Messung</a:t>
            </a:r>
          </a:p>
          <a:p>
            <a:pPr algn="l">
              <a:spcBef>
                <a:spcPts val="0"/>
              </a:spcBef>
            </a:pPr>
            <a:r>
              <a:rPr lang="de-DE" sz="2000" b="0" i="0" u="none" strike="noStrike" baseline="0" dirty="0">
                <a:latin typeface="Calibri" panose="020F0502020204030204" pitchFamily="34" charset="0"/>
              </a:rPr>
              <a:t>anschließende zügige </a:t>
            </a:r>
            <a:r>
              <a:rPr lang="fr-FR" sz="2000" b="0" i="0" u="none" strike="noStrike" baseline="0" dirty="0">
                <a:latin typeface="Calibri" panose="020F0502020204030204" pitchFamily="34" charset="0"/>
              </a:rPr>
              <a:t>Inspiration des </a:t>
            </a:r>
            <a:r>
              <a:rPr lang="fr-FR" sz="2000" b="0" i="0" u="none" strike="noStrike" baseline="0" dirty="0" err="1">
                <a:latin typeface="Calibri" panose="020F0502020204030204" pitchFamily="34" charset="0"/>
              </a:rPr>
              <a:t>Messgases</a:t>
            </a:r>
            <a:r>
              <a:rPr lang="fr-FR" sz="2000" b="0" i="0" u="none" strike="noStrike" baseline="0" dirty="0">
                <a:latin typeface="Calibri" panose="020F0502020204030204" pitchFamily="34" charset="0"/>
              </a:rPr>
              <a:t> (&lt; 4 s)</a:t>
            </a:r>
          </a:p>
          <a:p>
            <a:pPr algn="l">
              <a:spcBef>
                <a:spcPts val="0"/>
              </a:spcBef>
            </a:pPr>
            <a:r>
              <a:rPr lang="de-DE" sz="2000" b="0" i="0" u="none" strike="noStrike" baseline="0" dirty="0">
                <a:latin typeface="Calibri" panose="020F0502020204030204" pitchFamily="34" charset="0"/>
              </a:rPr>
              <a:t>zügige Exspiration (&lt; 4 s) nach der Apnoephase</a:t>
            </a:r>
          </a:p>
          <a:p>
            <a:pPr algn="l">
              <a:spcBef>
                <a:spcPts val="0"/>
              </a:spcBef>
            </a:pPr>
            <a:r>
              <a:rPr lang="de-DE" sz="2000" dirty="0">
                <a:latin typeface="Calibri" panose="020F0502020204030204" pitchFamily="34" charset="0"/>
              </a:rPr>
              <a:t>schnelle </a:t>
            </a:r>
            <a:r>
              <a:rPr lang="de-DE" sz="2000" b="0" i="0" u="none" strike="noStrike" baseline="0" dirty="0">
                <a:latin typeface="Calibri" panose="020F0502020204030204" pitchFamily="34" charset="0"/>
              </a:rPr>
              <a:t>Atmungsmanöver</a:t>
            </a:r>
          </a:p>
          <a:p>
            <a:pPr algn="l">
              <a:spcBef>
                <a:spcPts val="0"/>
              </a:spcBef>
            </a:pPr>
            <a:r>
              <a:rPr lang="de-DE" sz="2000" dirty="0">
                <a:latin typeface="Calibri" panose="020F0502020204030204" pitchFamily="34" charset="0"/>
              </a:rPr>
              <a:t>keine </a:t>
            </a:r>
            <a:r>
              <a:rPr lang="de-DE" sz="2000" b="0" i="0" u="none" strike="noStrike" baseline="0" dirty="0">
                <a:latin typeface="Calibri" panose="020F0502020204030204" pitchFamily="34" charset="0"/>
              </a:rPr>
              <a:t>zusätzliche Kraftanstrengung (kein Saugen, kein Pressen) während der Apnoephase</a:t>
            </a:r>
          </a:p>
          <a:p>
            <a:pPr algn="l">
              <a:spcBef>
                <a:spcPts val="0"/>
              </a:spcBef>
            </a:pPr>
            <a:r>
              <a:rPr lang="de-DE" sz="2000" b="0" i="0" u="none" strike="noStrike" baseline="0" dirty="0">
                <a:latin typeface="Calibri" panose="020F0502020204030204" pitchFamily="34" charset="0"/>
              </a:rPr>
              <a:t>gleichmäßige muskuläre Anspannung während der Apnoephase</a:t>
            </a:r>
          </a:p>
          <a:p>
            <a:pPr algn="l">
              <a:spcBef>
                <a:spcPts val="0"/>
              </a:spcBef>
            </a:pPr>
            <a:r>
              <a:rPr lang="de-DE" sz="2000" b="0" i="0" u="none" strike="noStrike" baseline="0" dirty="0">
                <a:latin typeface="Calibri" panose="020F0502020204030204" pitchFamily="34" charset="0"/>
              </a:rPr>
              <a:t>2 – 3 Messungen im Abstand von mindestens 4 Minuten</a:t>
            </a:r>
          </a:p>
          <a:p>
            <a:pPr algn="l">
              <a:spcBef>
                <a:spcPts val="0"/>
              </a:spcBef>
            </a:pPr>
            <a:r>
              <a:rPr lang="de-DE" sz="2000" b="0" i="0" u="none" strike="noStrike" baseline="0" dirty="0">
                <a:latin typeface="Calibri" panose="020F0502020204030204" pitchFamily="34" charset="0"/>
              </a:rPr>
              <a:t>Abweichung von der </a:t>
            </a:r>
            <a:r>
              <a:rPr lang="de-DE" sz="2000" dirty="0">
                <a:latin typeface="Calibri" panose="020F0502020204030204" pitchFamily="34" charset="0"/>
              </a:rPr>
              <a:t>höchsten Messung: </a:t>
            </a:r>
            <a:br>
              <a:rPr lang="de-DE" sz="2000" dirty="0">
                <a:latin typeface="Calibri" panose="020F0502020204030204" pitchFamily="34" charset="0"/>
              </a:rPr>
            </a:br>
            <a:r>
              <a:rPr lang="de-DE" sz="2000" dirty="0">
                <a:latin typeface="Calibri" panose="020F0502020204030204" pitchFamily="34" charset="0"/>
              </a:rPr>
              <a:t>max. </a:t>
            </a:r>
            <a:r>
              <a:rPr lang="de-DE" sz="2000" b="0" i="0" u="none" strike="noStrike" baseline="0" dirty="0">
                <a:latin typeface="Calibri" panose="020F0502020204030204" pitchFamily="34" charset="0"/>
              </a:rPr>
              <a:t>1 mmol × min</a:t>
            </a:r>
            <a:r>
              <a:rPr lang="de-DE" sz="2000" b="0" i="0" u="none" strike="noStrike" baseline="30000" dirty="0">
                <a:latin typeface="Calibri" panose="020F0502020204030204" pitchFamily="34" charset="0"/>
              </a:rPr>
              <a:t>–1</a:t>
            </a:r>
            <a:r>
              <a:rPr lang="de-DE" sz="2000" b="0" i="0" u="none" strike="noStrike" baseline="0" dirty="0">
                <a:latin typeface="Calibri" panose="020F0502020204030204" pitchFamily="34" charset="0"/>
              </a:rPr>
              <a:t> × kPa</a:t>
            </a:r>
            <a:r>
              <a:rPr lang="de-DE" sz="2000" b="0" i="0" u="none" strike="noStrike" baseline="30000" dirty="0">
                <a:latin typeface="Calibri" panose="020F0502020204030204" pitchFamily="34" charset="0"/>
              </a:rPr>
              <a:t>–1</a:t>
            </a:r>
            <a:r>
              <a:rPr lang="de-DE" sz="2000" b="0" i="0" u="none" strike="noStrike" baseline="0" dirty="0">
                <a:latin typeface="Calibri" panose="020F0502020204030204" pitchFamily="34" charset="0"/>
              </a:rPr>
              <a:t> oder &lt; 12% (besser: &lt; 6%)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73011905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Atemwegslig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Atemwegsliga</Template>
  <TotalTime>0</TotalTime>
  <Words>1331</Words>
  <Application>Microsoft Office PowerPoint</Application>
  <PresentationFormat>Bildschirmpräsentation (4:3)</PresentationFormat>
  <Paragraphs>142</Paragraphs>
  <Slides>17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Wingdings</vt:lpstr>
      <vt:lpstr>Atemwegsliga</vt:lpstr>
      <vt:lpstr>Benutzerdefiniertes Design</vt:lpstr>
      <vt:lpstr>Empfehlungen zur Diffusionskapazität von Kohlenmonoxid</vt:lpstr>
      <vt:lpstr>Diffusionskapazität von Kohlenmonoxid</vt:lpstr>
      <vt:lpstr>Diffusionskapazität</vt:lpstr>
      <vt:lpstr>Messprinzip</vt:lpstr>
      <vt:lpstr>Messwerte</vt:lpstr>
      <vt:lpstr>Indikationen/Kontraindikationen</vt:lpstr>
      <vt:lpstr>Pathophysiologische Vorgänge, die Einfluss auf die Aufnahme von O2 und CO haben</vt:lpstr>
      <vt:lpstr>Ablauf des DLCO-Messmanövers</vt:lpstr>
      <vt:lpstr>Qualitätskriterien</vt:lpstr>
      <vt:lpstr>Beeinflussung der Messergebnisse</vt:lpstr>
      <vt:lpstr>Sollwertformeln</vt:lpstr>
      <vt:lpstr>Schweregradeinteilung der DL,CO</vt:lpstr>
      <vt:lpstr>Transferkoeffizient DL,CO/VA</vt:lpstr>
      <vt:lpstr>Klinische Bedeutung</vt:lpstr>
      <vt:lpstr>Interpretation der Diffusionskapazität der Lunge für Kohlenmonoxid (DL,CO)</vt:lpstr>
      <vt:lpstr>Essential Sentence</vt:lpstr>
      <vt:lpstr>Autoren:innen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Besitzer</dc:creator>
  <cp:lastModifiedBy>Miriam Rüsing</cp:lastModifiedBy>
  <cp:revision>2280</cp:revision>
  <dcterms:created xsi:type="dcterms:W3CDTF">2017-12-19T16:42:43Z</dcterms:created>
  <dcterms:modified xsi:type="dcterms:W3CDTF">2024-09-03T07:59:25Z</dcterms:modified>
</cp:coreProperties>
</file>