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34"/>
  </p:notesMasterIdLst>
  <p:sldIdLst>
    <p:sldId id="287" r:id="rId3"/>
    <p:sldId id="258" r:id="rId4"/>
    <p:sldId id="260" r:id="rId5"/>
    <p:sldId id="259" r:id="rId6"/>
    <p:sldId id="261" r:id="rId7"/>
    <p:sldId id="262" r:id="rId8"/>
    <p:sldId id="263" r:id="rId9"/>
    <p:sldId id="269" r:id="rId10"/>
    <p:sldId id="264" r:id="rId11"/>
    <p:sldId id="277" r:id="rId12"/>
    <p:sldId id="265" r:id="rId13"/>
    <p:sldId id="266" r:id="rId14"/>
    <p:sldId id="267" r:id="rId15"/>
    <p:sldId id="268" r:id="rId16"/>
    <p:sldId id="270" r:id="rId17"/>
    <p:sldId id="272" r:id="rId18"/>
    <p:sldId id="271" r:id="rId19"/>
    <p:sldId id="274" r:id="rId20"/>
    <p:sldId id="273" r:id="rId21"/>
    <p:sldId id="275" r:id="rId22"/>
    <p:sldId id="276" r:id="rId23"/>
    <p:sldId id="280" r:id="rId24"/>
    <p:sldId id="278" r:id="rId25"/>
    <p:sldId id="281" r:id="rId26"/>
    <p:sldId id="279" r:id="rId27"/>
    <p:sldId id="284" r:id="rId28"/>
    <p:sldId id="283" r:id="rId29"/>
    <p:sldId id="282" r:id="rId30"/>
    <p:sldId id="285" r:id="rId31"/>
    <p:sldId id="286" r:id="rId32"/>
    <p:sldId id="257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F709C-C11C-A4C7-E00B-B044470F41DE}" name="Miriam Rüsing" initials="MR" userId="S::admin@atemwegsliga.onmicrosoft.com::b120d9b8-5589-4824-9874-3ff236599364" providerId="AD"/>
  <p188:author id="{8497FFDA-DC74-6462-B134-5E01CD7834BD}" name="Uta Butt" initials="UB" userId="ef71437cf0e3bc9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rdos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71"/>
    <a:srgbClr val="FFCC66"/>
    <a:srgbClr val="F1DD65"/>
    <a:srgbClr val="F0B64E"/>
    <a:srgbClr val="F29F44"/>
    <a:srgbClr val="EDB649"/>
    <a:srgbClr val="F1C773"/>
    <a:srgbClr val="F0B370"/>
    <a:srgbClr val="FBE9C9"/>
    <a:srgbClr val="F1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69A1-CF81-469F-AC61-CEBEBD8D057E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5209-BE9B-4DD0-BB16-E6C154E193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5"/>
            <a:ext cx="9144000" cy="832236"/>
          </a:xfrm>
          <a:solidFill>
            <a:sysClr val="window" lastClr="FFFFFF">
              <a:alpha val="5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184899" y="1473200"/>
            <a:ext cx="2959099" cy="279400"/>
          </a:xfrm>
          <a:prstGeom prst="rect">
            <a:avLst/>
          </a:prstGeom>
          <a:solidFill>
            <a:srgbClr val="E68323"/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 11" descr="Atemwegsli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08" y="5651500"/>
            <a:ext cx="1558992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33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34000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90872" y="2861030"/>
            <a:ext cx="8229600" cy="22837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55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7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4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78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00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304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774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19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77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60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6EA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8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2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11" descr="fläche3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2019AB3D-35A0-6C76-8823-21D30CA2603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54952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900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6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7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5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4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9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6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4"/>
            <a:ext cx="9144000" cy="13103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2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 zur</a:t>
            </a:r>
            <a:b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Ganzkörperplethysmografie</a:t>
            </a:r>
            <a:endParaRPr lang="de-D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12768" cy="180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de-DE" sz="2200" dirty="0"/>
              <a:t>Quelle:  Criée C.-P. et al.</a:t>
            </a:r>
            <a:br>
              <a:rPr lang="de-DE" sz="2200" dirty="0"/>
            </a:br>
            <a:r>
              <a:rPr lang="de-DE" sz="2200" b="1" dirty="0"/>
              <a:t>Aktuelle Empfehlungen zur Lungenfunktionsdiagnostik</a:t>
            </a:r>
            <a:br>
              <a:rPr lang="de-DE" sz="2200" dirty="0"/>
            </a:br>
            <a:r>
              <a:rPr lang="de-DE" sz="2200" dirty="0"/>
              <a:t>Atemwegs- und Lungenkrankheiten 2024; 50: 111-184</a:t>
            </a:r>
          </a:p>
          <a:p>
            <a:pPr algn="l">
              <a:spcBef>
                <a:spcPts val="0"/>
              </a:spcBef>
            </a:pPr>
            <a:r>
              <a:rPr lang="de-DE" sz="2200" dirty="0"/>
              <a:t>DOI 10.5414/ATX02776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FAC9B3-B539-9B62-348D-234D6AADDA42}"/>
              </a:ext>
            </a:extLst>
          </p:cNvPr>
          <p:cNvSpPr txBox="1"/>
          <p:nvPr/>
        </p:nvSpPr>
        <p:spPr>
          <a:xfrm>
            <a:off x="4719464" y="609047"/>
            <a:ext cx="44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Ein Service der Deutschen Atemwegsliga e.V.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4B62EF-E747-3A6C-AC7C-523903361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9ADBA-10D1-5CF9-0D7F-6F6D20D8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635000"/>
            <a:ext cx="7848872" cy="849784"/>
          </a:xfrm>
        </p:spPr>
        <p:txBody>
          <a:bodyPr>
            <a:normAutofit/>
          </a:bodyPr>
          <a:lstStyle/>
          <a:p>
            <a:r>
              <a:rPr lang="de-DE" sz="3200" dirty="0" err="1"/>
              <a:t>sR</a:t>
            </a:r>
            <a:r>
              <a:rPr lang="de-DE" sz="3200" baseline="-25000" dirty="0" err="1"/>
              <a:t>eff</a:t>
            </a:r>
            <a:r>
              <a:rPr lang="de-DE" sz="3200" dirty="0"/>
              <a:t>- und  </a:t>
            </a:r>
            <a:r>
              <a:rPr lang="de-DE" sz="3200" dirty="0" err="1"/>
              <a:t>sR</a:t>
            </a:r>
            <a:r>
              <a:rPr lang="de-DE" sz="3200" baseline="-25000" dirty="0" err="1"/>
              <a:t>tot</a:t>
            </a:r>
            <a:r>
              <a:rPr lang="de-DE" sz="3200" dirty="0"/>
              <a:t>-Approximation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644C6-C516-EE0A-57C7-651C0E09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1772816"/>
            <a:ext cx="3024336" cy="472514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1800" b="1" i="0" u="none" strike="noStrike" baseline="0" dirty="0" err="1"/>
              <a:t>s</a:t>
            </a:r>
            <a:r>
              <a:rPr lang="de-DE" sz="1800" b="1" i="1" u="none" strike="noStrike" baseline="0" dirty="0" err="1"/>
              <a:t>R</a:t>
            </a:r>
            <a:r>
              <a:rPr lang="de-DE" sz="1800" b="1" i="0" u="none" strike="noStrike" baseline="-25000" dirty="0" err="1"/>
              <a:t>eff</a:t>
            </a:r>
            <a:r>
              <a:rPr lang="de-DE" sz="1800" b="1" i="0" u="none" strike="noStrike" baseline="0" dirty="0"/>
              <a:t>-Approximation:</a:t>
            </a:r>
          </a:p>
          <a:p>
            <a:pPr algn="l"/>
            <a:r>
              <a:rPr lang="de-DE" sz="1800" b="0" i="0" u="none" strike="noStrike" baseline="0" dirty="0"/>
              <a:t> Quotient aus spezifischer Atmungsarbeit (</a:t>
            </a:r>
            <a:r>
              <a:rPr lang="de-DE" sz="1800" b="0" i="0" u="none" strike="noStrike" baseline="0" dirty="0" err="1"/>
              <a:t>sWOB</a:t>
            </a:r>
            <a:r>
              <a:rPr lang="de-DE" sz="1800" b="0" i="0" u="none" strike="noStrike" baseline="0" dirty="0"/>
              <a:t>) und Flächenintegral der Fluss-Volumen-Kurve der Normalatmung (</a:t>
            </a:r>
            <a:r>
              <a:rPr lang="de-DE" sz="1800" b="0" i="0" u="none" strike="noStrike" baseline="0" dirty="0" err="1"/>
              <a:t>AREA</a:t>
            </a:r>
            <a:r>
              <a:rPr lang="de-DE" sz="1800" b="0" i="0" u="none" strike="noStrike" baseline="-25000" dirty="0" err="1"/>
              <a:t>fv</a:t>
            </a:r>
            <a:r>
              <a:rPr lang="de-DE" sz="1800" b="0" i="0" u="none" strike="noStrike" baseline="0" dirty="0"/>
              <a:t>)</a:t>
            </a:r>
          </a:p>
          <a:p>
            <a:pPr algn="l"/>
            <a:r>
              <a:rPr lang="de-DE" sz="1800" b="0" i="0" u="none" strike="noStrike" baseline="0" dirty="0"/>
              <a:t>repräsentiert bei geringer Streuung den tatsächlichen Aufwand für die Atmung.</a:t>
            </a:r>
          </a:p>
          <a:p>
            <a:pPr marL="0" indent="0" algn="l">
              <a:buNone/>
            </a:pPr>
            <a:r>
              <a:rPr lang="de-DE" sz="1800" b="1" i="0" u="none" strike="noStrike" baseline="0" dirty="0" err="1"/>
              <a:t>s</a:t>
            </a:r>
            <a:r>
              <a:rPr lang="de-DE" sz="1800" b="1" i="1" u="none" strike="noStrike" baseline="0" dirty="0" err="1"/>
              <a:t>R</a:t>
            </a:r>
            <a:r>
              <a:rPr lang="de-DE" sz="1800" b="1" i="0" u="none" strike="noStrike" baseline="-25000" dirty="0" err="1"/>
              <a:t>tot</a:t>
            </a:r>
            <a:r>
              <a:rPr lang="de-DE" sz="1800" b="1" i="0" u="none" strike="noStrike" baseline="0" dirty="0"/>
              <a:t>-Approximation:</a:t>
            </a:r>
          </a:p>
          <a:p>
            <a:r>
              <a:rPr lang="de-DE" sz="1800" b="0" i="0" u="none" strike="noStrike" baseline="0" dirty="0"/>
              <a:t>verbindet die auf der Bodyschleife liegenden maximalen Verschiebevolumina</a:t>
            </a: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3508D8-ECE2-E791-A371-05C422DF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519196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3654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4874-4A7A-8CD9-810C-5CB75523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37509" cy="849784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Charakteristische Formen der Bodyschleife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90E003-D846-8475-EE78-193968C0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06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dirty="0"/>
              <a:t>K1 normale Lungenfunktion, K2 zentrale Obstruktion, K3 periphere Obstruktion, </a:t>
            </a:r>
          </a:p>
          <a:p>
            <a:pPr marL="0" indent="0">
              <a:buNone/>
            </a:pPr>
            <a:r>
              <a:rPr lang="de-DE" sz="1800" dirty="0"/>
              <a:t>K4 endexspiratorisches Closing bzw. Zwerchfellhochstand, K5 extrathorakale Obstruktion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DFA799-BF6C-2085-60E4-AA52BC12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7819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8583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B5AB-737F-27FB-1AB6-7D8EF0FD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543189" cy="849784"/>
          </a:xfrm>
        </p:spPr>
        <p:txBody>
          <a:bodyPr>
            <a:normAutofit/>
          </a:bodyPr>
          <a:lstStyle/>
          <a:p>
            <a:pPr algn="l"/>
            <a:r>
              <a:rPr lang="de-DE" sz="3200" dirty="0"/>
              <a:t>Verschluss bei FRC– 2. Untersuchungsschritt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1154E2-1A89-EBFF-940A-772359EB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39"/>
            <a:ext cx="6407646" cy="416166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72FB7-FCF7-5CDC-A459-AF52D34E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104"/>
            <a:ext cx="2376264" cy="316911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Bestimmung der funktionellen Residualkapazität (</a:t>
            </a:r>
            <a:r>
              <a:rPr lang="de-DE" sz="2200" b="0" i="0" u="none" strike="noStrike" baseline="0" dirty="0" err="1">
                <a:latin typeface="Calibri" panose="020F0502020204030204" pitchFamily="34" charset="0"/>
              </a:rPr>
              <a:t>FRC</a:t>
            </a:r>
            <a:r>
              <a:rPr lang="de-DE" sz="2200" b="0" i="0" u="none" strike="noStrike" baseline="-25000" dirty="0" err="1">
                <a:latin typeface="Calibri" panose="020F0502020204030204" pitchFamily="34" charset="0"/>
              </a:rPr>
              <a:t>pleth</a:t>
            </a:r>
            <a:r>
              <a:rPr lang="de-DE" sz="2200" b="0" i="0" u="none" strike="noStrike" baseline="0" dirty="0">
                <a:latin typeface="Calibri" panose="020F0502020204030204" pitchFamily="34" charset="0"/>
              </a:rPr>
              <a:t>) bei geschlossener Kabinentür und sich kurzzeitig verschließendem </a:t>
            </a:r>
            <a:r>
              <a:rPr lang="de-DE" sz="2200" b="0" i="0" u="none" strike="noStrike" baseline="0" dirty="0" err="1">
                <a:latin typeface="Calibri" panose="020F0502020204030204" pitchFamily="34" charset="0"/>
              </a:rPr>
              <a:t>Shutter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118691412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FF58C-15DD-8DED-3AE3-8FD23C08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funktionelle Residualkapazität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27F4F-1B97-B8A4-1069-1FE422D2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2030400"/>
            <a:ext cx="2962672" cy="4525963"/>
          </a:xfrm>
        </p:spPr>
        <p:txBody>
          <a:bodyPr>
            <a:normAutofit/>
          </a:bodyPr>
          <a:lstStyle/>
          <a:p>
            <a:pPr algn="l"/>
            <a:r>
              <a:rPr lang="de-DE" sz="1900" b="0" i="0" u="none" strike="noStrike" baseline="0" dirty="0">
                <a:latin typeface="Calibri" panose="020F0502020204030204" pitchFamily="34" charset="0"/>
              </a:rPr>
              <a:t>simultane Aufzeichnung von </a:t>
            </a:r>
            <a:r>
              <a:rPr lang="de-DE" sz="1900" b="0" i="0" u="none" strike="noStrike" baseline="0" dirty="0" err="1">
                <a:latin typeface="Calibri" panose="020F0502020204030204" pitchFamily="34" charset="0"/>
              </a:rPr>
              <a:t>Alveolardruck</a:t>
            </a:r>
            <a:r>
              <a:rPr lang="de-DE" sz="1900" b="0" i="0" u="none" strike="noStrike" baseline="0" dirty="0">
                <a:latin typeface="Calibri" panose="020F0502020204030204" pitchFamily="34" charset="0"/>
              </a:rPr>
              <a:t> (ΔPA) und Kabinen-Verschiebevolumen (</a:t>
            </a:r>
            <a:r>
              <a:rPr lang="de-DE" sz="1900" b="0" i="0" u="none" strike="noStrike" baseline="0" dirty="0" err="1">
                <a:latin typeface="Calibri" panose="020F0502020204030204" pitchFamily="34" charset="0"/>
              </a:rPr>
              <a:t>ΔVpleth</a:t>
            </a:r>
            <a:r>
              <a:rPr lang="de-DE" sz="1900" b="0" i="0" u="none" strike="noStrike" baseline="0" dirty="0">
                <a:latin typeface="Calibri" panose="020F0502020204030204" pitchFamily="34" charset="0"/>
              </a:rPr>
              <a:t>) zeigt eine Verschlussdruckkurve, aus der das </a:t>
            </a:r>
            <a:r>
              <a:rPr lang="de-DE" sz="1900" b="0" i="0" u="none" strike="noStrike" baseline="0" dirty="0" err="1">
                <a:latin typeface="Calibri" panose="020F0502020204030204" pitchFamily="34" charset="0"/>
              </a:rPr>
              <a:t>FRC</a:t>
            </a:r>
            <a:r>
              <a:rPr lang="de-DE" sz="1900" b="0" i="0" u="none" strike="noStrike" baseline="-25000" dirty="0" err="1">
                <a:latin typeface="Calibri" panose="020F0502020204030204" pitchFamily="34" charset="0"/>
              </a:rPr>
              <a:t>pleth</a:t>
            </a:r>
            <a:r>
              <a:rPr lang="de-DE" sz="1900" b="0" i="0" u="none" strike="noStrike" baseline="0" dirty="0">
                <a:latin typeface="Calibri" panose="020F0502020204030204" pitchFamily="34" charset="0"/>
              </a:rPr>
              <a:t> abgeleitet wird.</a:t>
            </a:r>
          </a:p>
          <a:p>
            <a:pPr algn="l"/>
            <a:r>
              <a:rPr lang="de-DE" sz="1900" b="0" i="0" u="none" strike="noStrike" baseline="0" dirty="0">
                <a:latin typeface="Calibri" panose="020F0502020204030204" pitchFamily="34" charset="0"/>
              </a:rPr>
              <a:t>Vergrößerung des Lungenvolumens bewirkt eine Linksdrehung der Schleife (Pfeil)</a:t>
            </a:r>
            <a:endParaRPr lang="de-DE" sz="19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9BC3B6-E67B-E0BE-32D5-FCEE1ED2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4885784" cy="44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6367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F278E-0452-AA65-3322-0E831F20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Qualitätskontrolle Verschlussdruckkurve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86C1951-BF94-4C36-711D-A19886E7A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75214"/>
              </p:ext>
            </p:extLst>
          </p:nvPr>
        </p:nvGraphicFramePr>
        <p:xfrm>
          <a:off x="0" y="1628800"/>
          <a:ext cx="9144000" cy="448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8666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6265334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7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Verschlussdruckkurve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und negative Druckauslenkung (ΔPA) registrieren!</a:t>
                      </a:r>
                      <a:endParaRPr lang="de-DE" sz="2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Qualitätskontrolle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Reproduzierbarkeit achten! </a:t>
                      </a:r>
                    </a:p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 aus mindestens 3 Verschlussmanövern jeweils abgeleitete </a:t>
                      </a:r>
                      <a:r>
                        <a:rPr lang="de-DE" sz="2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FRC</a:t>
                      </a:r>
                      <a:r>
                        <a:rPr lang="de-DE" sz="22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pleth</a:t>
                      </a:r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sollte um weniger als 5% streuen. </a:t>
                      </a:r>
                    </a:p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Form der Verschlussdruckkurven, ausgenommen Artefakte, hat eine geringere Relevanz.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Ergebniswert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der gültigen Verschlussdruckkurven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19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200" dirty="0"/>
                        <a:t>Beachte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Qualität der </a:t>
                      </a:r>
                      <a:r>
                        <a:rPr lang="de-DE" sz="2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FRC</a:t>
                      </a:r>
                      <a:r>
                        <a:rPr lang="de-DE" sz="22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pleth</a:t>
                      </a:r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bestimmt unmittelbar die Güte des von ihr abgeleiteten Atemwegswiderstandes </a:t>
                      </a:r>
                      <a:r>
                        <a:rPr lang="de-DE" sz="22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2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</a:t>
                      </a:r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de-DE" sz="22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694684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195816-BCF2-C6ED-8ED3-415A43DB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564904"/>
            <a:ext cx="3829050" cy="1428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A79A1C-DE28-140E-FAF2-F2CA3D18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37509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Atemwegswiderstand –</a:t>
            </a:r>
            <a:br>
              <a:rPr lang="de-DE" dirty="0"/>
            </a:br>
            <a:r>
              <a:rPr lang="de-DE" dirty="0"/>
              <a:t>Ableitung aus dem 1. und 2. Untersuchungsschritt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B9CA49-A6AC-05DB-770F-BDB01D0F0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66297"/>
            <a:ext cx="8435280" cy="4900315"/>
          </a:xfrm>
        </p:spPr>
        <p:txBody>
          <a:bodyPr>
            <a:normAutofit/>
          </a:bodyPr>
          <a:lstStyle/>
          <a:p>
            <a:pPr algn="l"/>
            <a:r>
              <a:rPr lang="de-DE" sz="2400" dirty="0">
                <a:latin typeface="Calibri" panose="020F0502020204030204" pitchFamily="34" charset="0"/>
              </a:rPr>
              <a:t>e</a:t>
            </a:r>
            <a:r>
              <a:rPr lang="de-DE" sz="2400" b="0" i="0" u="none" strike="noStrike" baseline="0" dirty="0">
                <a:latin typeface="Calibri" panose="020F0502020204030204" pitchFamily="34" charset="0"/>
              </a:rPr>
              <a:t>ffektiver Atemwegswiderstand nach Matthys:</a:t>
            </a:r>
          </a:p>
          <a:p>
            <a:pPr marL="895350" lvl="1" indent="-541338">
              <a:buFont typeface="Wingdings" panose="05000000000000000000" pitchFamily="2" charset="2"/>
              <a:buChar char="Ø"/>
            </a:pPr>
            <a:r>
              <a:rPr lang="de-DE" sz="2400" dirty="0">
                <a:latin typeface="Calibri" panose="020F0502020204030204" pitchFamily="34" charset="0"/>
              </a:rPr>
              <a:t>bewertet in erster Linie die großen, leitenden Atemwege</a:t>
            </a:r>
          </a:p>
          <a:p>
            <a:pPr algn="l"/>
            <a:endParaRPr lang="de-DE" dirty="0"/>
          </a:p>
          <a:p>
            <a:pPr marL="0" indent="0" algn="l">
              <a:buNone/>
            </a:pPr>
            <a:endParaRPr lang="de-DE" dirty="0"/>
          </a:p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totaler Atemwegswiderstand nach Ulmer:</a:t>
            </a:r>
          </a:p>
          <a:p>
            <a:pPr marL="895350" lvl="1" indent="-541338">
              <a:buFont typeface="Wingdings" panose="05000000000000000000" pitchFamily="2" charset="2"/>
              <a:buChar char="Ø"/>
            </a:pPr>
            <a:r>
              <a:rPr lang="de-DE" sz="2400" b="0" i="0" u="none" strike="noStrike" baseline="0" dirty="0">
                <a:latin typeface="Calibri" panose="020F0502020204030204" pitchFamily="34" charset="0"/>
              </a:rPr>
              <a:t>zusätzliche Berücksichtigung des endexspiratorischen Verhaltens der Atemwege</a:t>
            </a:r>
          </a:p>
          <a:p>
            <a:pPr marL="895350" lvl="1" indent="-541338">
              <a:buFont typeface="Wingdings" panose="05000000000000000000" pitchFamily="2" charset="2"/>
              <a:buChar char="Ø"/>
            </a:pPr>
            <a:r>
              <a:rPr lang="de-DE" sz="2400" b="0" i="0" u="none" strike="noStrike" baseline="0" dirty="0">
                <a:latin typeface="Calibri" panose="020F0502020204030204" pitchFamily="34" charset="0"/>
              </a:rPr>
              <a:t>höhere Streuung!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EFAA63-5D8B-5270-2BDA-21FC39CB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209767"/>
            <a:ext cx="3695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4358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5DCE9-56A2-18AA-8245-7F3BBA5C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99173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Klassifikation der Atemwegswiderstände </a:t>
            </a:r>
            <a:br>
              <a:rPr lang="de-DE" dirty="0"/>
            </a:br>
            <a:r>
              <a:rPr lang="de-DE" dirty="0"/>
              <a:t>R</a:t>
            </a:r>
            <a:r>
              <a:rPr lang="de-DE" baseline="-25000" dirty="0"/>
              <a:t>eff</a:t>
            </a:r>
            <a:r>
              <a:rPr lang="de-DE" dirty="0"/>
              <a:t> und </a:t>
            </a:r>
            <a:r>
              <a:rPr lang="de-DE" dirty="0" err="1"/>
              <a:t>R</a:t>
            </a:r>
            <a:r>
              <a:rPr lang="de-DE" baseline="-25000" dirty="0" err="1"/>
              <a:t>tot</a:t>
            </a:r>
            <a:r>
              <a:rPr lang="de-DE" dirty="0"/>
              <a:t> mittels Z-Score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19B25-9A26-E215-6249-483FEF53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849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Grenzwertbezug bei Erwachsenen und im Sollwertvergleich bei Kindern und Jugendlichen</a:t>
            </a:r>
            <a:endParaRPr lang="de-DE" sz="2200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325A8A8-5267-0554-337C-B525D3364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80724"/>
              </p:ext>
            </p:extLst>
          </p:nvPr>
        </p:nvGraphicFramePr>
        <p:xfrm>
          <a:off x="518864" y="2711296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9922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Schweregrade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1800" b="1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1800" b="1" i="0" u="none" strike="noStrike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</a:t>
                      </a: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Z-Score</a:t>
                      </a:r>
                    </a:p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Kinder/Jugendliche/Erwachsene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de-DE" baseline="-25000" dirty="0">
                          <a:solidFill>
                            <a:schemeClr val="tx1"/>
                          </a:solidFill>
                        </a:rPr>
                        <a:t>eff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de-DE" baseline="-25000" dirty="0" err="1">
                          <a:solidFill>
                            <a:schemeClr val="tx1"/>
                          </a:solidFill>
                        </a:rPr>
                        <a:t>tot</a:t>
                      </a:r>
                      <a:r>
                        <a:rPr lang="de-DE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Erwachsene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(&gt; 18 Jahre)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de-DE" baseline="-25000" dirty="0">
                          <a:solidFill>
                            <a:schemeClr val="tx1"/>
                          </a:solidFill>
                        </a:rPr>
                        <a:t>eff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de-DE" baseline="-25000" dirty="0" err="1">
                          <a:solidFill>
                            <a:schemeClr val="tx1"/>
                          </a:solidFill>
                        </a:rPr>
                        <a:t>tot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%Soll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Kinder/Jugendliche (≤ 18 Jahre)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normal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≤ 1,645 (ULN)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0,3 kPa ·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s·l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endParaRPr lang="de-DE" baseline="30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18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oberer Grenzwert (ULN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dirty="0"/>
                        <a:t>leicht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1,645 – 2,5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0,3 – 0,5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kPa·s·l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150 – 200%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mittelschwer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2,5 – 4,0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0,5 – 1,0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kPa·s·l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200 – 250%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 4,0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&gt; 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kPa·s·l</a:t>
                      </a:r>
                      <a:r>
                        <a:rPr lang="de-DE" sz="2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endParaRPr lang="de-DE" sz="1800" b="0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250%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51E2941-A430-C17E-E813-3810AEB54D31}"/>
              </a:ext>
            </a:extLst>
          </p:cNvPr>
          <p:cNvSpPr txBox="1"/>
          <p:nvPr/>
        </p:nvSpPr>
        <p:spPr>
          <a:xfrm>
            <a:off x="518864" y="565767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0" i="0" u="none" strike="noStrike" baseline="0" dirty="0">
                <a:latin typeface="Calibri" panose="020F0502020204030204" pitchFamily="34" charset="0"/>
              </a:rPr>
              <a:t>Der Atemwegswiderstand zeigt, ob die Bronchien verengt sind und deshalb eine vermehrte Kraftanstrengung zur Atmung erforderlich ist.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6995195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5651A-8765-D67C-8EDC-8DAFB03B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635000"/>
            <a:ext cx="8028384" cy="84978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„verbundenes Manöver“ –  3. Untersuchungsschritt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84D827-98A4-70E0-60E6-47367A33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47" y="1700808"/>
            <a:ext cx="500090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5505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5961-0F13-A45A-A7DE-5DAE9A539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AE40B-8ACA-2CC1-307A-5149F567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111141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Qualitätskontrolle des verbundenen Manövers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7BEF6CD-186D-4DE1-85A2-7EE86654D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08390"/>
              </p:ext>
            </p:extLst>
          </p:nvPr>
        </p:nvGraphicFramePr>
        <p:xfrm>
          <a:off x="0" y="1628800"/>
          <a:ext cx="9144000" cy="372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778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6516216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7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verbundenes Manöver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ERV- und IVC-Manöver sollten jeweils in</a:t>
                      </a:r>
                    </a:p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einem Plateau münden!</a:t>
                      </a:r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Qualitätskontrolle von RV und TLC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unzureichender Anstrengung:</a:t>
                      </a:r>
                      <a:b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Manöver wiederholen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Ergebniswert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 der gültigen ERV- bzw. IVC -Registrierungen,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</a:t>
                      </a:r>
                      <a:r>
                        <a:rPr lang="de-DE" sz="24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IVC</a:t>
                      </a:r>
                      <a:r>
                        <a:rPr lang="de-DE" sz="24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19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2400" b="0" i="0" u="none" strike="noStrike" baseline="0" dirty="0">
                          <a:latin typeface="+mn-lt"/>
                        </a:rPr>
                        <a:t>beachte</a:t>
                      </a:r>
                      <a:endParaRPr lang="de-DE" sz="2400" dirty="0">
                        <a:latin typeface="+mn-lt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i="0" u="none" strike="noStrike" baseline="0" dirty="0">
                          <a:latin typeface="+mn-lt"/>
                        </a:rPr>
                        <a:t>Güte der </a:t>
                      </a:r>
                      <a:r>
                        <a:rPr lang="de-DE" sz="2400" b="0" i="0" u="none" strike="noStrike" baseline="0" dirty="0" err="1">
                          <a:latin typeface="+mn-lt"/>
                        </a:rPr>
                        <a:t>FRC</a:t>
                      </a:r>
                      <a:r>
                        <a:rPr lang="de-DE" sz="2400" b="0" i="0" u="none" strike="noStrike" baseline="-25000" dirty="0" err="1">
                          <a:latin typeface="+mn-lt"/>
                        </a:rPr>
                        <a:t>pleth</a:t>
                      </a:r>
                      <a:r>
                        <a:rPr lang="de-DE" sz="2400" b="0" i="0" u="none" strike="noStrike" baseline="0" dirty="0">
                          <a:latin typeface="+mn-lt"/>
                        </a:rPr>
                        <a:t>, insbesondere des</a:t>
                      </a:r>
                    </a:p>
                    <a:p>
                      <a:pPr algn="l"/>
                      <a:r>
                        <a:rPr lang="de-DE" sz="2400" b="0" i="0" u="none" strike="noStrike" baseline="0" dirty="0">
                          <a:latin typeface="+mn-lt"/>
                        </a:rPr>
                        <a:t>ERV bestimmen die Qualität von RV und TLC!</a:t>
                      </a:r>
                      <a:endParaRPr lang="de-DE" sz="2400" dirty="0">
                        <a:latin typeface="+mn-lt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93940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27A40-0771-24DA-8730-8DC67089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039133" cy="849784"/>
          </a:xfrm>
        </p:spPr>
        <p:txBody>
          <a:bodyPr>
            <a:noAutofit/>
          </a:bodyPr>
          <a:lstStyle/>
          <a:p>
            <a:r>
              <a:rPr lang="de-DE" sz="2800" dirty="0"/>
              <a:t>Klassifikation der totalen Lungenkapazität (TLC)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A3A296-B6A4-6A52-FAE1-37938A817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mittels Z-Score und im Sollwertvergleich</a:t>
            </a:r>
            <a:br>
              <a:rPr lang="de-DE" sz="2200" b="0" i="0" u="none" strike="noStrike" baseline="0" dirty="0">
                <a:latin typeface="Calibri" panose="020F0502020204030204" pitchFamily="34" charset="0"/>
              </a:rPr>
            </a:br>
            <a:r>
              <a:rPr lang="de-DE" sz="2200" b="0" i="0" u="none" strike="noStrike" baseline="0" dirty="0">
                <a:latin typeface="Calibri" panose="020F0502020204030204" pitchFamily="34" charset="0"/>
              </a:rPr>
              <a:t>bei Kindern und Erwachsenen.</a:t>
            </a:r>
            <a:endParaRPr lang="de-DE" sz="22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30573F4-B8E3-5DE7-1678-07994CEA7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0518"/>
              </p:ext>
            </p:extLst>
          </p:nvPr>
        </p:nvGraphicFramePr>
        <p:xfrm>
          <a:off x="452835" y="2913226"/>
          <a:ext cx="819606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06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Schweregrade der Einschränkung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TLC in Z-Score</a:t>
                      </a:r>
                      <a:endParaRPr lang="de-DE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TLC in % Soll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normal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–1,645 (LLN)</a:t>
                      </a:r>
                      <a:endParaRPr lang="de-DE" sz="24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TLC &gt; unterer Grenzwert (LLN)</a:t>
                      </a:r>
                      <a:endParaRPr lang="de-DE" sz="2400" baseline="300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2400" dirty="0"/>
                        <a:t>leicht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–1,645 bis –2,5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mittelschwer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–2,5 bis –4,0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70-50%</a:t>
                      </a:r>
                      <a:endParaRPr lang="de-DE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-4,0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76897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797F8-85A8-F4AC-D4A5-5FCB835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Ganzkörperplethysmografie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C814C6-3CC8-98B7-8BD8-9CB904E7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447675"/>
            <a:r>
              <a:rPr lang="de-DE" sz="2500" dirty="0"/>
              <a:t>informativste und umfassendste Methode zur differenzierten Lungenfunktionsdiagnostik von Patienten mit Lungen- und Atemwegserkrankungen</a:t>
            </a:r>
          </a:p>
          <a:p>
            <a:pPr marL="447675" indent="-447675" algn="l"/>
            <a:r>
              <a:rPr lang="de-DE" sz="2500" b="0" i="0" u="none" strike="noStrike" baseline="0" dirty="0"/>
              <a:t>spiegelbildliche Registrierung, der zur Erzeugung des </a:t>
            </a:r>
            <a:r>
              <a:rPr lang="de-DE" sz="2500" b="0" i="0" u="none" strike="noStrike" baseline="0" dirty="0" err="1"/>
              <a:t>Alveolardrucks</a:t>
            </a:r>
            <a:r>
              <a:rPr lang="de-DE" sz="2500" b="0" i="0" u="none" strike="noStrike" baseline="0" dirty="0"/>
              <a:t> innerhalb der Lunge auftretenden Kompressions- und Dekompressionsvolumina in luftdicht verschließbarer Kabine </a:t>
            </a:r>
            <a:endParaRPr lang="de-DE" sz="2500" dirty="0"/>
          </a:p>
          <a:p>
            <a:pPr marL="447675" indent="-447675" algn="l"/>
            <a:r>
              <a:rPr lang="de-DE" sz="2500" dirty="0"/>
              <a:t>g</a:t>
            </a:r>
            <a:r>
              <a:rPr lang="de-DE" sz="2500" b="0" i="0" u="none" strike="noStrike" baseline="0" dirty="0"/>
              <a:t>eringe Anforderungen an die Mitarbeit der Patienten.</a:t>
            </a:r>
          </a:p>
          <a:p>
            <a:pPr marL="447675" indent="-447675" algn="l"/>
            <a:r>
              <a:rPr lang="de-DE" sz="2500" b="0" i="0" u="none" strike="noStrike" baseline="0" dirty="0"/>
              <a:t>Ruheatmungsanalyse bei Kindern ab 4 Jahren möglich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870807332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0798E-1540-FB93-FE33-E9D4CF56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Klassifikation der Überblähungsparameter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FA5C4-7DFA-6D24-28B5-4F9AF690A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62" y="1772816"/>
            <a:ext cx="8229600" cy="7505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400" dirty="0"/>
              <a:t>Residualvolumen (RV) und RV im Verhältnis zur totalen Lungenkapazität</a:t>
            </a:r>
            <a:br>
              <a:rPr lang="de-DE" sz="2400" dirty="0"/>
            </a:br>
            <a:r>
              <a:rPr lang="de-DE" sz="2400" dirty="0"/>
              <a:t>(RV/TLC) in %Soll und mittels Z-Score.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1415925-3B36-951B-9DA4-F4F40A55F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83900"/>
              </p:ext>
            </p:extLst>
          </p:nvPr>
        </p:nvGraphicFramePr>
        <p:xfrm>
          <a:off x="431171" y="2811374"/>
          <a:ext cx="8196062" cy="341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581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1781923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252779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2252779">
                  <a:extLst>
                    <a:ext uri="{9D8B030D-6E8A-4147-A177-3AD203B41FA5}">
                      <a16:colId xmlns:a16="http://schemas.microsoft.com/office/drawing/2014/main" val="3038122274"/>
                    </a:ext>
                  </a:extLst>
                </a:gridCol>
              </a:tblGrid>
              <a:tr h="1171932">
                <a:tc>
                  <a:txBody>
                    <a:bodyPr/>
                    <a:lstStyle/>
                    <a:p>
                      <a:r>
                        <a:rPr lang="de-DE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Schweregrad der Überblähung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RV &amp; RV/TLC in Z-Score</a:t>
                      </a:r>
                      <a:endParaRPr lang="de-DE" sz="2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RV in %Soll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RV/TLC in %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820353">
                <a:tc>
                  <a:txBody>
                    <a:bodyPr/>
                    <a:lstStyle/>
                    <a:p>
                      <a:r>
                        <a:rPr lang="de-DE" sz="2000" dirty="0"/>
                        <a:t>normal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≤ 1,645 (ULN)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RV ≤ oberer Grenzwert (ULN)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RV/TLC ≤ oberer Grenzwert (ULN)</a:t>
                      </a:r>
                      <a:endParaRPr lang="de-DE" sz="2000" baseline="300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r>
                        <a:rPr lang="de-DE" sz="2000" dirty="0"/>
                        <a:t>leicht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1,645 – 2,5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140%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40%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r>
                        <a:rPr lang="de-DE" sz="2000" dirty="0"/>
                        <a:t>mittelschwer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2,5 – 4,0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140 - 170%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40 – 60%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r>
                        <a:rPr lang="de-DE" sz="2000" dirty="0"/>
                        <a:t>schwer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4,0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170%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60%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07715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9F4CA-DB45-FC97-E660-F280D7B0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27165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Lungenvolumina bei verschiedenen Krankheitsbildern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E618E4-4AD4-6100-EC4B-B783F6F71445}"/>
              </a:ext>
            </a:extLst>
          </p:cNvPr>
          <p:cNvSpPr txBox="1"/>
          <p:nvPr/>
        </p:nvSpPr>
        <p:spPr>
          <a:xfrm>
            <a:off x="1349291" y="1737273"/>
            <a:ext cx="218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Volumen (%Soll TLC)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3351A5-E6E8-3028-7017-74931C93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2063"/>
            <a:ext cx="7021916" cy="50691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BD18009-E22D-AA14-3FA3-CC9507C5EC4F}"/>
              </a:ext>
            </a:extLst>
          </p:cNvPr>
          <p:cNvSpPr txBox="1"/>
          <p:nvPr/>
        </p:nvSpPr>
        <p:spPr>
          <a:xfrm>
            <a:off x="3995936" y="1521829"/>
            <a:ext cx="3269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0" i="0" u="none" strike="noStrike" baseline="0" dirty="0">
                <a:latin typeface="Calibri" panose="020F0502020204030204" pitchFamily="34" charset="0"/>
              </a:rPr>
              <a:t>VN = Referenzvolumina (Sollwerte)</a:t>
            </a:r>
          </a:p>
          <a:p>
            <a:pPr algn="l"/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VHa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= dynamische, absolute Überblähung</a:t>
            </a:r>
          </a:p>
          <a:p>
            <a:pPr algn="l"/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VHr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= </a:t>
            </a:r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Trapped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Air, relative Überblähung</a:t>
            </a:r>
          </a:p>
          <a:p>
            <a:pPr algn="l"/>
            <a:r>
              <a:rPr lang="de-DE" sz="1400" b="0" i="0" u="none" strike="noStrike" baseline="0" dirty="0">
                <a:latin typeface="Calibri" panose="020F0502020204030204" pitchFamily="34" charset="0"/>
              </a:rPr>
              <a:t>VR = restriktive Ventilationsstörung</a:t>
            </a:r>
          </a:p>
          <a:p>
            <a:pPr algn="l"/>
            <a:r>
              <a:rPr lang="de-DE" sz="1400" b="0" i="0" u="none" strike="noStrike" baseline="0" dirty="0">
                <a:latin typeface="Calibri" panose="020F0502020204030204" pitchFamily="34" charset="0"/>
              </a:rPr>
              <a:t>VM = Atmungsmuskelschwäche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621209A-A16A-1E43-D483-2C259976AE38}"/>
              </a:ext>
            </a:extLst>
          </p:cNvPr>
          <p:cNvSpPr txBox="1"/>
          <p:nvPr/>
        </p:nvSpPr>
        <p:spPr>
          <a:xfrm>
            <a:off x="6804248" y="3068960"/>
            <a:ext cx="271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0" u="none" strike="noStrike" baseline="0" dirty="0" err="1">
                <a:latin typeface="Calibri" panose="020F0502020204030204" pitchFamily="34" charset="0"/>
              </a:rPr>
              <a:t>Vx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= zentrale Obstruktion/ extrathorakale Einengungen, </a:t>
            </a:r>
            <a:br>
              <a:rPr lang="de-DE" sz="1400" b="0" i="0" u="none" strike="noStrike" baseline="0" dirty="0">
                <a:latin typeface="Calibri" panose="020F0502020204030204" pitchFamily="34" charset="0"/>
              </a:rPr>
            </a:br>
            <a:r>
              <a:rPr lang="de-DE" sz="1400" b="0" i="0" u="none" strike="noStrike" baseline="0" dirty="0">
                <a:latin typeface="Calibri" panose="020F0502020204030204" pitchFamily="34" charset="0"/>
              </a:rPr>
              <a:t>ohne Konsequenz für die Lungenvolumina.</a:t>
            </a:r>
          </a:p>
          <a:p>
            <a:endParaRPr lang="de-DE" sz="1400" dirty="0"/>
          </a:p>
          <a:p>
            <a:pPr algn="l"/>
            <a:r>
              <a:rPr lang="de-DE" sz="1400" b="0" i="0" u="none" strike="noStrike" baseline="0" dirty="0">
                <a:latin typeface="Calibri" panose="020F0502020204030204" pitchFamily="34" charset="0"/>
              </a:rPr>
              <a:t>VZ = Zwerchfellhochstand</a:t>
            </a:r>
          </a:p>
        </p:txBody>
      </p:sp>
    </p:spTree>
    <p:extLst>
      <p:ext uri="{BB962C8B-B14F-4D97-AF65-F5344CB8AC3E}">
        <p14:creationId xmlns:p14="http://schemas.microsoft.com/office/powerpoint/2010/main" val="513361272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72CAB-7ED0-5755-FCAB-A5A25F70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471181" cy="849784"/>
          </a:xfrm>
        </p:spPr>
        <p:txBody>
          <a:bodyPr>
            <a:normAutofit/>
          </a:bodyPr>
          <a:lstStyle/>
          <a:p>
            <a:r>
              <a:rPr lang="de-DE" dirty="0"/>
              <a:t>Interpretation der Lungenvolumina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74D330-8744-97BB-91A1-094D92F8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" y="1628800"/>
            <a:ext cx="8563356" cy="47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1167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52F84-9B23-1D70-1E80-BC601FB6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37509" cy="849784"/>
          </a:xfrm>
        </p:spPr>
        <p:txBody>
          <a:bodyPr>
            <a:normAutofit/>
          </a:bodyPr>
          <a:lstStyle/>
          <a:p>
            <a:r>
              <a:rPr lang="de-DE" sz="2700" dirty="0"/>
              <a:t>Forcierte Spirometrie – 4. Untersuchungsschritt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70F12-93A1-18C9-D812-63412FD3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2800" b="0" i="0" u="none" strike="noStrike" baseline="0" dirty="0">
                <a:latin typeface="Calibri" panose="020F0502020204030204" pitchFamily="34" charset="0"/>
              </a:rPr>
              <a:t>Hinweise zur Durchführung, Qualitätsbewertung und klinischen Interpretation der Untersuchungsergebnisse der forcierten Spirometrie:</a:t>
            </a:r>
          </a:p>
          <a:p>
            <a:pPr marL="0" indent="0" algn="l">
              <a:buNone/>
            </a:pPr>
            <a:r>
              <a:rPr lang="de-DE" sz="2800" dirty="0">
                <a:latin typeface="Calibri" panose="020F0502020204030204" pitchFamily="34" charset="0"/>
              </a:rPr>
              <a:t>Siehe </a:t>
            </a:r>
            <a:r>
              <a:rPr lang="de-DE" sz="2800" b="0" i="0" u="none" strike="noStrike" baseline="0" dirty="0">
                <a:latin typeface="Calibri" panose="020F0502020204030204" pitchFamily="34" charset="0"/>
              </a:rPr>
              <a:t>Empfehlungen zur Spirometrie.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83550409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BED7E-791C-9E01-494B-B3010194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471181" cy="849784"/>
          </a:xfrm>
        </p:spPr>
        <p:txBody>
          <a:bodyPr>
            <a:noAutofit/>
          </a:bodyPr>
          <a:lstStyle/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Fluss-Volumen-Messung zur Bestimmung wichtiger statischer und dynamischer Volumina und Flüsse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D0443F-FEB1-8AE9-82DB-78D65DA0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63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ABFBC-7B23-1D92-6956-FA6FC60E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255157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Bestimmung der bronchialen Hyperreagibilität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8DF9C-5B64-9821-A827-F8B6769A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52" y="1753628"/>
            <a:ext cx="8579296" cy="44949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600" dirty="0"/>
              <a:t>Bewertung des spezifischen Atemwegswiderstandes vor (</a:t>
            </a:r>
            <a:r>
              <a:rPr lang="de-DE" sz="2600" dirty="0" err="1"/>
              <a:t>sR</a:t>
            </a:r>
            <a:r>
              <a:rPr lang="de-DE" sz="2600" baseline="-25000" dirty="0" err="1"/>
              <a:t>eff</a:t>
            </a:r>
            <a:r>
              <a:rPr lang="de-DE" sz="2600" dirty="0"/>
              <a:t>-vor) und nach (</a:t>
            </a:r>
            <a:r>
              <a:rPr lang="de-DE" sz="2600" dirty="0" err="1"/>
              <a:t>sR</a:t>
            </a:r>
            <a:r>
              <a:rPr lang="de-DE" sz="2600" baseline="-25000" dirty="0" err="1"/>
              <a:t>eff</a:t>
            </a:r>
            <a:r>
              <a:rPr lang="de-DE" sz="2600" dirty="0"/>
              <a:t>-nach) Inhalation eines Bronchodilatators</a:t>
            </a:r>
          </a:p>
          <a:p>
            <a:pPr algn="l">
              <a:lnSpc>
                <a:spcPct val="110000"/>
              </a:lnSpc>
            </a:pPr>
            <a:r>
              <a:rPr lang="de-DE" sz="2600" b="0" i="0" u="none" strike="noStrike" baseline="0" dirty="0"/>
              <a:t>Typisch für Asthma bronchiale:</a:t>
            </a:r>
            <a:br>
              <a:rPr lang="de-DE" sz="2600" b="0" i="0" u="none" strike="noStrike" baseline="0" dirty="0"/>
            </a:br>
            <a:r>
              <a:rPr lang="de-DE" sz="2600" b="0" i="0" u="none" strike="noStrike" baseline="0" dirty="0"/>
              <a:t>teilweise bis vollständige </a:t>
            </a:r>
            <a:br>
              <a:rPr lang="de-DE" sz="2600" b="0" i="0" u="none" strike="noStrike" baseline="0" dirty="0"/>
            </a:br>
            <a:r>
              <a:rPr lang="de-DE" sz="2600" b="0" i="0" u="none" strike="noStrike" baseline="0" dirty="0"/>
              <a:t>Reversibilität von </a:t>
            </a:r>
            <a:r>
              <a:rPr lang="de-DE" sz="2600" b="0" i="0" u="none" strike="noStrike" baseline="0" dirty="0" err="1"/>
              <a:t>s</a:t>
            </a:r>
            <a:r>
              <a:rPr lang="de-DE" sz="2600" b="0" i="1" u="none" strike="noStrike" baseline="0" dirty="0" err="1"/>
              <a:t>R</a:t>
            </a:r>
            <a:r>
              <a:rPr lang="de-DE" sz="2600" b="0" i="0" u="none" strike="noStrike" baseline="-25000" dirty="0" err="1"/>
              <a:t>eff</a:t>
            </a:r>
            <a:r>
              <a:rPr lang="de-DE" sz="2600" b="0" i="0" u="none" strike="noStrike" baseline="0" dirty="0"/>
              <a:t> 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A8C5AB-3041-2A21-2951-E367B51F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86" y="3140968"/>
            <a:ext cx="334239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8758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08B10-4984-A68F-14EE-17916EC5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 der Reversibilitätstestung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6F87FAA-9192-D2B2-1CB9-3237650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05370"/>
              </p:ext>
            </p:extLst>
          </p:nvPr>
        </p:nvGraphicFramePr>
        <p:xfrm>
          <a:off x="395536" y="1988840"/>
          <a:ext cx="819606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06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Reversibilitäts-testung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de-DE" sz="2200" b="1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200" b="1" i="0" u="none" strike="noStrike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endParaRPr lang="de-DE" sz="220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eff, </a:t>
                      </a:r>
                      <a:r>
                        <a:rPr lang="de-DE" sz="22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FRC</a:t>
                      </a:r>
                      <a:r>
                        <a:rPr lang="de-DE" sz="2200" b="1" i="0" u="none" strike="noStrike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pleth</a:t>
                      </a:r>
                      <a:endParaRPr lang="de-DE" sz="22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>
                          <a:solidFill>
                            <a:schemeClr val="tx1"/>
                          </a:solidFill>
                        </a:rPr>
                        <a:t>keine Reversibilität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dirty="0">
                          <a:solidFill>
                            <a:schemeClr val="tx1"/>
                          </a:solidFill>
                        </a:rPr>
                        <a:t>ohne Veränderung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 </a:t>
                      </a:r>
                      <a:r>
                        <a:rPr lang="de-DE" sz="22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200" b="0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 20%</a:t>
                      </a:r>
                      <a:endParaRPr lang="de-DE" sz="2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2200" dirty="0">
                          <a:solidFill>
                            <a:schemeClr val="tx1"/>
                          </a:solidFill>
                        </a:rPr>
                        <a:t>partielle Reversibilität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verkleinert im Vergleich zur Vormessung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 </a:t>
                      </a:r>
                      <a:r>
                        <a:rPr lang="de-DE" sz="22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200" b="0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2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≥ 20 – 50%</a:t>
                      </a:r>
                      <a:endParaRPr lang="de-DE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>
                          <a:solidFill>
                            <a:schemeClr val="tx1"/>
                          </a:solidFill>
                        </a:rPr>
                        <a:t>vollständige Reversibilität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 Normbereich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2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2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FRC</a:t>
                      </a:r>
                      <a:r>
                        <a:rPr lang="de-DE" sz="2200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pleth</a:t>
                      </a:r>
                      <a:r>
                        <a:rPr lang="de-DE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 Normbereich</a:t>
                      </a:r>
                    </a:p>
                    <a:p>
                      <a:pPr marL="0" algn="l" defTabSz="914400" rtl="0" eaLnBrk="1" latinLnBrk="0" hangingPunct="1"/>
                      <a:endParaRPr lang="de-DE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931133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3BF43-45C1-76D4-CAF0-6FFB8227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D60CEE-5E33-1B41-E381-49113131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dirty="0"/>
              <a:t>Im Gegensatz zur Spirometrie ermöglicht die </a:t>
            </a:r>
            <a:r>
              <a:rPr lang="de-DE" dirty="0" err="1"/>
              <a:t>Ganzkörperplethysmographie</a:t>
            </a:r>
            <a:r>
              <a:rPr lang="de-DE" dirty="0"/>
              <a:t> eine sichere Unterscheidung zwischen obstruktiven und restriktiven Ventilationsstörungen bzw. einer Kombination aus beiden.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/>
              <a:t>Trendbeobachtungen, Bronchodilatator- und Provokationstests sind möglich.</a:t>
            </a:r>
          </a:p>
        </p:txBody>
      </p:sp>
    </p:spTree>
    <p:extLst>
      <p:ext uri="{BB962C8B-B14F-4D97-AF65-F5344CB8AC3E}">
        <p14:creationId xmlns:p14="http://schemas.microsoft.com/office/powerpoint/2010/main" val="4144648803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1B9C3-0DF7-DB44-EDE5-656AD8AB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Anlage: Definition Verschiebevolumen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AB1D80-3247-4FD0-5A8C-ED63C53E6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541338" indent="-541338"/>
            <a:r>
              <a:rPr lang="de-DE" sz="2800" dirty="0"/>
              <a:t>Das Verschiebevolumen ist der Betrag des Lungenvolumens, um den es sich bei Exspiration durch Kompression verringert, bzw. durch Dekompression während der Inspiration erhöht.</a:t>
            </a:r>
          </a:p>
          <a:p>
            <a:pPr marL="541338" indent="-541338"/>
            <a:r>
              <a:rPr lang="de-DE" sz="2800" dirty="0"/>
              <a:t>Ein Lungengesunder mit einem Lungenvolumen von 3,5 l bei Normalatmung ein maximales Verschiebevolumen von 10 ml.</a:t>
            </a:r>
          </a:p>
        </p:txBody>
      </p:sp>
    </p:spTree>
    <p:extLst>
      <p:ext uri="{BB962C8B-B14F-4D97-AF65-F5344CB8AC3E}">
        <p14:creationId xmlns:p14="http://schemas.microsoft.com/office/powerpoint/2010/main" val="2580266268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2A650-AF95-34A9-911F-09437243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37509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Bodyschleife mit Angabe der beiden wichtigsten Approximationen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6B185-E70C-5AF7-4431-7C5E0AF3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2818656" cy="39188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sR</a:t>
            </a:r>
            <a:r>
              <a:rPr lang="de-DE" baseline="-25000" dirty="0" err="1"/>
              <a:t>eff</a:t>
            </a:r>
            <a:r>
              <a:rPr lang="de-DE" dirty="0"/>
              <a:t> (schraffierter Bereich) halbiert die Fläche der Bodyschleife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sR</a:t>
            </a:r>
            <a:r>
              <a:rPr lang="de-DE" baseline="-25000" dirty="0" err="1"/>
              <a:t>tot</a:t>
            </a:r>
            <a:r>
              <a:rPr lang="de-DE" dirty="0"/>
              <a:t> entspricht einer Geraden, die das maximale inspiratorische Verschiebevolumen (</a:t>
            </a:r>
            <a:r>
              <a:rPr lang="de-DE" dirty="0" err="1"/>
              <a:t>ΔV</a:t>
            </a:r>
            <a:r>
              <a:rPr lang="de-DE" baseline="-25000" dirty="0" err="1"/>
              <a:t>pleth</a:t>
            </a:r>
            <a:r>
              <a:rPr lang="de-DE" dirty="0"/>
              <a:t>) mit dem Maximum des exspiratorischen Verschiebevolumens (Punkte) verbindet.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63A1E4-0C05-0B20-1412-41F0976C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31" y="1772816"/>
            <a:ext cx="5166035" cy="47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985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66C03-A712-9FD4-E217-DE623BCF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Ganzkörperplethysmografie</a:t>
            </a:r>
            <a:r>
              <a:rPr lang="de-DE" dirty="0"/>
              <a:t>: Indikationen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12A62-E5DA-3F94-1391-E4CC9399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697037"/>
            <a:ext cx="8229600" cy="4972323"/>
          </a:xfrm>
        </p:spPr>
        <p:txBody>
          <a:bodyPr>
            <a:noAutofit/>
          </a:bodyPr>
          <a:lstStyle/>
          <a:p>
            <a:r>
              <a:rPr lang="de-DE" sz="2200"/>
              <a:t>Lungenfunktionsdiagnostik </a:t>
            </a:r>
            <a:r>
              <a:rPr lang="de-DE" sz="2200" dirty="0"/>
              <a:t>von Atemwegserkrankungen (z.B. COPD, Asthma bronchiale)</a:t>
            </a:r>
          </a:p>
          <a:p>
            <a:r>
              <a:rPr lang="de-DE" sz="2200" dirty="0"/>
              <a:t>Dyspnoe, Husten und/oder Auswurf</a:t>
            </a:r>
          </a:p>
          <a:p>
            <a:r>
              <a:rPr lang="de-DE" sz="2200" dirty="0"/>
              <a:t>Screening (Gesundheitsuntersuchung)</a:t>
            </a:r>
          </a:p>
          <a:p>
            <a:r>
              <a:rPr lang="de-DE" sz="2200" dirty="0"/>
              <a:t>Früherkennung von Schäden durch inhalative Noxen</a:t>
            </a:r>
          </a:p>
          <a:p>
            <a:r>
              <a:rPr lang="de-DE" sz="2200" dirty="0"/>
              <a:t>Verdacht auf Erkrankungen von Atemwegen, Lunge oder Herz sowie muskuloskelettale Erkrankungen mit Auswirkungen auf die Atmung</a:t>
            </a:r>
          </a:p>
          <a:p>
            <a:r>
              <a:rPr lang="de-DE" sz="2200" dirty="0"/>
              <a:t>Verdacht auf Erkrankungen der Atempumpe (Atemzentrum, zugehörige Nerven und Muskeln)</a:t>
            </a:r>
          </a:p>
          <a:p>
            <a:r>
              <a:rPr lang="de-DE" sz="2200" dirty="0"/>
              <a:t>Verlaufsbeobachtung und Therapiekontrolle </a:t>
            </a:r>
            <a:r>
              <a:rPr lang="de-DE" sz="2200" dirty="0" err="1"/>
              <a:t>bronchopulmonaler</a:t>
            </a:r>
            <a:r>
              <a:rPr lang="de-DE" sz="2200" dirty="0"/>
              <a:t> Erkrankungen</a:t>
            </a:r>
          </a:p>
          <a:p>
            <a:r>
              <a:rPr lang="de-DE" sz="2200" dirty="0"/>
              <a:t>arbeitsmedizinische Überwachung und Vorsorge</a:t>
            </a:r>
          </a:p>
          <a:p>
            <a:r>
              <a:rPr lang="de-DE" sz="2200" dirty="0"/>
              <a:t>präoperative Diagnostik</a:t>
            </a:r>
          </a:p>
        </p:txBody>
      </p:sp>
    </p:spTree>
    <p:extLst>
      <p:ext uri="{BB962C8B-B14F-4D97-AF65-F5344CB8AC3E}">
        <p14:creationId xmlns:p14="http://schemas.microsoft.com/office/powerpoint/2010/main" val="1031139244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AF789-CBE8-DA63-FD87-4D9F1E6A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TGV liegt messtechnisch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D23FFF-39FF-69B1-D842-211A0932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400"/>
            <a:ext cx="3610744" cy="4525963"/>
          </a:xfrm>
        </p:spPr>
        <p:txBody>
          <a:bodyPr>
            <a:normAutofit/>
          </a:bodyPr>
          <a:lstStyle/>
          <a:p>
            <a:pPr algn="l"/>
            <a:r>
              <a:rPr lang="de-DE" sz="2200" b="0" i="0" u="none" strike="noStrike" baseline="0" dirty="0">
                <a:latin typeface="Calibri" panose="020F0502020204030204" pitchFamily="34" charset="0"/>
              </a:rPr>
              <a:t>oberhalb </a:t>
            </a:r>
            <a:r>
              <a:rPr lang="de-DE" sz="2200" b="0" i="0" u="none" strike="noStrike" baseline="0" dirty="0" err="1">
                <a:latin typeface="Calibri" panose="020F0502020204030204" pitchFamily="34" charset="0"/>
              </a:rPr>
              <a:t>FRC</a:t>
            </a:r>
            <a:r>
              <a:rPr lang="de-DE" sz="2200" b="0" i="0" u="none" strike="noStrike" baseline="-25000" dirty="0" err="1">
                <a:latin typeface="Calibri" panose="020F0502020204030204" pitchFamily="34" charset="0"/>
              </a:rPr>
              <a:t>pleth</a:t>
            </a:r>
            <a:r>
              <a:rPr lang="de-DE" sz="2200" b="0" i="0" u="none" strike="noStrike" baseline="0" dirty="0">
                <a:latin typeface="Calibri" panose="020F0502020204030204" pitchFamily="34" charset="0"/>
              </a:rPr>
              <a:t>, da die Atemumkehr erst nach der eingeleiteten Inspiration erkannt werden kann</a:t>
            </a:r>
          </a:p>
          <a:p>
            <a:pPr algn="l"/>
            <a:r>
              <a:rPr lang="de-DE" sz="2200" b="0" i="0" u="none" strike="noStrike" baseline="0" dirty="0">
                <a:latin typeface="Calibri" panose="020F0502020204030204" pitchFamily="34" charset="0"/>
              </a:rPr>
              <a:t>Vom TGV wird deshalb das bis</a:t>
            </a:r>
          </a:p>
          <a:p>
            <a:pPr algn="l"/>
            <a:r>
              <a:rPr lang="de-DE" sz="2200" b="0" i="0" u="none" strike="noStrike" baseline="0" dirty="0">
                <a:latin typeface="Calibri" panose="020F0502020204030204" pitchFamily="34" charset="0"/>
              </a:rPr>
              <a:t>zum Verschluss eingeatmete Volumen </a:t>
            </a:r>
            <a:r>
              <a:rPr lang="de-DE" sz="2200" b="0" i="0" u="none" strike="noStrike" baseline="0" dirty="0" err="1">
                <a:latin typeface="Calibri" panose="020F0502020204030204" pitchFamily="34" charset="0"/>
              </a:rPr>
              <a:t>V</a:t>
            </a:r>
            <a:r>
              <a:rPr lang="de-DE" sz="2200" b="0" i="0" u="none" strike="noStrike" baseline="-25000" dirty="0" err="1">
                <a:latin typeface="Calibri" panose="020F0502020204030204" pitchFamily="34" charset="0"/>
              </a:rPr>
              <a:t>diff</a:t>
            </a:r>
            <a:r>
              <a:rPr lang="de-DE" sz="2200" b="0" i="0" u="none" strike="noStrike" baseline="0" dirty="0">
                <a:latin typeface="Calibri" panose="020F0502020204030204" pitchFamily="34" charset="0"/>
              </a:rPr>
              <a:t> subtrahiert.</a:t>
            </a:r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F9857C-335C-5650-C35A-A56B43AF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348880"/>
            <a:ext cx="4261607" cy="33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83030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Autoren:innen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3030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800" b="1" dirty="0"/>
              <a:t>C.P. </a:t>
            </a:r>
            <a:r>
              <a:rPr lang="de-DE" sz="2800" b="1" dirty="0" err="1"/>
              <a:t>Criée</a:t>
            </a:r>
            <a:r>
              <a:rPr lang="de-DE" sz="2800" b="1" dirty="0"/>
              <a:t>, </a:t>
            </a:r>
            <a:r>
              <a:rPr lang="de-DE" sz="2800" dirty="0"/>
              <a:t>H.J. Smith, A.M. Preisser, D. Bösch, U. Butt, </a:t>
            </a:r>
            <a:br>
              <a:rPr lang="de-DE" sz="2800" dirty="0"/>
            </a:br>
            <a:r>
              <a:rPr lang="de-DE" sz="2800" dirty="0"/>
              <a:t>M.M. Borst, N. Hämäläinen, K. Husemann, R.A. Jörres, </a:t>
            </a:r>
            <a:br>
              <a:rPr lang="de-DE" sz="2800" dirty="0"/>
            </a:br>
            <a:r>
              <a:rPr lang="de-DE" sz="2800" dirty="0"/>
              <a:t>P. Kardos, C. Lex, F.J. Meyer, D. Nachtigall†, D. Nowak,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800" dirty="0"/>
              <a:t>U. Ochmann, W. Randerath, A. Schütz, B. </a:t>
            </a:r>
            <a:r>
              <a:rPr lang="de-DE" sz="2800" dirty="0" err="1"/>
              <a:t>Schucher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J. </a:t>
            </a:r>
            <a:r>
              <a:rPr lang="de-DE" sz="2800" dirty="0" err="1"/>
              <a:t>Spiesshoefer</a:t>
            </a:r>
            <a:r>
              <a:rPr lang="de-DE" sz="2800" dirty="0"/>
              <a:t>, C. Taube, S. </a:t>
            </a:r>
            <a:r>
              <a:rPr lang="de-DE" sz="2800" dirty="0" err="1"/>
              <a:t>Walterspacher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M. </a:t>
            </a:r>
            <a:r>
              <a:rPr lang="de-DE" sz="2800" dirty="0" err="1"/>
              <a:t>Wollsching</a:t>
            </a:r>
            <a:r>
              <a:rPr lang="de-DE" sz="2800" dirty="0"/>
              <a:t>-Strobel, H. Worth, M. Gappa und </a:t>
            </a:r>
            <a:br>
              <a:rPr lang="de-DE" sz="2800" dirty="0"/>
            </a:br>
            <a:r>
              <a:rPr lang="de-DE" sz="2800" dirty="0"/>
              <a:t>W. Windisch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766B22-7453-2C2F-4082-BF9EA70461E3}"/>
              </a:ext>
            </a:extLst>
          </p:cNvPr>
          <p:cNvSpPr txBox="1"/>
          <p:nvPr/>
        </p:nvSpPr>
        <p:spPr>
          <a:xfrm>
            <a:off x="7884368" y="650178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Stand 09 |2024</a:t>
            </a:r>
          </a:p>
        </p:txBody>
      </p:sp>
    </p:spTree>
    <p:extLst>
      <p:ext uri="{BB962C8B-B14F-4D97-AF65-F5344CB8AC3E}">
        <p14:creationId xmlns:p14="http://schemas.microsoft.com/office/powerpoint/2010/main" val="100449688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48AA0-E614-6753-F036-727262BB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i="0" u="none" strike="noStrike" baseline="0" dirty="0">
                <a:latin typeface="Calibri" panose="020F0502020204030204" pitchFamily="34" charset="0"/>
              </a:rPr>
              <a:t>Untersuchungsschritte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EDB787-EA35-D203-FA4A-B1D97C25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6093295"/>
            <a:ext cx="8568952" cy="63897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1300" dirty="0">
                <a:latin typeface="Calibri" panose="020F0502020204030204" pitchFamily="34" charset="0"/>
              </a:rPr>
              <a:t>(1)</a:t>
            </a:r>
            <a:r>
              <a:rPr lang="de-DE" sz="13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Aufzeichnung der Bodyschleifen, (2) Verschlussmanöver, (3</a:t>
            </a:r>
            <a:r>
              <a:rPr lang="de-DE" sz="1400" dirty="0">
                <a:latin typeface="Calibri" panose="020F0502020204030204" pitchFamily="34" charset="0"/>
              </a:rPr>
              <a:t>)</a:t>
            </a:r>
            <a:r>
              <a:rPr lang="de-DE" sz="1400" b="0" i="0" u="none" strike="noStrike" baseline="0" dirty="0">
                <a:latin typeface="Calibri" panose="020F0502020204030204" pitchFamily="34" charset="0"/>
              </a:rPr>
              <a:t> mit dem letzten Verschluss verbundene langsame, </a:t>
            </a:r>
            <a:r>
              <a:rPr lang="it-IT" sz="1400" b="0" i="0" u="none" strike="noStrike" baseline="0" dirty="0" err="1">
                <a:latin typeface="Calibri" panose="020F0502020204030204" pitchFamily="34" charset="0"/>
              </a:rPr>
              <a:t>bzw</a:t>
            </a:r>
            <a:r>
              <a:rPr lang="it-IT" sz="1400" b="0" i="0" u="none" strike="noStrike" baseline="0" dirty="0">
                <a:latin typeface="Calibri" panose="020F0502020204030204" pitchFamily="34" charset="0"/>
              </a:rPr>
              <a:t>. </a:t>
            </a:r>
            <a:r>
              <a:rPr lang="it-IT" sz="1400" b="0" i="0" u="none" strike="noStrike" baseline="0" dirty="0" err="1">
                <a:latin typeface="Calibri" panose="020F0502020204030204" pitchFamily="34" charset="0"/>
              </a:rPr>
              <a:t>alternativ</a:t>
            </a:r>
            <a:r>
              <a:rPr lang="it-IT" sz="14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it-IT" sz="1400" b="0" i="0" u="none" strike="noStrike" baseline="0" dirty="0" err="1">
                <a:latin typeface="Calibri" panose="020F0502020204030204" pitchFamily="34" charset="0"/>
              </a:rPr>
              <a:t>forcierte</a:t>
            </a:r>
            <a:r>
              <a:rPr lang="it-IT" sz="1400" b="0" i="0" u="none" strike="noStrike" baseline="0" dirty="0">
                <a:latin typeface="Calibri" panose="020F0502020204030204" pitchFamily="34" charset="0"/>
              </a:rPr>
              <a:t> Spirometrie, (4) </a:t>
            </a:r>
            <a:r>
              <a:rPr lang="it-IT" sz="1400" b="0" i="0" u="none" strike="noStrike" baseline="0" dirty="0" err="1">
                <a:latin typeface="Calibri" panose="020F0502020204030204" pitchFamily="34" charset="0"/>
              </a:rPr>
              <a:t>forcierte</a:t>
            </a:r>
            <a:r>
              <a:rPr lang="it-IT" sz="1400" b="0" i="0" u="none" strike="noStrike" baseline="0" dirty="0">
                <a:latin typeface="Calibri" panose="020F0502020204030204" pitchFamily="34" charset="0"/>
              </a:rPr>
              <a:t> Spirometrie</a:t>
            </a:r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BA64BE-E288-7EB3-8C44-1CCE03B4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1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55383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8D8A-8579-1D65-C6B9-CFC05E15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Standardisierung der</a:t>
            </a:r>
            <a:br>
              <a:rPr lang="de-DE" dirty="0"/>
            </a:br>
            <a:r>
              <a:rPr lang="de-DE" dirty="0"/>
              <a:t>Ruheatmung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52437-1A60-A1E4-C0B7-EA7565A6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18314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Nach kurzer Adaptionsphase sind Atemzugvolumen (V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T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) und Atmungsfrequenz (BF) konstant und der Patient atmet auf FRC-Niveau (rote Linie). </a:t>
            </a:r>
          </a:p>
          <a:p>
            <a:pPr marL="0" indent="0" algn="l">
              <a:buNone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Dabei ist die geleistete Atmungsarbeit (WOB) minimal. </a:t>
            </a:r>
          </a:p>
          <a:p>
            <a:pPr marL="0" indent="0" algn="l">
              <a:buNone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WOB =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work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of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breathing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4321FA-29EC-3C3D-F536-BDBF8F73A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85937"/>
            <a:ext cx="8610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669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DE272A-E858-330E-55DC-D17508A38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647416"/>
            <a:ext cx="6172200" cy="4267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BD8BB5-FD65-806B-D9CB-DF376B03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615197" cy="849784"/>
          </a:xfrm>
        </p:spPr>
        <p:txBody>
          <a:bodyPr>
            <a:normAutofit/>
          </a:bodyPr>
          <a:lstStyle/>
          <a:p>
            <a:pPr algn="l"/>
            <a:r>
              <a:rPr lang="de-DE" sz="3200" b="0" i="0" u="none" strike="noStrike" baseline="0" dirty="0">
                <a:latin typeface="Calibri" panose="020F0502020204030204" pitchFamily="34" charset="0"/>
              </a:rPr>
              <a:t>Bodyschleife – 1. Untersuchungsschritt</a:t>
            </a:r>
            <a:endParaRPr lang="de-DE" sz="32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0D7638B-162E-2FA5-D99C-D9F369EA0895}"/>
              </a:ext>
            </a:extLst>
          </p:cNvPr>
          <p:cNvSpPr txBox="1">
            <a:spLocks/>
          </p:cNvSpPr>
          <p:nvPr/>
        </p:nvSpPr>
        <p:spPr>
          <a:xfrm>
            <a:off x="272008" y="1916832"/>
            <a:ext cx="2574637" cy="2880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3000" kern="1200">
                <a:solidFill>
                  <a:srgbClr val="006EA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>
                <a:solidFill>
                  <a:schemeClr val="tx1"/>
                </a:solidFill>
                <a:latin typeface="+mn-lt"/>
              </a:rPr>
              <a:t>Erfassung der Bodyschleife (= spez. Resistance) bei geöffnetem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Shutter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de-DE" sz="2000" b="0" i="0" u="none" strike="noStrike" baseline="0" dirty="0">
                <a:solidFill>
                  <a:schemeClr val="tx1"/>
                </a:solidFill>
                <a:latin typeface="+mn-lt"/>
              </a:rPr>
              <a:t>Atemwegswiderstand (</a:t>
            </a:r>
            <a:r>
              <a:rPr lang="de-DE" sz="2000" b="0" i="1" u="none" strike="noStrike" baseline="0" dirty="0">
                <a:solidFill>
                  <a:schemeClr val="tx1"/>
                </a:solidFill>
                <a:latin typeface="+mn-lt"/>
              </a:rPr>
              <a:t>R</a:t>
            </a:r>
            <a:r>
              <a:rPr lang="de-DE" sz="2000" b="0" i="0" u="none" strike="noStrike" baseline="0" dirty="0">
                <a:solidFill>
                  <a:schemeClr val="tx1"/>
                </a:solidFill>
                <a:latin typeface="+mn-lt"/>
              </a:rPr>
              <a:t>aw) und thorakales Gasvolumen (TGV) gehen in die Messung ein.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748397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0013C-1FCB-126E-F39A-74A93A46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255157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auf BTPS-Bedingungen kompensierte Bodyschleife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709583-6BA9-5E9E-6449-8B87FE6F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1844824"/>
            <a:ext cx="2952328" cy="453650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1900" b="0" i="0" u="none" strike="noStrike" baseline="0" dirty="0"/>
              <a:t>Verlauf des spezifischen Atemwegswiderstandes (</a:t>
            </a:r>
            <a:r>
              <a:rPr lang="de-DE" sz="1900" b="0" i="0" u="none" strike="noStrike" baseline="0" dirty="0" err="1"/>
              <a:t>s</a:t>
            </a:r>
            <a:r>
              <a:rPr lang="de-DE" sz="1900" b="0" i="1" u="none" strike="noStrike" baseline="0" dirty="0" err="1"/>
              <a:t>R</a:t>
            </a:r>
            <a:r>
              <a:rPr lang="de-DE" sz="1900" b="0" i="0" u="none" strike="noStrike" baseline="-25000" dirty="0" err="1"/>
              <a:t>aw</a:t>
            </a:r>
            <a:r>
              <a:rPr lang="de-DE" sz="1900" b="0" i="0" u="none" strike="noStrike" baseline="0" dirty="0"/>
              <a:t>) aus der simultanen Aufzeichnung von Mundströmung (V‘) und Kabinen-Verschiebe-volumen (</a:t>
            </a:r>
            <a:r>
              <a:rPr lang="de-DE" sz="1900" b="0" i="0" u="none" strike="noStrike" baseline="0" dirty="0" err="1"/>
              <a:t>ΔV</a:t>
            </a:r>
            <a:r>
              <a:rPr lang="de-DE" sz="1900" b="0" i="0" u="none" strike="noStrike" baseline="-25000" dirty="0" err="1"/>
              <a:t>pleth</a:t>
            </a:r>
            <a:r>
              <a:rPr lang="de-DE" sz="1900" b="0" i="0" u="none" strike="noStrike" baseline="0" dirty="0"/>
              <a:t>) </a:t>
            </a:r>
          </a:p>
          <a:p>
            <a:pPr algn="l">
              <a:lnSpc>
                <a:spcPct val="110000"/>
              </a:lnSpc>
            </a:pPr>
            <a:r>
              <a:rPr lang="de-DE" sz="1900" b="0" i="0" u="none" strike="noStrike" baseline="0" dirty="0"/>
              <a:t>Für die Rechtsdrehung (siehe Strichlinie und Pfeil</a:t>
            </a:r>
            <a:r>
              <a:rPr lang="de-DE" sz="1900" dirty="0"/>
              <a:t>) </a:t>
            </a:r>
            <a:r>
              <a:rPr lang="de-DE" sz="1900" b="0" i="0" u="none" strike="noStrike" baseline="0" dirty="0"/>
              <a:t>der Bodyschleife sind </a:t>
            </a:r>
            <a:r>
              <a:rPr lang="de-DE" sz="1900" b="0" i="1" u="none" strike="noStrike" baseline="0" dirty="0"/>
              <a:t>R</a:t>
            </a:r>
            <a:r>
              <a:rPr lang="de-DE" sz="1900" b="0" i="0" u="none" strike="noStrike" baseline="-25000" dirty="0"/>
              <a:t>aw</a:t>
            </a:r>
            <a:r>
              <a:rPr lang="de-DE" sz="1900" b="0" i="0" u="none" strike="noStrike" baseline="0" dirty="0"/>
              <a:t> und  TGV verantwortlich.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17F9B4-6E40-833A-A059-B7508A3E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538307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065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BBFC7-B1D3-4F1B-D6DD-DA5A561C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Qualitätskontrolle Bodyschleife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A7413A5-D57A-9829-EA8A-753A5253D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97584"/>
              </p:ext>
            </p:extLst>
          </p:nvPr>
        </p:nvGraphicFramePr>
        <p:xfrm>
          <a:off x="539552" y="2060848"/>
          <a:ext cx="806489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49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5525947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</a:tblGrid>
              <a:tr h="349021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Bodyschleifen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Instruktion gleichmäßiger Spontanatmung ohne weitere Vorgaben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Qualitätskontrolle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hohe Reproduzierbarkeit der letzten 5, </a:t>
                      </a:r>
                      <a:b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BTPS-Bedingungen kompensierten, Bodyschleifen anstreben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Ergebniswert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aller gültigen Bodyschleifen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66783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4EEE9-72D7-AD06-4889-9D6687C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Klassifikation der spezifischen Atemwegswiderstände </a:t>
            </a:r>
            <a:r>
              <a:rPr lang="de-DE" dirty="0" err="1"/>
              <a:t>sR</a:t>
            </a:r>
            <a:r>
              <a:rPr lang="de-DE" baseline="-25000" dirty="0" err="1"/>
              <a:t>eff</a:t>
            </a:r>
            <a:r>
              <a:rPr lang="de-DE" dirty="0"/>
              <a:t> und </a:t>
            </a:r>
            <a:r>
              <a:rPr lang="de-DE" dirty="0" err="1"/>
              <a:t>sR</a:t>
            </a:r>
            <a:r>
              <a:rPr lang="de-DE" baseline="-25000" dirty="0" err="1"/>
              <a:t>tot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B6E49D-43EB-2EC9-403F-7D62BF18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844825"/>
            <a:ext cx="8229600" cy="1800200"/>
          </a:xfrm>
        </p:spPr>
        <p:txBody>
          <a:bodyPr/>
          <a:lstStyle/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Wegen der weitgehenden Unabhängigkeit der Parameter von größen-, alters-, und geschlechtsspezifischen Merkmalen wird anstelle des Sollwertvergleichs ein Grenzwertbezug empfohlen. </a:t>
            </a:r>
          </a:p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Beachte: Bei kombiniert obstruktiv-restriktiven Krankheitsbildern sind anstelle der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s</a:t>
            </a:r>
            <a:r>
              <a:rPr lang="de-DE" sz="1800" b="0" i="1" u="none" strike="noStrike" baseline="0" dirty="0" err="1">
                <a:latin typeface="Calibri-Italic"/>
              </a:rPr>
              <a:t>R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aw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-Klassifikation der Atemwegswiderstand </a:t>
            </a:r>
            <a:r>
              <a:rPr lang="de-DE" sz="1800" b="0" i="1" u="none" strike="noStrike" baseline="0" dirty="0">
                <a:latin typeface="Calibri-Italic"/>
              </a:rPr>
              <a:t>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aw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und die totale Lungenkapazität TLC getrennt zu klassifizieren.</a:t>
            </a:r>
          </a:p>
          <a:p>
            <a:pPr algn="l"/>
            <a:endParaRPr lang="de-DE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de-DE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AAB2769-12BB-E33F-DB24-B69FE3A27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53186"/>
              </p:ext>
            </p:extLst>
          </p:nvPr>
        </p:nvGraphicFramePr>
        <p:xfrm>
          <a:off x="467819" y="4085283"/>
          <a:ext cx="82296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Schweregradeinteilung</a:t>
                      </a:r>
                    </a:p>
                    <a:p>
                      <a:r>
                        <a:rPr lang="de-DE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de-DE" sz="1800" b="1" i="0" u="none" strike="noStrike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de-DE" sz="1800" b="1" i="0" u="none" strike="noStrike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</a:t>
                      </a:r>
                      <a:endParaRPr lang="de-DE" sz="1800" b="1" i="0" u="none" strike="noStrike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Jugendliche/Erwachsene</a:t>
                      </a:r>
                    </a:p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(&gt; 10 Jahre)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Kinder (≤ 10 Jahre)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normal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1,2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1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dirty="0"/>
                        <a:t>leicht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1,2 – 2,0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 – 2,0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mittelschwer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2,0 – 4,0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2,0 – 4,0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4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4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kPa·s</a:t>
                      </a:r>
                      <a:endParaRPr lang="de-DE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49756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Atemwegslig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Atemwegsliga</Template>
  <TotalTime>0</TotalTime>
  <Words>1525</Words>
  <Application>Microsoft Office PowerPoint</Application>
  <PresentationFormat>Bildschirmpräsentation (4:3)</PresentationFormat>
  <Paragraphs>218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Calibri-Italic</vt:lpstr>
      <vt:lpstr>Wingdings</vt:lpstr>
      <vt:lpstr>Atemwegsliga</vt:lpstr>
      <vt:lpstr>Benutzerdefiniertes Design</vt:lpstr>
      <vt:lpstr>Empfehlungen zur Ganzkörperplethysmografie</vt:lpstr>
      <vt:lpstr>Ganzkörperplethysmografie</vt:lpstr>
      <vt:lpstr>Ganzkörperplethysmografie: Indikationen</vt:lpstr>
      <vt:lpstr>Untersuchungsschritte</vt:lpstr>
      <vt:lpstr>Standardisierung der Ruheatmung</vt:lpstr>
      <vt:lpstr>Bodyschleife – 1. Untersuchungsschritt</vt:lpstr>
      <vt:lpstr>auf BTPS-Bedingungen kompensierte Bodyschleife</vt:lpstr>
      <vt:lpstr>Qualitätskontrolle Bodyschleife</vt:lpstr>
      <vt:lpstr>Klassifikation der spezifischen Atemwegswiderstände sReff und sRtot</vt:lpstr>
      <vt:lpstr>sReff- und  sRtot-Approximation</vt:lpstr>
      <vt:lpstr>Charakteristische Formen der Bodyschleife</vt:lpstr>
      <vt:lpstr>Verschluss bei FRC– 2. Untersuchungsschritt</vt:lpstr>
      <vt:lpstr>funktionelle Residualkapazität </vt:lpstr>
      <vt:lpstr>Qualitätskontrolle Verschlussdruckkurve</vt:lpstr>
      <vt:lpstr>Atemwegswiderstand – Ableitung aus dem 1. und 2. Untersuchungsschritt</vt:lpstr>
      <vt:lpstr>Klassifikation der Atemwegswiderstände  Reff und Rtot mittels Z-Score</vt:lpstr>
      <vt:lpstr>„verbundenes Manöver“ –  3. Untersuchungsschritt</vt:lpstr>
      <vt:lpstr>Qualitätskontrolle des verbundenen Manövers</vt:lpstr>
      <vt:lpstr>Klassifikation der totalen Lungenkapazität (TLC)</vt:lpstr>
      <vt:lpstr>Klassifikation der Überblähungsparameter</vt:lpstr>
      <vt:lpstr>Lungenvolumina bei verschiedenen Krankheitsbildern</vt:lpstr>
      <vt:lpstr>Interpretation der Lungenvolumina</vt:lpstr>
      <vt:lpstr>Forcierte Spirometrie – 4. Untersuchungsschritt</vt:lpstr>
      <vt:lpstr>Fluss-Volumen-Messung zur Bestimmung wichtiger statischer und dynamischer Volumina und Flüsse</vt:lpstr>
      <vt:lpstr>Bestimmung der bronchialen Hyperreagibilität</vt:lpstr>
      <vt:lpstr>Bewertung der Reversibilitätstestung</vt:lpstr>
      <vt:lpstr>Fazit</vt:lpstr>
      <vt:lpstr>Anlage: Definition Verschiebevolumen</vt:lpstr>
      <vt:lpstr>Bodyschleife mit Angabe der beiden wichtigsten Approximationen</vt:lpstr>
      <vt:lpstr>TGV liegt messtechnisch</vt:lpstr>
      <vt:lpstr>Autoren:innen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Besitzer</dc:creator>
  <cp:lastModifiedBy>Miriam Rüsing</cp:lastModifiedBy>
  <cp:revision>2079</cp:revision>
  <dcterms:created xsi:type="dcterms:W3CDTF">2017-12-19T16:42:43Z</dcterms:created>
  <dcterms:modified xsi:type="dcterms:W3CDTF">2024-09-03T07:55:20Z</dcterms:modified>
</cp:coreProperties>
</file>