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39"/>
  </p:notesMasterIdLst>
  <p:sldIdLst>
    <p:sldId id="256" r:id="rId3"/>
    <p:sldId id="258" r:id="rId4"/>
    <p:sldId id="259" r:id="rId5"/>
    <p:sldId id="260" r:id="rId6"/>
    <p:sldId id="261" r:id="rId7"/>
    <p:sldId id="291" r:id="rId8"/>
    <p:sldId id="263" r:id="rId9"/>
    <p:sldId id="262" r:id="rId10"/>
    <p:sldId id="264" r:id="rId11"/>
    <p:sldId id="265" r:id="rId12"/>
    <p:sldId id="266" r:id="rId13"/>
    <p:sldId id="293" r:id="rId14"/>
    <p:sldId id="268" r:id="rId15"/>
    <p:sldId id="269" r:id="rId16"/>
    <p:sldId id="270" r:id="rId17"/>
    <p:sldId id="271" r:id="rId18"/>
    <p:sldId id="273" r:id="rId19"/>
    <p:sldId id="274" r:id="rId20"/>
    <p:sldId id="279" r:id="rId21"/>
    <p:sldId id="275" r:id="rId22"/>
    <p:sldId id="276" r:id="rId23"/>
    <p:sldId id="277" r:id="rId24"/>
    <p:sldId id="278" r:id="rId25"/>
    <p:sldId id="280" r:id="rId26"/>
    <p:sldId id="295" r:id="rId27"/>
    <p:sldId id="284" r:id="rId28"/>
    <p:sldId id="285" r:id="rId29"/>
    <p:sldId id="281" r:id="rId30"/>
    <p:sldId id="288" r:id="rId31"/>
    <p:sldId id="282" r:id="rId32"/>
    <p:sldId id="289" r:id="rId33"/>
    <p:sldId id="283" r:id="rId34"/>
    <p:sldId id="294" r:id="rId35"/>
    <p:sldId id="287" r:id="rId36"/>
    <p:sldId id="290" r:id="rId37"/>
    <p:sldId id="257" r:id="rId3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EF709C-C11C-A4C7-E00B-B044470F41DE}" name="Miriam Rüsing" initials="MR" userId="S::admin@atemwegsliga.onmicrosoft.com::b120d9b8-5589-4824-9874-3ff236599364" providerId="AD"/>
  <p188:author id="{8497FFDA-DC74-6462-B134-5E01CD7834BD}" name="Uta Butt" initials="UB" userId="ef71437cf0e3bc9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Kardos" initials="P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CD"/>
    <a:srgbClr val="ACD2E5"/>
    <a:srgbClr val="339BCF"/>
    <a:srgbClr val="489CC7"/>
    <a:srgbClr val="489EC9"/>
    <a:srgbClr val="E68323"/>
    <a:srgbClr val="ACCEDF"/>
    <a:srgbClr val="A3C8DB"/>
    <a:srgbClr val="ACCDDD"/>
    <a:srgbClr val="33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2" autoAdjust="0"/>
    <p:restoredTop sz="94638" autoAdjust="0"/>
  </p:normalViewPr>
  <p:slideViewPr>
    <p:cSldViewPr>
      <p:cViewPr varScale="1">
        <p:scale>
          <a:sx n="78" d="100"/>
          <a:sy n="78" d="100"/>
        </p:scale>
        <p:origin x="124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69A1-CF81-469F-AC61-CEBEBD8D057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F5209-BE9B-4DD0-BB16-E6C154E193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58565"/>
            <a:ext cx="9144000" cy="832236"/>
          </a:xfrm>
          <a:solidFill>
            <a:sysClr val="window" lastClr="FFFFFF">
              <a:alpha val="5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>
                <a:solidFill>
                  <a:srgbClr val="006EAC"/>
                </a:solidFill>
              </a:defRPr>
            </a:lvl1pPr>
          </a:lstStyle>
          <a:p>
            <a:pPr marL="0" lvl="0" defTabSz="45720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184899" y="1473200"/>
            <a:ext cx="2959099" cy="279400"/>
          </a:xfrm>
          <a:prstGeom prst="rect">
            <a:avLst/>
          </a:prstGeom>
          <a:solidFill>
            <a:srgbClr val="E68323"/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Bild 11" descr="Atemwegsli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08" y="5651500"/>
            <a:ext cx="1558992" cy="9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2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6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33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34000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90872" y="2861030"/>
            <a:ext cx="8229600" cy="228370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355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14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27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7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22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98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24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19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1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291" y="635000"/>
            <a:ext cx="6463069" cy="849784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3000">
                <a:solidFill>
                  <a:srgbClr val="006EAC"/>
                </a:solidFill>
              </a:defRPr>
            </a:lvl1pPr>
          </a:lstStyle>
          <a:p>
            <a:pPr marL="0" lvl="0" defTabSz="45720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30400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6184901" y="355600"/>
            <a:ext cx="2959099" cy="279400"/>
          </a:xfrm>
          <a:prstGeom prst="rect">
            <a:avLst/>
          </a:prstGeom>
          <a:solidFill>
            <a:srgbClr val="E68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Bild 1" descr="Atemwegsliga_bla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713715"/>
            <a:ext cx="1222289" cy="7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97742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191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5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77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44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53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1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65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65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84901" y="355600"/>
            <a:ext cx="2959099" cy="279400"/>
          </a:xfrm>
          <a:prstGeom prst="rect">
            <a:avLst/>
          </a:prstGeom>
          <a:solidFill>
            <a:srgbClr val="E68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11" name="Bild 1" descr="Atemwegsliga_bla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713715"/>
            <a:ext cx="1222289" cy="7467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291" y="635000"/>
            <a:ext cx="6463069" cy="849600"/>
          </a:xfrm>
        </p:spPr>
        <p:txBody>
          <a:bodyPr>
            <a:noAutofit/>
          </a:bodyPr>
          <a:lstStyle>
            <a:lvl1pPr>
              <a:defRPr sz="3000">
                <a:solidFill>
                  <a:srgbClr val="006EA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580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1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2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Bild 11" descr="fläche3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2019AB3D-35A0-6C76-8823-21D30CA2603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549523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09009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716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7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75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4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9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46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07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30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4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2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li-calculator.ersnet.org/index.html" TargetMode="External"/><Relationship Id="rId2" Type="http://schemas.openxmlformats.org/officeDocument/2006/relationships/hyperlink" Target="http://www.lungfunction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58564"/>
            <a:ext cx="9144000" cy="131039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20"/>
              </a:spcAft>
            </a:pPr>
            <a:r>
              <a:rPr lang="de-D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Empfehlungen zur</a:t>
            </a:r>
            <a:br>
              <a:rPr lang="de-D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Spirometrie</a:t>
            </a:r>
            <a:endParaRPr lang="de-DE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512768" cy="1800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de-DE" sz="2200" dirty="0"/>
              <a:t>Quelle:  Criée C.-P. et al.</a:t>
            </a:r>
            <a:br>
              <a:rPr lang="de-DE" sz="2200" dirty="0"/>
            </a:br>
            <a:r>
              <a:rPr lang="de-DE" sz="2200" b="1" dirty="0"/>
              <a:t>Aktuelle Empfehlungen zur Lungenfunktionsdiagnostik</a:t>
            </a:r>
            <a:br>
              <a:rPr lang="de-DE" sz="2200" dirty="0"/>
            </a:br>
            <a:r>
              <a:rPr lang="de-DE" sz="2200" dirty="0"/>
              <a:t>Atemwegs- und Lungenkrankheiten 2024; 50: 111-184</a:t>
            </a:r>
          </a:p>
          <a:p>
            <a:pPr algn="l">
              <a:spcBef>
                <a:spcPts val="0"/>
              </a:spcBef>
            </a:pPr>
            <a:r>
              <a:rPr lang="de-DE" sz="2200" dirty="0"/>
              <a:t>DOI 10.5414/ATX02776</a:t>
            </a:r>
            <a:br>
              <a:rPr lang="de-DE" sz="2200" dirty="0"/>
            </a:br>
            <a:endParaRPr lang="de-DE" sz="2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FAC9B3-B539-9B62-348D-234D6AADDA42}"/>
              </a:ext>
            </a:extLst>
          </p:cNvPr>
          <p:cNvSpPr txBox="1"/>
          <p:nvPr/>
        </p:nvSpPr>
        <p:spPr>
          <a:xfrm>
            <a:off x="4719464" y="609047"/>
            <a:ext cx="44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Ein Service der Deutschen Atemwegsliga e.V.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AAF788-1C52-1764-ED7E-ED8B9D2EF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5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D16D6-CB47-B4CB-FFEB-9ABE4FB5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687205" cy="849784"/>
          </a:xfrm>
        </p:spPr>
        <p:txBody>
          <a:bodyPr>
            <a:noAutofit/>
          </a:bodyPr>
          <a:lstStyle/>
          <a:p>
            <a:pPr algn="l"/>
            <a:r>
              <a:rPr lang="de-DE" sz="2000" dirty="0">
                <a:latin typeface="+mn-lt"/>
                <a:ea typeface="ＭＳ Ｐゴシック" charset="-128"/>
              </a:rPr>
              <a:t>Ablauf bei eingeschränkter Kooperationsfähigkeit (Kinder, Schwerkranke) mit Bestimmung der IVC nach der forcierten Spirometrie</a:t>
            </a:r>
            <a:endParaRPr lang="de-DE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484BF5-5EB9-238C-5416-C6E01BF0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785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40434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C88EB-4647-82C2-FED2-7A29ECC1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Spirometrische</a:t>
            </a:r>
            <a:r>
              <a:rPr lang="de-DE" dirty="0"/>
              <a:t> Parameter (1)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EEBF0C8-275F-61AD-9B0E-3DCFBCB37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92850"/>
              </p:ext>
            </p:extLst>
          </p:nvPr>
        </p:nvGraphicFramePr>
        <p:xfrm>
          <a:off x="251520" y="1700808"/>
          <a:ext cx="8712967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4014446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13912839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4199224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Einheit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inspiratorische Vitalkapazität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Atemvolumen, welches nach kompletter Exspiration maximal eingeatmet werden kann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IVC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(Synonym: VC</a:t>
                      </a:r>
                      <a:r>
                        <a:rPr lang="de-DE" sz="16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600" baseline="300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l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forcierte Vitalkapazität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Atemvolumen, welches nach kompletter Inspiration forciert maximal ausgeatmet werden kann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FVC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l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forciertes exspiratorisches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Volumen in 1 Sekunde,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Einsekundenkapazität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Atemvolumen, welches nach maximaler Inspiration forciert in der ersten Sekunde ausgeatmet werden kann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r>
                        <a:rPr lang="de-DE" sz="16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l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 Einsekundenkapazität,</a:t>
                      </a:r>
                    </a:p>
                    <a:p>
                      <a:r>
                        <a:rPr lang="de-DE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Tiffeneau</a:t>
                      </a: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-Index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forciertes exspiratorisches Volumen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1 Sekunde, ausgedrückt in % der forcierten Vitalkapazität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r>
                        <a:rPr lang="de-DE" sz="16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/VC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maximaler exspiratorischer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Spitzenfluss, „Peak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flow</a:t>
                      </a: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Spitzenfluss bei maximaler exspiratorischer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Anstrengung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PEF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x s</a:t>
                      </a:r>
                      <a:r>
                        <a:rPr lang="de-DE" sz="16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8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101129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1F279-2B7D-4051-7593-8D2DA8BBB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2A91C-98CB-D207-C6D0-F64D5AAB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Spirometrische</a:t>
            </a:r>
            <a:r>
              <a:rPr lang="de-DE" dirty="0"/>
              <a:t> Parameter (2)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47B3F0D-ECAA-4D6C-FF78-A277A1CE8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87422"/>
              </p:ext>
            </p:extLst>
          </p:nvPr>
        </p:nvGraphicFramePr>
        <p:xfrm>
          <a:off x="251520" y="1700808"/>
          <a:ext cx="8712967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4014446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13912839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4199224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Einheit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maximaler exspiratorischer</a:t>
                      </a:r>
                    </a:p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Fluss bei 25% der FVC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Maximale Atemstromstärke nach Ausatmung von</a:t>
                      </a:r>
                    </a:p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 der FVC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aseline="0" dirty="0"/>
                        <a:t>FEV</a:t>
                      </a:r>
                      <a:r>
                        <a:rPr lang="de-DE" sz="1800" baseline="-25000" dirty="0"/>
                        <a:t>25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x s</a:t>
                      </a:r>
                      <a:r>
                        <a:rPr lang="de-DE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maximaler exspiratorischer</a:t>
                      </a:r>
                    </a:p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Fluss bei 50% der FVC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Maximale Atemstromstärke nach Ausatmung von</a:t>
                      </a:r>
                    </a:p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 der FVC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FEF</a:t>
                      </a:r>
                      <a:r>
                        <a:rPr lang="de-DE" sz="18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marL="0" algn="l" defTabSz="914400" rtl="0" eaLnBrk="1" latinLnBrk="0" hangingPunct="1"/>
                      <a:endParaRPr lang="de-DE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x s</a:t>
                      </a:r>
                      <a:r>
                        <a:rPr lang="de-DE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maximaler exspiratorischer</a:t>
                      </a:r>
                    </a:p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Fluss bei 75% der FVC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Maximale Atemstromstärke nach Ausatmung von</a:t>
                      </a:r>
                    </a:p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75% der FVC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FEF</a:t>
                      </a:r>
                      <a:r>
                        <a:rPr lang="de-DE" sz="18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  <a:p>
                      <a:pPr marL="0" algn="l" defTabSz="914400" rtl="0" eaLnBrk="1" latinLnBrk="0" hangingPunct="1"/>
                      <a:endParaRPr lang="de-DE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x s</a:t>
                      </a:r>
                      <a:r>
                        <a:rPr lang="de-DE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mittlerer exspiratorischer Fluss</a:t>
                      </a:r>
                    </a:p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zwischen 25% und 75% der FVC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Mittlere Atemstromstärke nach Ausatmung von</a:t>
                      </a:r>
                    </a:p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 – 75% der FVC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FEF</a:t>
                      </a:r>
                      <a:r>
                        <a:rPr lang="de-DE" sz="18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25-75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 x s</a:t>
                      </a:r>
                      <a:r>
                        <a:rPr lang="de-DE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43838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AD672-0B92-F692-D7B9-456A077A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Kriterien für eine repräsentative forcierte Exspiration nach ATS/ERS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4B77F7-7060-36EE-63D3-3C9856B33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5" y="1697037"/>
            <a:ext cx="8229600" cy="490031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2000" b="1" i="0" u="none" strike="noStrike" baseline="0" dirty="0"/>
              <a:t>Akzeptanzkriterien:</a:t>
            </a:r>
          </a:p>
          <a:p>
            <a:pPr algn="l"/>
            <a:r>
              <a:rPr lang="de-DE" sz="2000" b="0" i="0" u="none" strike="noStrike" baseline="0" dirty="0"/>
              <a:t>keine Artefakte (Husten, </a:t>
            </a:r>
            <a:r>
              <a:rPr lang="de-DE" sz="2000" b="0" i="0" u="none" strike="noStrike" baseline="0" dirty="0" err="1"/>
              <a:t>Glottisschluss</a:t>
            </a:r>
            <a:r>
              <a:rPr lang="de-DE" sz="2000" b="0" i="0" u="none" strike="noStrike" baseline="0" dirty="0"/>
              <a:t>, Leckagen, vorzeitige Beendigung, unterschiedliche Anstrengung).</a:t>
            </a:r>
          </a:p>
          <a:p>
            <a:pPr algn="l"/>
            <a:r>
              <a:rPr lang="de-DE" sz="2000" b="0" i="0" u="none" strike="noStrike" baseline="0" dirty="0"/>
              <a:t>Rückextrapolationsvolumen ≤ 5% der FVC oder ≤ 100 ml. </a:t>
            </a:r>
            <a:br>
              <a:rPr lang="de-DE" sz="2000" b="0" i="0" u="none" strike="noStrike" baseline="0" dirty="0"/>
            </a:br>
            <a:r>
              <a:rPr lang="de-DE" sz="2000" b="0" i="0" u="none" strike="noStrike" baseline="0" dirty="0"/>
              <a:t>Der größere Wert gilt.</a:t>
            </a:r>
          </a:p>
          <a:p>
            <a:pPr algn="l"/>
            <a:r>
              <a:rPr lang="de-DE" sz="2000" b="0" i="0" u="none" strike="noStrike" baseline="0" dirty="0"/>
              <a:t>PEF soll innerhalb von 150 </a:t>
            </a:r>
            <a:r>
              <a:rPr lang="de-DE" sz="2000" b="0" i="0" u="none" strike="noStrike" baseline="0" dirty="0" err="1"/>
              <a:t>ms</a:t>
            </a:r>
            <a:r>
              <a:rPr lang="de-DE" sz="2000" b="0" i="0" u="none" strike="noStrike" baseline="0" dirty="0"/>
              <a:t> erreicht werden (steiler Anstieg).</a:t>
            </a:r>
          </a:p>
          <a:p>
            <a:pPr algn="l"/>
            <a:r>
              <a:rPr lang="de-DE" sz="2000" b="0" i="0" u="none" strike="noStrike" baseline="0" dirty="0"/>
              <a:t>Kriterien für eine gültige forcierte Exspiration (ein Kriterium muss erfüllt sein):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b="0" i="0" u="none" strike="noStrike" baseline="0" dirty="0"/>
              <a:t>Volumenänderung in letzter Sekunde ≤ 25 ml (Plateau).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b="0" i="0" u="none" strike="noStrike" baseline="0" dirty="0"/>
              <a:t>Exspirationszeit von ≥ 15 s wurde erreicht.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b="0" i="0" u="none" strike="noStrike" baseline="0" dirty="0"/>
              <a:t>Innerhalb der Exspirationszeit ist zwar kein Plateau sichtbar (Kinder, restriktive Erkrankungen), trotzdem wird eine gültige forcierte Exspiration bestätigt, wenn FVC bei wiederholten Versuchen im Toleranzbereich bleibt.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59909872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DDE1E-D98C-EF86-7BFD-ECE5E40F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Reproduzierbarkeitskriterien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2ABACF-F2B6-37B2-8FD0-1C7CC2279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400" b="0" i="0" u="none" strike="noStrike" baseline="0" dirty="0">
                <a:latin typeface="Calibri" panose="020F0502020204030204" pitchFamily="34" charset="0"/>
              </a:rPr>
              <a:t>Aufzeichnung von mindestens drei akzeptierten FEV</a:t>
            </a:r>
            <a:r>
              <a:rPr lang="de-DE" sz="2400" b="0" i="0" u="none" strike="noStrike" baseline="-25000" dirty="0">
                <a:latin typeface="Calibri" panose="020F0502020204030204" pitchFamily="34" charset="0"/>
              </a:rPr>
              <a:t>1</a:t>
            </a:r>
            <a:r>
              <a:rPr lang="de-DE" sz="2400" b="0" i="0" u="none" strike="noStrike" baseline="0" dirty="0">
                <a:latin typeface="Calibri" panose="020F0502020204030204" pitchFamily="34" charset="0"/>
              </a:rPr>
              <a:t> und </a:t>
            </a:r>
            <a:br>
              <a:rPr lang="de-DE" sz="2400" b="0" i="0" u="none" strike="noStrike" baseline="0" dirty="0">
                <a:latin typeface="Calibri" panose="020F0502020204030204" pitchFamily="34" charset="0"/>
              </a:rPr>
            </a:br>
            <a:r>
              <a:rPr lang="de-DE" sz="2400" b="0" i="0" u="none" strike="noStrike" baseline="0" dirty="0">
                <a:latin typeface="Calibri" panose="020F0502020204030204" pitchFamily="34" charset="0"/>
              </a:rPr>
              <a:t>drei akzeptierten FVC-Messungen </a:t>
            </a:r>
            <a:br>
              <a:rPr lang="de-DE" sz="2400" b="0" i="0" u="none" strike="noStrike" baseline="0" dirty="0">
                <a:latin typeface="Calibri" panose="020F0502020204030204" pitchFamily="34" charset="0"/>
              </a:rPr>
            </a:br>
            <a:r>
              <a:rPr lang="de-DE" sz="2400" b="0" i="0" u="none" strike="noStrike" baseline="0" dirty="0">
                <a:latin typeface="Calibri" panose="020F0502020204030204" pitchFamily="34" charset="0"/>
              </a:rPr>
              <a:t>(nicht unbedingt aus demselben Versuch).</a:t>
            </a:r>
          </a:p>
          <a:p>
            <a:pPr algn="l"/>
            <a:r>
              <a:rPr lang="de-DE" sz="2400" b="0" i="0" u="none" strike="noStrike" baseline="0" dirty="0">
                <a:latin typeface="Calibri" panose="020F0502020204030204" pitchFamily="34" charset="0"/>
              </a:rPr>
              <a:t>Reproduzierbarkeit für FVC und FEV</a:t>
            </a:r>
            <a:r>
              <a:rPr lang="de-DE" sz="2400" b="0" i="0" u="none" strike="noStrike" baseline="-25000" dirty="0">
                <a:latin typeface="Calibri" panose="020F0502020204030204" pitchFamily="34" charset="0"/>
              </a:rPr>
              <a:t>1</a:t>
            </a:r>
            <a:r>
              <a:rPr lang="de-DE" sz="2400" b="0" i="0" u="none" strike="noStrike" baseline="0" dirty="0">
                <a:latin typeface="Calibri" panose="020F0502020204030204" pitchFamily="34" charset="0"/>
              </a:rPr>
              <a:t> ist erreicht wenn:</a:t>
            </a:r>
          </a:p>
          <a:p>
            <a:pPr marL="1071563" lvl="1" indent="-534988" defTabSz="1250950">
              <a:buFont typeface="Wingdings" panose="05000000000000000000" pitchFamily="2" charset="2"/>
              <a:buChar char="Ø"/>
            </a:pPr>
            <a:r>
              <a:rPr lang="de-DE" sz="2400" b="0" i="0" u="none" strike="noStrike" baseline="0" dirty="0">
                <a:latin typeface="Calibri" panose="020F0502020204030204" pitchFamily="34" charset="0"/>
              </a:rPr>
              <a:t>für Personen &gt; 6 Jahre die Differenz zwischen dem größten und dem zweitgrößten Wert ≤ 150 ml ist</a:t>
            </a:r>
          </a:p>
          <a:p>
            <a:pPr marL="1071563" lvl="1" indent="-534988" defTabSz="1250950">
              <a:buFont typeface="Wingdings" panose="05000000000000000000" pitchFamily="2" charset="2"/>
              <a:buChar char="Ø"/>
            </a:pPr>
            <a:r>
              <a:rPr lang="de-DE" sz="2400" b="0" i="0" u="none" strike="noStrike" baseline="0" dirty="0">
                <a:latin typeface="Calibri" panose="020F0502020204030204" pitchFamily="34" charset="0"/>
              </a:rPr>
              <a:t>für Kinder ≤ 6 Jahre die Differenz zwischen dem größten und dem zweitgrößten Wert ≤ 100 ml  oder ≤ 10% ist (der größere Wert gilt).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45202837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629FD1B-965D-CB04-3F63-C8253DBB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9036496" cy="47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D9ADAC0-B2AB-0A6C-CCEC-A155680F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6463069" cy="849784"/>
          </a:xfrm>
        </p:spPr>
        <p:txBody>
          <a:bodyPr/>
          <a:lstStyle/>
          <a:p>
            <a:r>
              <a:rPr lang="de-DE" dirty="0"/>
              <a:t>Reproduzierbarkeitskriterien</a:t>
            </a:r>
          </a:p>
        </p:txBody>
      </p:sp>
    </p:spTree>
    <p:extLst>
      <p:ext uri="{BB962C8B-B14F-4D97-AF65-F5344CB8AC3E}">
        <p14:creationId xmlns:p14="http://schemas.microsoft.com/office/powerpoint/2010/main" val="2865218003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12263-775F-D38A-6204-11BA97D1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337509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Dokumentation Mitarbeit und technische Qualität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15D3715-EE17-713D-D6A7-58E173F84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84588"/>
              </p:ext>
            </p:extLst>
          </p:nvPr>
        </p:nvGraphicFramePr>
        <p:xfrm>
          <a:off x="467544" y="1700808"/>
          <a:ext cx="8352928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Mitarbeit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technische Qualität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/>
                        <a:t>einwandfrei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Messung fehlerfrei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r>
                        <a:rPr lang="de-DE" sz="1800" dirty="0"/>
                        <a:t>gut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Messung ohne relevante Fehler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eingeschränkt wegen mangelndem Verständnis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Messung noch brauchbar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eingeschränkt wegen Hustenreiz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Messung teilweise fehlerhaft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eingeschränkt wegen fehlender Koordination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Messung mit großen Fehlern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1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eingeschränkt wegen Kraft</a:t>
                      </a:r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3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eingeschränkt wegen </a:t>
                      </a:r>
                      <a:r>
                        <a:rPr lang="de-DE" sz="1800" dirty="0"/>
                        <a:t>Schmerzen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87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eingeschränkt wegen m</a:t>
                      </a:r>
                      <a:r>
                        <a:rPr lang="de-DE" sz="1800" dirty="0"/>
                        <a:t>angelnder Bereitschaft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85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412168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88249-A4D9-72D0-6856-78AE5107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Fehlerzeichen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4EAF67-92D6-D82A-C562-DDD350E8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4330824" cy="3419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dirty="0"/>
              <a:t>grauer Kurvenbereich = optimale Mitarbeit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235F8E-CE7F-47C7-6B90-8A87A6445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" y="2282548"/>
            <a:ext cx="9144000" cy="32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84699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1EDF7-3FB5-B906-C041-26B69D0C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Fehlerzeichen II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BD86EB-A220-657E-BB29-EBB43D9E0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" y="2420888"/>
            <a:ext cx="9144000" cy="3516923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E09FB84-0A87-C7D6-1C19-A74A9A33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4330824" cy="3419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dirty="0"/>
              <a:t>grauer Kurvenbereich = optimale Mitarbeit</a:t>
            </a:r>
          </a:p>
        </p:txBody>
      </p:sp>
    </p:spTree>
    <p:extLst>
      <p:ext uri="{BB962C8B-B14F-4D97-AF65-F5344CB8AC3E}">
        <p14:creationId xmlns:p14="http://schemas.microsoft.com/office/powerpoint/2010/main" val="2818740777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DB18B-4BF5-0F35-0488-B5E0A28B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Normalwerte-GLI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ACF19C-61ED-4E69-9E61-86016674B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Global Lung Initiative (GLI) publizierte 2012 </a:t>
            </a:r>
            <a:r>
              <a:rPr lang="de-DE" dirty="0" err="1"/>
              <a:t>spirometrische</a:t>
            </a:r>
            <a:r>
              <a:rPr lang="de-DE" dirty="0"/>
              <a:t> Referenzwerte, basierend auf qualitätskontrollierten Messungen aus verschiedenen Ländern (74.187 gesunde Probanden, Alter 3 – 95 Jahre).</a:t>
            </a:r>
          </a:p>
        </p:txBody>
      </p:sp>
    </p:spTree>
    <p:extLst>
      <p:ext uri="{BB962C8B-B14F-4D97-AF65-F5344CB8AC3E}">
        <p14:creationId xmlns:p14="http://schemas.microsoft.com/office/powerpoint/2010/main" val="3767407722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3D337-25C9-DA9B-0883-7D5A123A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Spirometrie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16D09C-C006-2E35-9FFE-C5965A7EC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Messung von (relativen) statischen und dynamischen Lungenfunktionsparametern sowie Atemflüssen am Mund. </a:t>
            </a:r>
          </a:p>
          <a:p>
            <a:pPr marL="536575" indent="-536575"/>
            <a:r>
              <a:rPr lang="de-DE" dirty="0"/>
              <a:t>kontinuierlich zur Messung der Ventilation </a:t>
            </a:r>
          </a:p>
          <a:p>
            <a:pPr marL="0" indent="0">
              <a:buNone/>
            </a:pPr>
            <a:r>
              <a:rPr lang="de-DE" dirty="0"/>
              <a:t>oder </a:t>
            </a:r>
          </a:p>
          <a:p>
            <a:pPr marL="536575" indent="-536575"/>
            <a:r>
              <a:rPr lang="de-DE" dirty="0"/>
              <a:t>willkürliche und maximale Atmungsmanöver zur Bestimmung definierter Volumina und Atemstromstärken</a:t>
            </a:r>
          </a:p>
        </p:txBody>
      </p:sp>
    </p:spTree>
    <p:extLst>
      <p:ext uri="{BB962C8B-B14F-4D97-AF65-F5344CB8AC3E}">
        <p14:creationId xmlns:p14="http://schemas.microsoft.com/office/powerpoint/2010/main" val="3269359852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A9DA9-1A6A-9E25-F5A3-650DE2C9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255157" cy="84978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GLI-Referenzgleichungen liegen vor für folgende</a:t>
            </a:r>
            <a:br>
              <a:rPr lang="de-DE" dirty="0"/>
            </a:br>
            <a:r>
              <a:rPr lang="de-DE" dirty="0"/>
              <a:t>Parameter: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E5CF28-7832-6C98-FF0F-2C8CD24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fontScale="92500"/>
          </a:bodyPr>
          <a:lstStyle/>
          <a:p>
            <a:pPr marL="536575" indent="-536575"/>
            <a:r>
              <a:rPr lang="de-DE" dirty="0"/>
              <a:t>FEV</a:t>
            </a:r>
            <a:r>
              <a:rPr lang="de-DE" baseline="-25000" dirty="0"/>
              <a:t>1</a:t>
            </a:r>
            <a:r>
              <a:rPr lang="de-DE" dirty="0"/>
              <a:t> für Erwachsene (≤ 95 Jahre) und Kinder </a:t>
            </a:r>
          </a:p>
          <a:p>
            <a:pPr marL="536575" indent="-536575"/>
            <a:r>
              <a:rPr lang="de-DE" dirty="0"/>
              <a:t>FVC für Erwachsene (≤ 95 Jahre) und Kinder </a:t>
            </a:r>
          </a:p>
          <a:p>
            <a:pPr marL="536575" indent="-536575"/>
            <a:r>
              <a:rPr lang="de-DE" dirty="0"/>
              <a:t>FEV</a:t>
            </a:r>
            <a:r>
              <a:rPr lang="de-DE" baseline="-25000" dirty="0"/>
              <a:t>1</a:t>
            </a:r>
            <a:r>
              <a:rPr lang="de-DE" dirty="0"/>
              <a:t>/FVC für Erwachsene (≤ 95 Jahre) und Kinder</a:t>
            </a:r>
          </a:p>
          <a:p>
            <a:pPr marL="536575" indent="-536575"/>
            <a:r>
              <a:rPr lang="de-DE" dirty="0"/>
              <a:t>FEF</a:t>
            </a:r>
            <a:r>
              <a:rPr lang="de-DE" baseline="-25000" dirty="0"/>
              <a:t>25–75</a:t>
            </a:r>
            <a:r>
              <a:rPr lang="de-DE" dirty="0"/>
              <a:t> für Erwachsene (≤ 90 Jahre) und Kinder</a:t>
            </a:r>
          </a:p>
          <a:p>
            <a:pPr marL="536575" indent="-536575"/>
            <a:r>
              <a:rPr lang="de-DE" dirty="0"/>
              <a:t>FEF</a:t>
            </a:r>
            <a:r>
              <a:rPr lang="de-DE" baseline="-25000" dirty="0"/>
              <a:t>75</a:t>
            </a:r>
            <a:r>
              <a:rPr lang="de-DE" dirty="0"/>
              <a:t> für Erwachsene (≤ 90 Jahre) und Kinder</a:t>
            </a:r>
          </a:p>
          <a:p>
            <a:pPr marL="536575" indent="-536575"/>
            <a:r>
              <a:rPr lang="de-DE" dirty="0"/>
              <a:t>FEV</a:t>
            </a:r>
            <a:r>
              <a:rPr lang="de-DE" baseline="-25000" dirty="0"/>
              <a:t>0.75</a:t>
            </a:r>
            <a:r>
              <a:rPr lang="de-DE" dirty="0"/>
              <a:t> für Kinder (&lt; 7 Jahre)</a:t>
            </a:r>
          </a:p>
          <a:p>
            <a:pPr marL="536575" indent="-536575"/>
            <a:r>
              <a:rPr lang="de-DE" dirty="0"/>
              <a:t>FEV</a:t>
            </a:r>
            <a:r>
              <a:rPr lang="de-DE" baseline="-25000" dirty="0"/>
              <a:t>0.75</a:t>
            </a:r>
            <a:r>
              <a:rPr lang="de-DE" dirty="0"/>
              <a:t>/FVC für Kinder (≤ 7 Jahre)</a:t>
            </a:r>
          </a:p>
        </p:txBody>
      </p:sp>
    </p:spTree>
    <p:extLst>
      <p:ext uri="{BB962C8B-B14F-4D97-AF65-F5344CB8AC3E}">
        <p14:creationId xmlns:p14="http://schemas.microsoft.com/office/powerpoint/2010/main" val="1784041551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A62BB-3285-0DC7-2C31-AB321CA6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GLI: Unterschied zu früheren Normwerten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E8D33C-B25F-D987-1882-9A1E38876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5" y="1697037"/>
            <a:ext cx="8229600" cy="4828307"/>
          </a:xfrm>
        </p:spPr>
        <p:txBody>
          <a:bodyPr>
            <a:noAutofit/>
          </a:bodyPr>
          <a:lstStyle/>
          <a:p>
            <a:pPr algn="l"/>
            <a:r>
              <a:rPr lang="de-DE" sz="2200" b="0" i="0" u="none" strike="noStrike" baseline="0" dirty="0"/>
              <a:t>bis zu 10% höhere Werte der FVC und FEV</a:t>
            </a:r>
            <a:r>
              <a:rPr lang="de-DE" sz="2200" b="0" i="0" u="none" strike="noStrike" baseline="-25000" dirty="0"/>
              <a:t>1</a:t>
            </a:r>
            <a:r>
              <a:rPr lang="de-DE" sz="2200" b="0" i="0" u="none" strike="noStrike" baseline="0" dirty="0"/>
              <a:t> im mittleren und höheren Lebensalter</a:t>
            </a:r>
          </a:p>
          <a:p>
            <a:pPr algn="l"/>
            <a:r>
              <a:rPr lang="de-DE" sz="2200" b="0" i="0" u="none" strike="noStrike" baseline="0" dirty="0"/>
              <a:t>Zugehörigkeit zu einer ethnischen Gruppe beeinflusst die Lungenfunktion</a:t>
            </a:r>
          </a:p>
          <a:p>
            <a:pPr algn="l"/>
            <a:r>
              <a:rPr lang="de-DE" sz="2200" b="0" i="0" u="none" strike="noStrike" baseline="0" dirty="0"/>
              <a:t>absolute Streuung der Messwerte variiert (niedrigste Streuung im Altersbereich von 15 – 45 Jahren)</a:t>
            </a:r>
          </a:p>
          <a:p>
            <a:pPr algn="l"/>
            <a:r>
              <a:rPr lang="de-DE" sz="2200" b="0" i="0" u="none" strike="noStrike" baseline="0" dirty="0"/>
              <a:t>Notwendigkeit der separaten Errechnung der Normalwerte sowie des unteren </a:t>
            </a:r>
            <a:r>
              <a:rPr lang="en-US" sz="2200" b="0" i="0" u="none" strike="noStrike" baseline="0" dirty="0" err="1"/>
              <a:t>Grenzwertes</a:t>
            </a:r>
            <a:r>
              <a:rPr lang="en-US" sz="2200" b="0" i="0" u="none" strike="noStrike" baseline="0" dirty="0"/>
              <a:t> (</a:t>
            </a:r>
            <a:r>
              <a:rPr lang="en-US" sz="2200" b="0" i="0" u="none" strike="noStrike" baseline="0" dirty="0" err="1"/>
              <a:t>engl.</a:t>
            </a:r>
            <a:r>
              <a:rPr lang="en-US" sz="2200" b="0" i="0" u="none" strike="noStrike" baseline="0" dirty="0"/>
              <a:t> Lower Limit of </a:t>
            </a:r>
            <a:r>
              <a:rPr lang="de-DE" sz="2200" b="0" i="0" u="none" strike="noStrike" baseline="0" dirty="0"/>
              <a:t>Normal, LLN)</a:t>
            </a:r>
          </a:p>
          <a:p>
            <a:pPr algn="l"/>
            <a:r>
              <a:rPr lang="de-DE" sz="2200" b="0" i="0" u="none" strike="noStrike" baseline="0" dirty="0"/>
              <a:t>Referenzgleichungen sind komplex und erfordern den Einsatz spezieller Software:</a:t>
            </a:r>
          </a:p>
          <a:p>
            <a:pPr algn="l"/>
            <a:r>
              <a:rPr lang="de-DE" sz="2200" b="0" i="0" u="none" strike="noStrike" baseline="0" dirty="0"/>
              <a:t>kostenlos unter </a:t>
            </a:r>
            <a:r>
              <a:rPr lang="de-DE" sz="2200" b="0" i="0" u="none" strike="noStrike" baseline="0" dirty="0">
                <a:hlinkClick r:id="rId2"/>
              </a:rPr>
              <a:t>www.lungfunction.org</a:t>
            </a:r>
            <a:r>
              <a:rPr lang="de-DE" sz="2200" dirty="0"/>
              <a:t> bzw. </a:t>
            </a:r>
            <a:br>
              <a:rPr lang="de-DE" sz="2200" dirty="0"/>
            </a:br>
            <a:r>
              <a:rPr lang="de-DE" sz="2200" dirty="0">
                <a:hlinkClick r:id="rId3"/>
              </a:rPr>
              <a:t>https://gli-calculator.ersnet.org/index.html</a:t>
            </a:r>
            <a:r>
              <a:rPr lang="de-DE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3744980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6C180F-682F-B99A-5A3D-AF002A83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19335"/>
            <a:ext cx="7164288" cy="623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29B916-8EBA-C2DF-E003-917BA22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628800"/>
            <a:ext cx="1800200" cy="1800200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Perzentile</a:t>
            </a:r>
            <a:br>
              <a:rPr lang="de-DE" dirty="0"/>
            </a:br>
            <a:r>
              <a:rPr lang="de-DE" dirty="0"/>
              <a:t>und </a:t>
            </a:r>
            <a:br>
              <a:rPr lang="de-DE" dirty="0"/>
            </a:br>
            <a:r>
              <a:rPr lang="de-DE" dirty="0"/>
              <a:t>Z-Scores</a:t>
            </a:r>
          </a:p>
        </p:txBody>
      </p:sp>
    </p:spTree>
    <p:extLst>
      <p:ext uri="{BB962C8B-B14F-4D97-AF65-F5344CB8AC3E}">
        <p14:creationId xmlns:p14="http://schemas.microsoft.com/office/powerpoint/2010/main" val="1965860122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CD18B-1177-340C-B287-8EE187D2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039133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Beziehung zwischen Z-Score und Perzentilen (-)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2666F3-2EBA-1460-D56A-1B5D714D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97342"/>
            <a:ext cx="8325241" cy="52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31464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667BD-612D-CA15-5B25-AC17793B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337509" cy="849784"/>
          </a:xfrm>
        </p:spPr>
        <p:txBody>
          <a:bodyPr>
            <a:normAutofit/>
          </a:bodyPr>
          <a:lstStyle/>
          <a:p>
            <a:r>
              <a:rPr lang="de-DE" dirty="0"/>
              <a:t>Forcierte Spirometrie / Fluss-Volumen-Kurve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F245D33-BCC0-9E89-D161-33A1DC8EB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5940152" cy="228497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CAF23D-7481-F4B8-0720-9A8F0A411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769762"/>
            <a:ext cx="7164288" cy="30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0070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013B1-6610-602A-0204-B5BF7064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Referenzgleichungen der GLI:</a:t>
            </a:r>
            <a:br>
              <a:rPr lang="de-DE" dirty="0"/>
            </a:br>
            <a:r>
              <a:rPr lang="de-DE" dirty="0"/>
              <a:t>Anwendung in verschiedenen Populationen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8BC44E4-0854-C8A3-51AA-995DDBF17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54618"/>
              </p:ext>
            </p:extLst>
          </p:nvPr>
        </p:nvGraphicFramePr>
        <p:xfrm>
          <a:off x="1" y="1556792"/>
          <a:ext cx="9152824" cy="5301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39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13912839"/>
                    </a:ext>
                  </a:extLst>
                </a:gridCol>
                <a:gridCol w="2636609">
                  <a:extLst>
                    <a:ext uri="{9D8B030D-6E8A-4147-A177-3AD203B41FA5}">
                      <a16:colId xmlns:a16="http://schemas.microsoft.com/office/drawing/2014/main" val="4199224232"/>
                    </a:ext>
                  </a:extLst>
                </a:gridCol>
              </a:tblGrid>
              <a:tr h="590921">
                <a:tc>
                  <a:txBody>
                    <a:bodyPr/>
                    <a:lstStyle/>
                    <a:p>
                      <a:r>
                        <a:rPr lang="de-DE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GLI-Referenz-population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GLI-Datenquelle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Population/Herkunft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Anmerkungen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1088538">
                <a:tc>
                  <a:txBody>
                    <a:bodyPr/>
                    <a:lstStyle/>
                    <a:p>
                      <a:r>
                        <a:rPr lang="de-DE" sz="1600" dirty="0"/>
                        <a:t>weiß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Europa, Israel, Australien, USA, Kanada, Brasilien, Chile,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Mexiko, Uruguay, Venezuela, Algerien, Tunesien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weiß (europäisch);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hispanisch (europäisch)</a:t>
                      </a:r>
                      <a:endParaRPr lang="de-DE" sz="1600" baseline="-250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geeignet bei weißen europäischen Populationen</a:t>
                      </a:r>
                      <a:endParaRPr lang="de-DE" sz="16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56133">
                <a:tc>
                  <a:txBody>
                    <a:bodyPr/>
                    <a:lstStyle/>
                    <a:p>
                      <a:r>
                        <a:rPr lang="de-DE" sz="1600" dirty="0"/>
                        <a:t>schwarz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Afroamerikaner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schwarz (Nordamerika)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590921">
                <a:tc>
                  <a:txBody>
                    <a:bodyPr/>
                    <a:lstStyle/>
                    <a:p>
                      <a:r>
                        <a:rPr lang="de-DE" sz="1600" dirty="0"/>
                        <a:t>Südostasien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Thailand, Taiwan, China (inkl. Hong Kong)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asiatisch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1337347">
                <a:tc>
                  <a:txBody>
                    <a:bodyPr/>
                    <a:lstStyle/>
                    <a:p>
                      <a:r>
                        <a:rPr lang="de-DE" sz="1600" dirty="0"/>
                        <a:t>Nordasien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Japan, Korea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Nordostasiatische Gleichungen passen nicht gut, wenn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 auf heutige Populationen angewendet werden</a:t>
                      </a:r>
                      <a:endParaRPr lang="de-DE" sz="16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  <a:tr h="1337347">
                <a:tc>
                  <a:txBody>
                    <a:bodyPr/>
                    <a:lstStyle/>
                    <a:p>
                      <a:r>
                        <a:rPr lang="de-DE" sz="1600" dirty="0"/>
                        <a:t>multi-</a:t>
                      </a:r>
                      <a:r>
                        <a:rPr lang="de-DE" sz="1600" dirty="0" err="1"/>
                        <a:t>etnisch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Durchschnitt der vier anderen GLI-Gruppen</a:t>
                      </a:r>
                      <a:endParaRPr lang="de-DE" sz="16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gemischt; schwarzes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Südafrika; Indien;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Unbekannt</a:t>
                      </a:r>
                      <a:endParaRPr lang="de-DE" sz="1600" b="0" i="0" u="none" strike="noStrike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Daten für Indien und Südafrika basieren auf nur einer</a:t>
                      </a:r>
                    </a:p>
                    <a:p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prospektiven pädiatrischen Studie</a:t>
                      </a:r>
                      <a:endParaRPr lang="de-DE" sz="16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06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758831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69747-E7F6-520C-BD4F-F63358C0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615197" cy="84978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Verhältnis von forcierter Einsekundenkapazität</a:t>
            </a:r>
            <a:br>
              <a:rPr lang="de-DE" dirty="0"/>
            </a:br>
            <a:r>
              <a:rPr lang="de-DE" dirty="0"/>
              <a:t>(FEV</a:t>
            </a:r>
            <a:r>
              <a:rPr lang="de-DE" baseline="-25000" dirty="0"/>
              <a:t>1</a:t>
            </a:r>
            <a:r>
              <a:rPr lang="de-DE" dirty="0"/>
              <a:t>) und forcierter Vitalkapazität (FVC)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CA189F-0118-C561-E2C0-1E8262E1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Normgrenzen (5. Perzentil) im Vergleich zum festen Cut-Off-Wert von 0,7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011E67-5A1D-DF4E-60E9-A474D562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91778"/>
            <a:ext cx="6543413" cy="39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25160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7710F-F182-57D5-0806-0DB77BBE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Interpretation der Spirometrie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72609F-B727-94E1-5403-84254CB2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03942"/>
            <a:ext cx="7360621" cy="51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40785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77B6B-197A-92CF-6B70-0B01C29A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Krankheitszeichen - Obstruktion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15733E-B563-7CFA-43A7-8772C039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3698343" cy="3284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B94439-FBAD-26E8-8922-2D2E8E653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420888"/>
            <a:ext cx="3270483" cy="3284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DE24F57-FE47-DA31-6812-298513E7A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633" y="3583148"/>
            <a:ext cx="2862367" cy="32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71727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9E638-F71F-4AB2-153F-FAFF633F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Differenzialdiagnosen bei</a:t>
            </a:r>
            <a:br>
              <a:rPr lang="de-DE" dirty="0"/>
            </a:br>
            <a:r>
              <a:rPr lang="de-DE" dirty="0"/>
              <a:t>obstruktiver Ventilationsstörung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59D68D-23D5-F9B3-E765-2C882264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Autofit/>
          </a:bodyPr>
          <a:lstStyle/>
          <a:p>
            <a:pPr marL="533400" indent="-533400" algn="l"/>
            <a:r>
              <a:rPr lang="de-DE" sz="2800" b="0" i="0" u="none" strike="noStrike" baseline="0" dirty="0">
                <a:latin typeface="Calibri" panose="020F0502020204030204" pitchFamily="34" charset="0"/>
              </a:rPr>
              <a:t>Asthma bronchiale</a:t>
            </a:r>
          </a:p>
          <a:p>
            <a:pPr marL="533400" indent="-533400" algn="l"/>
            <a:r>
              <a:rPr lang="de-DE" sz="2800" b="0" i="0" u="none" strike="noStrike" baseline="0" dirty="0">
                <a:latin typeface="Calibri" panose="020F0502020204030204" pitchFamily="34" charset="0"/>
              </a:rPr>
              <a:t>COPD</a:t>
            </a:r>
          </a:p>
          <a:p>
            <a:pPr marL="533400" indent="-533400" algn="l"/>
            <a:r>
              <a:rPr lang="de-DE" sz="2800" b="0" i="0" u="none" strike="noStrike" baseline="0" dirty="0">
                <a:latin typeface="Calibri" panose="020F0502020204030204" pitchFamily="34" charset="0"/>
              </a:rPr>
              <a:t>Bronchiektasie</a:t>
            </a:r>
          </a:p>
          <a:p>
            <a:pPr marL="533400" indent="-533400" algn="l"/>
            <a:r>
              <a:rPr lang="de-DE" sz="2800" b="0" i="0" u="none" strike="noStrike" baseline="0" dirty="0">
                <a:latin typeface="Calibri" panose="020F0502020204030204" pitchFamily="34" charset="0"/>
              </a:rPr>
              <a:t>Cystische Fibrose (Mukoviszidose)</a:t>
            </a:r>
          </a:p>
          <a:p>
            <a:pPr marL="533400" indent="-533400" algn="l"/>
            <a:r>
              <a:rPr lang="de-DE" sz="2800" b="0" i="0" u="none" strike="noStrike" baseline="0" dirty="0">
                <a:latin typeface="Calibri" panose="020F0502020204030204" pitchFamily="34" charset="0"/>
              </a:rPr>
              <a:t>Silikose</a:t>
            </a:r>
          </a:p>
          <a:p>
            <a:pPr marL="533400" indent="-533400" algn="l"/>
            <a:r>
              <a:rPr lang="de-DE" sz="2800" b="0" i="0" u="none" strike="noStrike" baseline="0" dirty="0">
                <a:latin typeface="Calibri" panose="020F0502020204030204" pitchFamily="34" charset="0"/>
              </a:rPr>
              <a:t>Stenose im Bereich der großen Atemwege (cave:</a:t>
            </a:r>
          </a:p>
          <a:p>
            <a:pPr marL="533400" indent="-533400" algn="l"/>
            <a:r>
              <a:rPr lang="de-DE" sz="2800" b="0" i="0" u="none" strike="noStrike" baseline="0" dirty="0">
                <a:latin typeface="Calibri" panose="020F0502020204030204" pitchFamily="34" charset="0"/>
              </a:rPr>
              <a:t>Tumor)</a:t>
            </a:r>
          </a:p>
          <a:p>
            <a:pPr marL="533400" indent="-533400" algn="l"/>
            <a:r>
              <a:rPr lang="de-DE" sz="2800" b="0" i="0" u="none" strike="noStrike" baseline="0" dirty="0" err="1">
                <a:latin typeface="Calibri" panose="020F0502020204030204" pitchFamily="34" charset="0"/>
              </a:rPr>
              <a:t>Lungenparenchymerkrankungen</a:t>
            </a:r>
            <a:r>
              <a:rPr lang="de-DE" sz="2800" b="0" i="0" u="none" strike="noStrike" baseline="0" dirty="0">
                <a:latin typeface="Calibri" panose="020F0502020204030204" pitchFamily="34" charset="0"/>
              </a:rPr>
              <a:t> mit Obstruktion (zum Beispiel Sarkoidose)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2593650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617CA-C400-4E3A-71E9-74125A25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6823109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Fragen, die die Spirometrie beantworten kann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FE2BE3-0EFB-D55C-67C9-7F868AD9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3061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/>
              <a:t>Liegt eine Atemwegsobstruktion vor?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/>
              <a:t>Ist eine nachgewiesene Atemwegsobstruktion nicht, teilweise oder vollständig reversibel?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Bronchodilatatortest</a:t>
            </a:r>
            <a:r>
              <a:rPr lang="de-DE" dirty="0"/>
              <a:t> bzw. Reversibilitätstest)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/>
              <a:t>Besteht eine gesteigerte Reagibilität des Bronchialsystems? (Provokation)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/>
              <a:t>Liegt eine Verringerung der </a:t>
            </a:r>
            <a:r>
              <a:rPr lang="de-DE" dirty="0" err="1"/>
              <a:t>spirometrischen</a:t>
            </a:r>
            <a:r>
              <a:rPr lang="de-DE" dirty="0"/>
              <a:t> Volumina vor? (Restriktion, Überblähung)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/>
              <a:t>Wie verhalten sich die Funktionswerte unter Therapie? (Trend)</a:t>
            </a:r>
          </a:p>
        </p:txBody>
      </p:sp>
    </p:spTree>
    <p:extLst>
      <p:ext uri="{BB962C8B-B14F-4D97-AF65-F5344CB8AC3E}">
        <p14:creationId xmlns:p14="http://schemas.microsoft.com/office/powerpoint/2010/main" val="2047219447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3F738-5579-6763-A6C4-B3C6DD84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Krankheitszeichen - Restriktion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D8F720-C01E-84FD-3A79-D64CFF97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79650"/>
            <a:ext cx="40100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42047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4FF23E-E23D-BD0F-1FBC-7B845D9F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Differenzialdiagnosen bei</a:t>
            </a:r>
            <a:br>
              <a:rPr lang="de-DE" dirty="0"/>
            </a:br>
            <a:r>
              <a:rPr lang="de-DE" dirty="0"/>
              <a:t>restriktiver Ventilationsstörung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BB663C-A834-3C2F-B62B-A0F2E9B1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51125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1800" dirty="0"/>
              <a:t>a) pulmonal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diffuse </a:t>
            </a:r>
            <a:r>
              <a:rPr lang="de-DE" sz="1800" dirty="0" err="1"/>
              <a:t>Lungenparenchymerkrankungen</a:t>
            </a:r>
            <a:endParaRPr lang="de-DE" sz="18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Silikose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Pneumonie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Pneumonitis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cystische Fibrose (Mukoviszidose)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Bronchiektasie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Linksherzinsuffizienz (oft mit Obstruktion)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800" dirty="0"/>
              <a:t>b) extrapulmonal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Pneumothorax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Atemmuskelschwäche (zum Beispiel neuromuskuläre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Erkrankungen, Myopathien, Steroide, </a:t>
            </a:r>
            <a:r>
              <a:rPr lang="de-DE" sz="1800" dirty="0" err="1"/>
              <a:t>Hyper</a:t>
            </a:r>
            <a:r>
              <a:rPr lang="de-DE" sz="1800" dirty="0"/>
              <a:t>/Hypothyreose etc.)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/>
              <a:t>Kyphoskoliose</a:t>
            </a:r>
            <a:endParaRPr lang="de-DE" sz="18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instabiler Thorax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Pleuraerguss, -schwarte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Zwerchfellparese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/>
              <a:t>Adipositas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800" dirty="0"/>
              <a:t>c) Zustand nach </a:t>
            </a:r>
            <a:r>
              <a:rPr lang="de-DE" sz="1800" dirty="0" err="1"/>
              <a:t>Pneumektomie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09435919"/>
      </p:ext>
    </p:extLst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B9987-2B9F-EA5A-E033-5F1098DE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Krankheitszeichen - Stenosen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F9CC63-11BF-DF9D-86A1-CF18756E3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01295"/>
            <a:ext cx="3186658" cy="33569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185E6F-8F34-1607-ADC2-71F140DB4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564904"/>
            <a:ext cx="3314677" cy="33569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289780-6998-F8DC-2394-3AF830B7A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424" y="3501008"/>
            <a:ext cx="3206576" cy="33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57742"/>
      </p:ext>
    </p:extLst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2B671-7C90-467A-1203-93213705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Graduierung der Messwerteinschränkung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DBE2EB0-175D-0523-CE1F-1FF8AE5D3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780779"/>
              </p:ext>
            </p:extLst>
          </p:nvPr>
        </p:nvGraphicFramePr>
        <p:xfrm>
          <a:off x="467544" y="1844824"/>
          <a:ext cx="8352932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3024338">
                  <a:extLst>
                    <a:ext uri="{9D8B030D-6E8A-4147-A177-3AD203B41FA5}">
                      <a16:colId xmlns:a16="http://schemas.microsoft.com/office/drawing/2014/main" val="1634966127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300388963"/>
                    </a:ext>
                  </a:extLst>
                </a:gridCol>
              </a:tblGrid>
              <a:tr h="154816">
                <a:tc gridSpan="4"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obstruktive Ventilationsstörung: FEV</a:t>
                      </a:r>
                      <a:r>
                        <a:rPr lang="de-DE" sz="1800" b="1" i="0" u="none" strike="noStrike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/FVC &lt;LLN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1794"/>
                  </a:ext>
                </a:extLst>
              </a:tr>
              <a:tr h="154816">
                <a:tc>
                  <a:txBody>
                    <a:bodyPr/>
                    <a:lstStyle/>
                    <a:p>
                      <a:endParaRPr lang="de-DE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Schweregrad der</a:t>
                      </a:r>
                    </a:p>
                    <a:p>
                      <a:r>
                        <a:rPr lang="de-DE" sz="1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r>
                        <a:rPr lang="de-DE" sz="1900" b="1" i="0" u="none" strike="noStrike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-Einschränkung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</a:rPr>
                        <a:t>Z-Score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</a:rPr>
                        <a:t>%Soll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900" dirty="0"/>
                        <a:t>I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leicht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-1,645 bis -2,5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≥ 60%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pPr algn="ctr"/>
                      <a:r>
                        <a:rPr lang="de-DE" sz="1900" dirty="0"/>
                        <a:t>II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mittelschwer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-2,5 bis -4,0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&lt; 60-40%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900" dirty="0"/>
                        <a:t>III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schwer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-4,0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&lt; 40%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D791AF4-CF29-0604-317F-4F31EA05B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34181"/>
              </p:ext>
            </p:extLst>
          </p:nvPr>
        </p:nvGraphicFramePr>
        <p:xfrm>
          <a:off x="467544" y="4293096"/>
          <a:ext cx="8352932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3024338">
                  <a:extLst>
                    <a:ext uri="{9D8B030D-6E8A-4147-A177-3AD203B41FA5}">
                      <a16:colId xmlns:a16="http://schemas.microsoft.com/office/drawing/2014/main" val="1634966127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300388963"/>
                    </a:ext>
                  </a:extLst>
                </a:gridCol>
              </a:tblGrid>
              <a:tr h="154816">
                <a:tc gridSpan="4"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restriktive Ventilationsstörung: Definition: TLC &lt; LLN.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180688"/>
                  </a:ext>
                </a:extLst>
              </a:tr>
              <a:tr h="154816">
                <a:tc>
                  <a:txBody>
                    <a:bodyPr/>
                    <a:lstStyle/>
                    <a:p>
                      <a:endParaRPr lang="de-DE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Schweregrad der</a:t>
                      </a:r>
                    </a:p>
                    <a:p>
                      <a:r>
                        <a:rPr lang="de-DE" sz="1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FVC-Einschränkung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</a:rPr>
                        <a:t>Z-Score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</a:rPr>
                        <a:t>%Soll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900" dirty="0"/>
                        <a:t>I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leicht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-1,645 bis -2,5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≥ 60%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pPr algn="ctr"/>
                      <a:r>
                        <a:rPr lang="de-DE" sz="1900" dirty="0"/>
                        <a:t>II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mittelschwer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-2,5 bis -4,0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&lt; 60-40%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900" dirty="0"/>
                        <a:t>III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schwer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-4,0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&lt; 40%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66450"/>
      </p:ext>
    </p:extLst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D38EB-CDD1-6C89-6926-26DBB656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Spirometrie in der Arbeitsmedizin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067997-E6A7-B9A4-508E-17C4EB80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im Rahmen der arbeitsmedizinischen Vorsorge</a:t>
            </a:r>
          </a:p>
          <a:p>
            <a:r>
              <a:rPr lang="de-DE" sz="2800" dirty="0"/>
              <a:t>bei Verdacht auf arbeitsplatzinduziertes Asthma bronchiale</a:t>
            </a:r>
          </a:p>
          <a:p>
            <a:r>
              <a:rPr lang="de-DE" sz="2800" dirty="0"/>
              <a:t>bei Gutachten von Berufserkrankungen</a:t>
            </a:r>
          </a:p>
          <a:p>
            <a:pPr algn="l"/>
            <a:r>
              <a:rPr lang="de-DE" sz="2800" b="0" i="0" u="none" strike="noStrike" baseline="0" dirty="0"/>
              <a:t>Anwendung der GLI-Referenzwerte im Rahmen der pneumologischen Begutachtung ohne Übergangsfrist</a:t>
            </a:r>
          </a:p>
        </p:txBody>
      </p:sp>
    </p:spTree>
    <p:extLst>
      <p:ext uri="{BB962C8B-B14F-4D97-AF65-F5344CB8AC3E}">
        <p14:creationId xmlns:p14="http://schemas.microsoft.com/office/powerpoint/2010/main" val="2535148682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D5214-E1C8-AEC4-D434-32FB3A73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20688"/>
            <a:ext cx="6463069" cy="864096"/>
          </a:xfrm>
        </p:spPr>
        <p:txBody>
          <a:bodyPr>
            <a:noAutofit/>
          </a:bodyPr>
          <a:lstStyle/>
          <a:p>
            <a:pPr algn="l"/>
            <a:r>
              <a:rPr lang="de-DE" sz="2400" b="0" i="0" u="none" strike="noStrike" baseline="0" dirty="0">
                <a:latin typeface="Calibri" panose="020F0502020204030204" pitchFamily="34" charset="0"/>
              </a:rPr>
              <a:t>Graduierung der </a:t>
            </a:r>
            <a:r>
              <a:rPr lang="de-DE" sz="2400" b="0" i="0" u="none" strike="noStrike" baseline="0" dirty="0" err="1">
                <a:latin typeface="Calibri" panose="020F0502020204030204" pitchFamily="34" charset="0"/>
              </a:rPr>
              <a:t>spirometrischen</a:t>
            </a:r>
            <a:r>
              <a:rPr lang="de-DE" sz="2400" b="0" i="0" u="none" strike="noStrike" baseline="0" dirty="0">
                <a:latin typeface="Calibri" panose="020F0502020204030204" pitchFamily="34" charset="0"/>
              </a:rPr>
              <a:t> Funktionseinschränkungen bei Begutachtungen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5E53BB-569D-378F-DF31-85EA8356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55555"/>
          </a:xfrm>
        </p:spPr>
        <p:txBody>
          <a:bodyPr/>
          <a:lstStyle/>
          <a:p>
            <a:pPr marL="0" indent="0">
              <a:buNone/>
            </a:pPr>
            <a:r>
              <a:rPr lang="de-DE" sz="1800" b="0" i="0" u="none" strike="noStrike" baseline="0" dirty="0">
                <a:latin typeface="Calibri" panose="020F0502020204030204" pitchFamily="34" charset="0"/>
              </a:rPr>
              <a:t>Obstruktive Ventilationsstörung. Wenn FEV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1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/FVC &lt; LLN (&lt; 5. Perzentil).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b="0" i="0" u="none" strike="noStrike" baseline="0" dirty="0">
                <a:latin typeface="Calibri" panose="020F0502020204030204" pitchFamily="34" charset="0"/>
              </a:rPr>
              <a:t>Restriktive Ventilationsstörung. Wenn TLC &lt; LLN (&lt; 5. Perzentile).</a:t>
            </a: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EAE1C42-3B45-8192-8E39-59E9D1AF9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47664"/>
              </p:ext>
            </p:extLst>
          </p:nvPr>
        </p:nvGraphicFramePr>
        <p:xfrm>
          <a:off x="538161" y="2132856"/>
          <a:ext cx="789622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735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4798490">
                  <a:extLst>
                    <a:ext uri="{9D8B030D-6E8A-4147-A177-3AD203B41FA5}">
                      <a16:colId xmlns:a16="http://schemas.microsoft.com/office/drawing/2014/main" val="1634966127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r>
                        <a:rPr lang="de-DE" sz="1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r>
                        <a:rPr lang="de-DE" sz="1900" b="1" i="0" u="none" strike="noStrike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Einschränkung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85% LLN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leichtgradig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pPr algn="l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85% LLN und ≥ 55% LLN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mittelgradig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55</a:t>
                      </a:r>
                      <a:r>
                        <a:rPr lang="de-DE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LLN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schwergradig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6DDE61F-BD96-5ABC-C433-88CDCBF95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32075"/>
              </p:ext>
            </p:extLst>
          </p:nvPr>
        </p:nvGraphicFramePr>
        <p:xfrm>
          <a:off x="538161" y="4581128"/>
          <a:ext cx="789622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735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4798490">
                  <a:extLst>
                    <a:ext uri="{9D8B030D-6E8A-4147-A177-3AD203B41FA5}">
                      <a16:colId xmlns:a16="http://schemas.microsoft.com/office/drawing/2014/main" val="1634966127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r>
                        <a:rPr lang="de-DE" sz="19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FVC</a:t>
                      </a:r>
                      <a:endParaRPr lang="de-DE" sz="1900" b="1" i="0" u="none" strike="noStrike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Einschränkung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85% LLN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leichtgradig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49021">
                <a:tc>
                  <a:txBody>
                    <a:bodyPr/>
                    <a:lstStyle/>
                    <a:p>
                      <a:pPr algn="l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85% LLN und ≥ 55% LLN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mittelgradig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55% LLN</a:t>
                      </a:r>
                      <a:endParaRPr lang="de-DE" sz="19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/>
                        <a:t>schwergradig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003415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Autoren:innen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30302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800" b="1" dirty="0"/>
              <a:t>C.P. </a:t>
            </a:r>
            <a:r>
              <a:rPr lang="de-DE" sz="2800" b="1" dirty="0" err="1"/>
              <a:t>Criée</a:t>
            </a:r>
            <a:r>
              <a:rPr lang="de-DE" sz="2800" b="1" dirty="0"/>
              <a:t>, </a:t>
            </a:r>
            <a:r>
              <a:rPr lang="de-DE" sz="2800" dirty="0"/>
              <a:t>H.J. Smith, A.M. Preisser, D. Bösch, U. Butt, </a:t>
            </a:r>
            <a:br>
              <a:rPr lang="de-DE" sz="2800" dirty="0"/>
            </a:br>
            <a:r>
              <a:rPr lang="de-DE" sz="2800" dirty="0"/>
              <a:t>M.M. Borst, N. Hämäläinen, K. Husemann, R.A. Jörres, </a:t>
            </a:r>
            <a:br>
              <a:rPr lang="de-DE" sz="2800" dirty="0"/>
            </a:br>
            <a:r>
              <a:rPr lang="de-DE" sz="2800" dirty="0"/>
              <a:t>P. Kardos, C. Lex, F.J. Meyer, D. Nachtigall†, D. Nowak,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800" dirty="0"/>
              <a:t>U. Ochmann, W. Randerath, A. Schütz, B. </a:t>
            </a:r>
            <a:r>
              <a:rPr lang="de-DE" sz="2800" dirty="0" err="1"/>
              <a:t>Schucher</a:t>
            </a:r>
            <a:r>
              <a:rPr lang="de-DE" sz="2800" dirty="0"/>
              <a:t>, </a:t>
            </a:r>
            <a:br>
              <a:rPr lang="de-DE" sz="2800" dirty="0"/>
            </a:br>
            <a:r>
              <a:rPr lang="de-DE" sz="2800" dirty="0"/>
              <a:t>J. </a:t>
            </a:r>
            <a:r>
              <a:rPr lang="de-DE" sz="2800" dirty="0" err="1"/>
              <a:t>Spiesshoefer</a:t>
            </a:r>
            <a:r>
              <a:rPr lang="de-DE" sz="2800" dirty="0"/>
              <a:t>, C. Taube, S. </a:t>
            </a:r>
            <a:r>
              <a:rPr lang="de-DE" sz="2800" dirty="0" err="1"/>
              <a:t>Walterspacher</a:t>
            </a:r>
            <a:r>
              <a:rPr lang="de-DE" sz="2800" dirty="0"/>
              <a:t>, </a:t>
            </a:r>
            <a:br>
              <a:rPr lang="de-DE" sz="2800" dirty="0"/>
            </a:br>
            <a:r>
              <a:rPr lang="de-DE" sz="2800" dirty="0"/>
              <a:t>M. </a:t>
            </a:r>
            <a:r>
              <a:rPr lang="de-DE" sz="2800" dirty="0" err="1"/>
              <a:t>Wollsching</a:t>
            </a:r>
            <a:r>
              <a:rPr lang="de-DE" sz="2800" dirty="0"/>
              <a:t>-Strobel, H. Worth, M. Gappa und </a:t>
            </a:r>
            <a:br>
              <a:rPr lang="de-DE" sz="2800" dirty="0"/>
            </a:br>
            <a:r>
              <a:rPr lang="de-DE" sz="2800" dirty="0"/>
              <a:t>W. Windisch</a:t>
            </a:r>
          </a:p>
        </p:txBody>
      </p:sp>
    </p:spTree>
    <p:extLst>
      <p:ext uri="{BB962C8B-B14F-4D97-AF65-F5344CB8AC3E}">
        <p14:creationId xmlns:p14="http://schemas.microsoft.com/office/powerpoint/2010/main" val="1004496881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66C03-A712-9FD4-E217-DE623BCF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Spirometrie: Indikationen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12A62-E5DA-3F94-1391-E4CC9399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5" y="1697037"/>
            <a:ext cx="8229600" cy="4972323"/>
          </a:xfrm>
        </p:spPr>
        <p:txBody>
          <a:bodyPr>
            <a:noAutofit/>
          </a:bodyPr>
          <a:lstStyle/>
          <a:p>
            <a:r>
              <a:rPr lang="de-DE" sz="2200" dirty="0"/>
              <a:t>Diagnostik von Atemwegserkrankungen (z.B. COPD, Asthma bronchiale)</a:t>
            </a:r>
          </a:p>
          <a:p>
            <a:r>
              <a:rPr lang="de-DE" sz="2200" dirty="0"/>
              <a:t>Dyspnoe, Husten und/oder Auswurf</a:t>
            </a:r>
          </a:p>
          <a:p>
            <a:r>
              <a:rPr lang="de-DE" sz="2200" dirty="0"/>
              <a:t>Screening (Gesundheitsuntersuchung)</a:t>
            </a:r>
          </a:p>
          <a:p>
            <a:r>
              <a:rPr lang="de-DE" sz="2200" dirty="0"/>
              <a:t>Früherkennung von Schäden durch inhalative Noxen</a:t>
            </a:r>
          </a:p>
          <a:p>
            <a:r>
              <a:rPr lang="de-DE" sz="2200" dirty="0"/>
              <a:t>Verdacht auf Erkrankungen von Atemwegen, Lunge oder Herz sowie muskuloskelettale Erkrankungen mit Auswirkungen auf die Atmung</a:t>
            </a:r>
          </a:p>
          <a:p>
            <a:r>
              <a:rPr lang="de-DE" sz="2200" dirty="0"/>
              <a:t>Verdacht auf Erkrankungen der Atempumpe (Atemzentrum, zugehörige Nerven und Muskeln)</a:t>
            </a:r>
          </a:p>
          <a:p>
            <a:r>
              <a:rPr lang="de-DE" sz="2200" dirty="0"/>
              <a:t>Verlaufsbeobachtung und Therapiekontrolle </a:t>
            </a:r>
            <a:r>
              <a:rPr lang="de-DE" sz="2200" dirty="0" err="1"/>
              <a:t>bronchopulmonaler</a:t>
            </a:r>
            <a:r>
              <a:rPr lang="de-DE" sz="2200" dirty="0"/>
              <a:t> Erkrankungen</a:t>
            </a:r>
          </a:p>
          <a:p>
            <a:r>
              <a:rPr lang="de-DE" sz="2200" dirty="0"/>
              <a:t>arbeitsmedizinische Überwachung und Vorsorge</a:t>
            </a:r>
          </a:p>
          <a:p>
            <a:r>
              <a:rPr lang="de-DE" sz="2200" dirty="0"/>
              <a:t>präoperative Diagnostik</a:t>
            </a:r>
          </a:p>
        </p:txBody>
      </p:sp>
    </p:spTree>
    <p:extLst>
      <p:ext uri="{BB962C8B-B14F-4D97-AF65-F5344CB8AC3E}">
        <p14:creationId xmlns:p14="http://schemas.microsoft.com/office/powerpoint/2010/main" val="1031139244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1D127-DCC9-8EA3-7CC3-76F0C2DF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615197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absolute Kontraindikationen für forcierte Manöver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76BE25-656C-B3F9-6168-AB69E30F2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1317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de-DE" sz="2000" b="0" i="0" u="none" strike="noStrike" baseline="0" dirty="0">
              <a:latin typeface="+mj-lt"/>
            </a:endParaRPr>
          </a:p>
          <a:p>
            <a:pPr algn="l">
              <a:tabLst>
                <a:tab pos="895350" algn="l"/>
              </a:tabLst>
            </a:pPr>
            <a:r>
              <a:rPr lang="de-DE" sz="2600" b="0" i="0" u="none" strike="noStrike" baseline="0" dirty="0">
                <a:latin typeface="+mj-lt"/>
              </a:rPr>
              <a:t>akute lebensbedrohliche Krankheitsbilder jeglicher Art, z.B.</a:t>
            </a:r>
          </a:p>
          <a:p>
            <a:pPr marL="1081088" lvl="1" indent="-723900"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de-DE" sz="2600" b="0" i="0" u="none" strike="noStrike" baseline="0" dirty="0">
                <a:latin typeface="+mj-lt"/>
              </a:rPr>
              <a:t>akuter Myokardinfarkt</a:t>
            </a:r>
          </a:p>
          <a:p>
            <a:pPr marL="1081088" lvl="1" indent="-723900"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de-DE" sz="2600" b="0" i="0" u="none" strike="noStrike" baseline="0" dirty="0">
                <a:latin typeface="+mj-lt"/>
              </a:rPr>
              <a:t>akute fulminante Lungenembolie</a:t>
            </a:r>
          </a:p>
          <a:p>
            <a:pPr marL="1081088" lvl="1" indent="-723900"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de-DE" sz="2600" b="0" i="0" u="none" strike="noStrike" baseline="0" dirty="0">
                <a:latin typeface="+mj-lt"/>
              </a:rPr>
              <a:t>großes aszendierendes Aortenaneurysma</a:t>
            </a:r>
          </a:p>
          <a:p>
            <a:pPr marL="1081088" lvl="1" indent="-723900"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de-DE" sz="2600" b="0" i="0" u="none" strike="noStrike" baseline="0" dirty="0">
                <a:latin typeface="+mj-lt"/>
              </a:rPr>
              <a:t>Spannungspneumothorax</a:t>
            </a:r>
          </a:p>
          <a:p>
            <a:pPr marL="0" indent="0" algn="l">
              <a:buNone/>
            </a:pP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3694452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60C3D-8737-61FD-1E74-9DE03B556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4D225-706B-C7E7-B1C9-E9090D44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183149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relative Kontraindikationen für forcierte Manöver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DD8BF0-D5C6-0470-AA53-3F8BAF3C8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Autofit/>
          </a:bodyPr>
          <a:lstStyle/>
          <a:p>
            <a:pPr marL="534988" indent="-534988" algn="l"/>
            <a:r>
              <a:rPr lang="de-DE" sz="2400" dirty="0"/>
              <a:t>Anstieg des Sauerstoffbedarfs des Herzmuskels oder Blutdruckveränderungen (z.B. eine Woche nach </a:t>
            </a:r>
            <a:r>
              <a:rPr lang="de-DE" sz="2400" b="0" i="0" u="none" strike="noStrike" baseline="0" dirty="0"/>
              <a:t>akutem Myokardinfarkt; schwerer, arterieller Hypertonus)</a:t>
            </a:r>
            <a:endParaRPr lang="de-DE" sz="2400" dirty="0"/>
          </a:p>
          <a:p>
            <a:pPr marL="534988" indent="-534988" algn="l"/>
            <a:r>
              <a:rPr lang="de-DE" sz="2400" b="0" i="0" u="none" strike="noStrike" baseline="0" dirty="0"/>
              <a:t>Erhöhungen des intrakraniellen/intraokularen Drucks (z.B. Aneurysma, </a:t>
            </a:r>
            <a:r>
              <a:rPr lang="de-DE" sz="2400" dirty="0"/>
              <a:t>n</a:t>
            </a:r>
            <a:r>
              <a:rPr lang="de-DE" sz="2400" b="0" i="0" u="none" strike="noStrike" baseline="0" dirty="0"/>
              <a:t>ach Augenoperation, Gehirnerschütterung)</a:t>
            </a:r>
          </a:p>
          <a:p>
            <a:pPr marL="534988" indent="-534988" algn="l"/>
            <a:r>
              <a:rPr lang="de-DE" sz="2400" b="0" i="0" u="none" strike="noStrike" baseline="0" dirty="0"/>
              <a:t>Erhöhung des Drucks in Nasennebenhöhle und Mittelohr (z.B. Nasennebenhöhlen- oder Mittelohroperationen, Infektionen)</a:t>
            </a:r>
          </a:p>
          <a:p>
            <a:pPr marL="534988" indent="-534988" algn="l"/>
            <a:r>
              <a:rPr lang="de-DE" sz="2400" b="0" i="0" u="none" strike="noStrike" baseline="0" dirty="0"/>
              <a:t>Anstiegs des intrathorakalen und/oder intraabdominellen Drucks (z.B. Pneumothorax, Schwangerschaft)</a:t>
            </a:r>
          </a:p>
          <a:p>
            <a:pPr marL="534988" indent="-534988" algn="l"/>
            <a:r>
              <a:rPr lang="de-DE" sz="2400" b="0" i="0" u="none" strike="noStrike" baseline="0" dirty="0"/>
              <a:t>Probleme bei der Infektionskontrolle (z.B. Tbc, </a:t>
            </a:r>
            <a:r>
              <a:rPr lang="de-DE" sz="2400" b="0" i="0" u="none" strike="noStrike" baseline="0" dirty="0" err="1"/>
              <a:t>Hämoptysen</a:t>
            </a:r>
            <a:r>
              <a:rPr lang="de-DE" sz="2400" b="0" i="0" u="none" strike="noStrike" baseline="0" dirty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61243469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56332-0B3E-2EAC-FFC1-FE9F5BC3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Messprinzip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CB9D8-1832-B576-1A53-08D51604A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5" y="1844824"/>
            <a:ext cx="8229600" cy="4525963"/>
          </a:xfrm>
        </p:spPr>
        <p:txBody>
          <a:bodyPr/>
          <a:lstStyle/>
          <a:p>
            <a:pPr algn="l"/>
            <a:r>
              <a:rPr lang="de-DE" sz="2400" b="0" i="0" u="none" strike="noStrike" baseline="0" dirty="0">
                <a:latin typeface="Calibri" panose="020F0502020204030204" pitchFamily="34" charset="0"/>
              </a:rPr>
              <a:t>Messung des Atemflusses und Integration des Atemstroms über die Zeit</a:t>
            </a:r>
          </a:p>
          <a:p>
            <a:pPr marL="0" indent="0" algn="l">
              <a:buNone/>
            </a:pPr>
            <a:endParaRPr lang="de-DE" sz="1800" dirty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de-DE" sz="2400" dirty="0">
                <a:latin typeface="Calibri" panose="020F0502020204030204" pitchFamily="34" charset="0"/>
              </a:rPr>
              <a:t>oder</a:t>
            </a:r>
          </a:p>
          <a:p>
            <a:pPr algn="l"/>
            <a:r>
              <a:rPr lang="de-DE" sz="2400" b="0" i="0" u="none" strike="noStrike" baseline="0" dirty="0">
                <a:latin typeface="Calibri" panose="020F0502020204030204" pitchFamily="34" charset="0"/>
              </a:rPr>
              <a:t>Messung </a:t>
            </a:r>
            <a:r>
              <a:rPr lang="de-DE" sz="2400" dirty="0">
                <a:latin typeface="Calibri" panose="020F0502020204030204" pitchFamily="34" charset="0"/>
              </a:rPr>
              <a:t>des </a:t>
            </a:r>
            <a:r>
              <a:rPr lang="de-DE" sz="2400" b="0" i="0" u="none" strike="noStrike" baseline="0" dirty="0">
                <a:latin typeface="Calibri" panose="020F0502020204030204" pitchFamily="34" charset="0"/>
              </a:rPr>
              <a:t>Volumenstrom und Bestimmung der Strömung durch Differentiation des registrierten Volumenverlaufs (Turbine)</a:t>
            </a:r>
          </a:p>
          <a:p>
            <a:pPr algn="l"/>
            <a:endParaRPr lang="de-DE" sz="1800" dirty="0">
              <a:latin typeface="Calibri" panose="020F0502020204030204" pitchFamily="34" charset="0"/>
            </a:endParaRPr>
          </a:p>
          <a:p>
            <a:pPr algn="l"/>
            <a:endParaRPr lang="de-DE" sz="1800" b="0" i="0" u="none" strike="noStrike" baseline="0" dirty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6B6F8B-4165-0C05-FAB4-616A0B4A9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348880"/>
            <a:ext cx="4025434" cy="9927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08CFF2-6CA2-C401-E089-DEA535638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653136"/>
            <a:ext cx="3629123" cy="11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31603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A1C79-2385-6D27-9F6D-E91AB49D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Kalibrierung/Verifizierung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EA965E-1456-14D0-B929-3A3E28A7D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mindestens einmal täglich, vor der ersten Untersuchung</a:t>
            </a:r>
          </a:p>
          <a:p>
            <a:pPr algn="l"/>
            <a:r>
              <a:rPr lang="de-DE" sz="2400" dirty="0"/>
              <a:t>i</a:t>
            </a:r>
            <a:r>
              <a:rPr lang="de-DE" sz="2400" b="0" i="0" u="none" strike="noStrike" baseline="0" dirty="0"/>
              <a:t>m wöchentlichen Abstand: </a:t>
            </a:r>
          </a:p>
          <a:p>
            <a:pPr marL="984250" lvl="1" indent="-527050" defTabSz="1163638"/>
            <a:r>
              <a:rPr lang="de-DE" sz="2400" b="0" i="0" u="none" strike="noStrike" baseline="0" dirty="0"/>
              <a:t>Überprüfung der Linearität des Messsystems</a:t>
            </a:r>
          </a:p>
          <a:p>
            <a:pPr marL="984250" lvl="1" indent="-527050" defTabSz="1163638"/>
            <a:r>
              <a:rPr lang="de-DE" sz="2400" b="0" i="0" u="none" strike="noStrike" baseline="0" dirty="0"/>
              <a:t>Überprüfung der Kalibrierung anhand der bekannten und konstanten Lungenvolumina von gesunden Mitarbeitern (Bioverifizierung)</a:t>
            </a:r>
          </a:p>
          <a:p>
            <a:pPr algn="l"/>
            <a:r>
              <a:rPr lang="de-DE" sz="2400" b="0" i="0" u="none" strike="noStrike" baseline="0" dirty="0"/>
              <a:t>Kalibrierung, wenn trotz guter Mitarbeit der untersuchten Person und nach Überprüfung der persönlichen Daten ein Ergebnis nicht plausibel erscheint.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9038950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B566A-7512-0134-BEAF-E5DE00A4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794709" cy="849784"/>
          </a:xfrm>
        </p:spPr>
        <p:txBody>
          <a:bodyPr>
            <a:normAutofit/>
          </a:bodyPr>
          <a:lstStyle/>
          <a:p>
            <a:pPr algn="l"/>
            <a:r>
              <a:rPr lang="de-DE" sz="2400" dirty="0"/>
              <a:t>Statische und dynamische Lungenfunktionsparameter und maximale exspiratorische Flüsse (Standardabfolge)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34A98-79BE-8D93-BA99-C947086A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91" y="1700808"/>
            <a:ext cx="63785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4B34EC-9E15-292A-8CCB-98714E8F2578}"/>
              </a:ext>
            </a:extLst>
          </p:cNvPr>
          <p:cNvSpPr txBox="1"/>
          <p:nvPr/>
        </p:nvSpPr>
        <p:spPr>
          <a:xfrm>
            <a:off x="215516" y="5807501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dirty="0">
                <a:latin typeface="+mn-lt"/>
                <a:ea typeface="ＭＳ Ｐゴシック" charset="-128"/>
              </a:rPr>
              <a:t>IRV  = inspiratorisches Reservevolumen, ERV = exspiratorisches Reservevolumen, </a:t>
            </a:r>
            <a:br>
              <a:rPr lang="de-DE" sz="1600" dirty="0">
                <a:latin typeface="+mn-lt"/>
                <a:ea typeface="ＭＳ Ｐゴシック" charset="-128"/>
              </a:rPr>
            </a:br>
            <a:r>
              <a:rPr lang="de-DE" sz="1600" dirty="0">
                <a:latin typeface="+mn-lt"/>
                <a:ea typeface="ＭＳ Ｐゴシック" charset="-128"/>
              </a:rPr>
              <a:t>VT   = Atemzugvolumen, FRC = Funktionelle Residualkapazität, TLC = Totale Lungenkapazität, </a:t>
            </a:r>
            <a:br>
              <a:rPr lang="de-DE" sz="1600" dirty="0">
                <a:latin typeface="+mn-lt"/>
                <a:ea typeface="ＭＳ Ｐゴシック" charset="-128"/>
              </a:rPr>
            </a:br>
            <a:r>
              <a:rPr lang="de-DE" sz="1600" dirty="0">
                <a:latin typeface="+mn-lt"/>
                <a:ea typeface="ＭＳ Ｐゴシック" charset="-128"/>
              </a:rPr>
              <a:t>IC   = Inspiratorische Kapazität </a:t>
            </a:r>
          </a:p>
        </p:txBody>
      </p:sp>
    </p:spTree>
    <p:extLst>
      <p:ext uri="{BB962C8B-B14F-4D97-AF65-F5344CB8AC3E}">
        <p14:creationId xmlns:p14="http://schemas.microsoft.com/office/powerpoint/2010/main" val="3544702279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Atemwegslig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Atemwegsliga</Template>
  <TotalTime>0</TotalTime>
  <Words>1710</Words>
  <Application>Microsoft Office PowerPoint</Application>
  <PresentationFormat>Bildschirmpräsentation (4:3)</PresentationFormat>
  <Paragraphs>297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Arial</vt:lpstr>
      <vt:lpstr>Calibri</vt:lpstr>
      <vt:lpstr>Wingdings</vt:lpstr>
      <vt:lpstr>Atemwegsliga</vt:lpstr>
      <vt:lpstr>Benutzerdefiniertes Design</vt:lpstr>
      <vt:lpstr>Empfehlungen zur Spirometrie</vt:lpstr>
      <vt:lpstr>Spirometrie</vt:lpstr>
      <vt:lpstr>Fragen, die die Spirometrie beantworten kann</vt:lpstr>
      <vt:lpstr>Spirometrie: Indikationen</vt:lpstr>
      <vt:lpstr>absolute Kontraindikationen für forcierte Manöver</vt:lpstr>
      <vt:lpstr>relative Kontraindikationen für forcierte Manöver</vt:lpstr>
      <vt:lpstr>Messprinzip</vt:lpstr>
      <vt:lpstr>Kalibrierung/Verifizierung</vt:lpstr>
      <vt:lpstr>Statische und dynamische Lungenfunktionsparameter und maximale exspiratorische Flüsse (Standardabfolge)</vt:lpstr>
      <vt:lpstr>Ablauf bei eingeschränkter Kooperationsfähigkeit (Kinder, Schwerkranke) mit Bestimmung der IVC nach der forcierten Spirometrie</vt:lpstr>
      <vt:lpstr>Spirometrische Parameter (1)</vt:lpstr>
      <vt:lpstr>Spirometrische Parameter (2)</vt:lpstr>
      <vt:lpstr>Kriterien für eine repräsentative forcierte Exspiration nach ATS/ERS</vt:lpstr>
      <vt:lpstr>Reproduzierbarkeitskriterien</vt:lpstr>
      <vt:lpstr>Reproduzierbarkeitskriterien</vt:lpstr>
      <vt:lpstr>Dokumentation Mitarbeit und technische Qualität</vt:lpstr>
      <vt:lpstr>Fehlerzeichen I</vt:lpstr>
      <vt:lpstr>Fehlerzeichen II</vt:lpstr>
      <vt:lpstr>Normalwerte-GLI</vt:lpstr>
      <vt:lpstr>GLI-Referenzgleichungen liegen vor für folgende Parameter:</vt:lpstr>
      <vt:lpstr>GLI: Unterschied zu früheren Normwerten</vt:lpstr>
      <vt:lpstr>Perzentile und  Z-Scores</vt:lpstr>
      <vt:lpstr>Beziehung zwischen Z-Score und Perzentilen (-)</vt:lpstr>
      <vt:lpstr>Forcierte Spirometrie / Fluss-Volumen-Kurve</vt:lpstr>
      <vt:lpstr>Referenzgleichungen der GLI: Anwendung in verschiedenen Populationen </vt:lpstr>
      <vt:lpstr>Verhältnis von forcierter Einsekundenkapazität (FEV1) und forcierter Vitalkapazität (FVC)</vt:lpstr>
      <vt:lpstr>Interpretation der Spirometrie</vt:lpstr>
      <vt:lpstr>Krankheitszeichen - Obstruktion</vt:lpstr>
      <vt:lpstr>Differenzialdiagnosen bei obstruktiver Ventilationsstörung</vt:lpstr>
      <vt:lpstr>Krankheitszeichen - Restriktion</vt:lpstr>
      <vt:lpstr>Differenzialdiagnosen bei restriktiver Ventilationsstörung</vt:lpstr>
      <vt:lpstr>Krankheitszeichen - Stenosen</vt:lpstr>
      <vt:lpstr>Graduierung der Messwerteinschränkung</vt:lpstr>
      <vt:lpstr>Spirometrie in der Arbeitsmedizin</vt:lpstr>
      <vt:lpstr>Graduierung der spirometrischen Funktionseinschränkungen bei Begutachtungen</vt:lpstr>
      <vt:lpstr>Autoren:innen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Besitzer</dc:creator>
  <cp:lastModifiedBy>Miriam Rüsing</cp:lastModifiedBy>
  <cp:revision>1913</cp:revision>
  <cp:lastPrinted>2024-04-17T10:08:40Z</cp:lastPrinted>
  <dcterms:created xsi:type="dcterms:W3CDTF">2017-12-19T16:42:43Z</dcterms:created>
  <dcterms:modified xsi:type="dcterms:W3CDTF">2024-05-13T12:56:10Z</dcterms:modified>
</cp:coreProperties>
</file>