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ppt/comments/comment3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4" r:id="rId4"/>
    <p:sldId id="275" r:id="rId5"/>
    <p:sldId id="258" r:id="rId6"/>
    <p:sldId id="259" r:id="rId7"/>
    <p:sldId id="260" r:id="rId8"/>
    <p:sldId id="261" r:id="rId9"/>
    <p:sldId id="263" r:id="rId10"/>
    <p:sldId id="276" r:id="rId11"/>
    <p:sldId id="277" r:id="rId12"/>
    <p:sldId id="264" r:id="rId13"/>
    <p:sldId id="265" r:id="rId14"/>
    <p:sldId id="266" r:id="rId15"/>
    <p:sldId id="267" r:id="rId16"/>
    <p:sldId id="334" r:id="rId17"/>
    <p:sldId id="268" r:id="rId18"/>
    <p:sldId id="269" r:id="rId19"/>
    <p:sldId id="270" r:id="rId20"/>
    <p:sldId id="271" r:id="rId21"/>
    <p:sldId id="272" r:id="rId22"/>
    <p:sldId id="273" r:id="rId23"/>
    <p:sldId id="335" r:id="rId24"/>
    <p:sldId id="279" r:id="rId25"/>
    <p:sldId id="332" r:id="rId26"/>
    <p:sldId id="280" r:id="rId27"/>
    <p:sldId id="284" r:id="rId28"/>
    <p:sldId id="281" r:id="rId29"/>
    <p:sldId id="282" r:id="rId30"/>
    <p:sldId id="285" r:id="rId31"/>
    <p:sldId id="286" r:id="rId32"/>
    <p:sldId id="287" r:id="rId33"/>
    <p:sldId id="288" r:id="rId34"/>
    <p:sldId id="289" r:id="rId35"/>
    <p:sldId id="333" r:id="rId36"/>
    <p:sldId id="292" r:id="rId37"/>
    <p:sldId id="296" r:id="rId38"/>
    <p:sldId id="336" r:id="rId39"/>
    <p:sldId id="337" r:id="rId40"/>
    <p:sldId id="297" r:id="rId41"/>
    <p:sldId id="298" r:id="rId42"/>
    <p:sldId id="299" r:id="rId43"/>
    <p:sldId id="300" r:id="rId44"/>
    <p:sldId id="301" r:id="rId45"/>
    <p:sldId id="302" r:id="rId46"/>
    <p:sldId id="303" r:id="rId47"/>
    <p:sldId id="304" r:id="rId48"/>
    <p:sldId id="305" r:id="rId49"/>
    <p:sldId id="306" r:id="rId50"/>
    <p:sldId id="307" r:id="rId51"/>
    <p:sldId id="308" r:id="rId52"/>
    <p:sldId id="313" r:id="rId53"/>
    <p:sldId id="309" r:id="rId54"/>
    <p:sldId id="310" r:id="rId55"/>
    <p:sldId id="311" r:id="rId56"/>
    <p:sldId id="312" r:id="rId57"/>
    <p:sldId id="314" r:id="rId58"/>
    <p:sldId id="318" r:id="rId59"/>
    <p:sldId id="316" r:id="rId60"/>
    <p:sldId id="317" r:id="rId61"/>
    <p:sldId id="319" r:id="rId62"/>
    <p:sldId id="320" r:id="rId63"/>
    <p:sldId id="321" r:id="rId64"/>
    <p:sldId id="322" r:id="rId65"/>
    <p:sldId id="323" r:id="rId66"/>
    <p:sldId id="325" r:id="rId67"/>
    <p:sldId id="326" r:id="rId68"/>
    <p:sldId id="327" r:id="rId69"/>
    <p:sldId id="328" r:id="rId70"/>
    <p:sldId id="331" r:id="rId71"/>
    <p:sldId id="329" r:id="rId72"/>
  </p:sldIdLst>
  <p:sldSz cx="9144000" cy="6858000" type="screen4x3"/>
  <p:notesSz cx="6858000" cy="9144000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ta Butt" initials="UB" lastIdx="2" clrIdx="0">
    <p:extLst>
      <p:ext uri="{19B8F6BF-5375-455C-9EA6-DF929625EA0E}">
        <p15:presenceInfo xmlns:p15="http://schemas.microsoft.com/office/powerpoint/2012/main" userId="3952376ca74baef3" providerId="Windows Live"/>
      </p:ext>
    </p:extLst>
  </p:cmAuthor>
  <p:cmAuthor id="2" name="Peter Kardos" initials="PK" lastIdx="8" clrIdx="1">
    <p:extLst>
      <p:ext uri="{19B8F6BF-5375-455C-9EA6-DF929625EA0E}">
        <p15:presenceInfo xmlns:p15="http://schemas.microsoft.com/office/powerpoint/2012/main" userId="Peter Kardos" providerId="None"/>
      </p:ext>
    </p:extLst>
  </p:cmAuthor>
  <p:cmAuthor id="3" name="Heinrich Worth" initials="HW" lastIdx="18" clrIdx="2">
    <p:extLst>
      <p:ext uri="{19B8F6BF-5375-455C-9EA6-DF929625EA0E}">
        <p15:presenceInfo xmlns:p15="http://schemas.microsoft.com/office/powerpoint/2012/main" userId="6fdbadeeab04140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339933"/>
    <a:srgbClr val="FFFF66"/>
    <a:srgbClr val="00CC00"/>
    <a:srgbClr val="00FF99"/>
    <a:srgbClr val="33CC33"/>
    <a:srgbClr val="FFFFFF"/>
    <a:srgbClr val="99FF66"/>
    <a:srgbClr val="FF00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54" autoAdjust="0"/>
    <p:restoredTop sz="94660"/>
  </p:normalViewPr>
  <p:slideViewPr>
    <p:cSldViewPr snapToGrid="0">
      <p:cViewPr varScale="1">
        <p:scale>
          <a:sx n="86" d="100"/>
          <a:sy n="86" d="100"/>
        </p:scale>
        <p:origin x="129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3" dt="2021-10-02T08:54:44.306" idx="8">
    <p:pos x="10" y="10"/>
    <p:text>hier sollte stehen, dass hier keine Indikation für die 02-Gabe besteht.</p:text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3" dt="2021-10-02T09:07:34.279" idx="9">
    <p:pos x="10" y="10"/>
    <p:text>Score benennen</p:text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3" dt="2021-10-02T09:21:26.907" idx="12">
    <p:pos x="10" y="10"/>
    <p:text/>
    <p:extLst>
      <p:ext uri="{C676402C-5697-4E1C-873F-D02D1690AC5C}">
        <p15:threadingInfo xmlns:p15="http://schemas.microsoft.com/office/powerpoint/2012/main" timeZoneBias="-120"/>
      </p:ext>
    </p:extLst>
  </p:cm>
  <p:cm authorId="3" dt="2021-10-02T09:21:33.735" idx="13">
    <p:pos x="146" y="146"/>
    <p:text>Begründung für kurzzeitige Verwendung?</p:text>
    <p:extLst>
      <p:ext uri="{C676402C-5697-4E1C-873F-D02D1690AC5C}">
        <p15:threadingInfo xmlns:p15="http://schemas.microsoft.com/office/powerpoint/2012/main" timeZoneBias="-12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7" descr="fläche3.psd">
            <a:extLst>
              <a:ext uri="{FF2B5EF4-FFF2-40B4-BE49-F238E27FC236}">
                <a16:creationId xmlns:a16="http://schemas.microsoft.com/office/drawing/2014/main" id="{EEDCE437-9BA9-4BFC-9400-88151C4249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AA81111A-6EFB-4FB5-AEA4-D671EB4318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73200"/>
            <a:ext cx="2959100" cy="279400"/>
          </a:xfrm>
          <a:prstGeom prst="rect">
            <a:avLst/>
          </a:prstGeom>
          <a:solidFill>
            <a:srgbClr val="E68323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defRPr/>
            </a:pPr>
            <a:endParaRPr lang="de-DE" altLang="de-DE" sz="1350">
              <a:solidFill>
                <a:srgbClr val="FFFFFF"/>
              </a:solidFill>
              <a:cs typeface="Arial" charset="0"/>
            </a:endParaRPr>
          </a:p>
        </p:txBody>
      </p:sp>
      <p:pic>
        <p:nvPicPr>
          <p:cNvPr id="6" name="Bild 11" descr="Atemwegsliga.png">
            <a:extLst>
              <a:ext uri="{FF2B5EF4-FFF2-40B4-BE49-F238E27FC236}">
                <a16:creationId xmlns:a16="http://schemas.microsoft.com/office/drawing/2014/main" id="{C57E4D7F-2816-4C34-B154-79779B7FF2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376" y="5651500"/>
            <a:ext cx="1558925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1758565"/>
            <a:ext cx="9144000" cy="832236"/>
          </a:xfrm>
          <a:solidFill>
            <a:sysClr val="window" lastClr="FFFFFF">
              <a:alpha val="55000"/>
            </a:sysClr>
          </a:solidFill>
        </p:spPr>
        <p:txBody>
          <a:bodyPr rtlCol="0">
            <a:normAutofit/>
          </a:bodyPr>
          <a:lstStyle>
            <a:lvl1pPr>
              <a:defRPr lang="de-DE" dirty="0">
                <a:solidFill>
                  <a:srgbClr val="006EAC"/>
                </a:solidFill>
              </a:defRPr>
            </a:lvl1pPr>
          </a:lstStyle>
          <a:p>
            <a:pPr lvl="0"/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90546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5FEC774-CFC8-4002-A1FA-3266F6D077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0E2FD7F-6FBF-4EFD-8FA1-1BCF87BF9F00}" type="datetimeFigureOut">
              <a:rPr lang="de-DE" smtClean="0"/>
              <a:t>23.11.2021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6C1037B-FC62-4F5A-B9A8-8632B7C7C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CB04B62-E1E6-4F39-8815-2FA618045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0449BF-2668-4A6D-A12F-87BFD574990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77188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E1FEFBD-9E8D-47FA-A577-9A7C2CE6A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0E2FD7F-6FBF-4EFD-8FA1-1BCF87BF9F00}" type="datetimeFigureOut">
              <a:rPr lang="de-DE" smtClean="0"/>
              <a:t>23.11.2021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6086C8C-B361-4BEE-8146-ACA560910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577EDE0-FFD5-410F-B2EB-A716EA13D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0449BF-2668-4A6D-A12F-87BFD574990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34772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11" descr="fläche3.psd">
            <a:extLst>
              <a:ext uri="{FF2B5EF4-FFF2-40B4-BE49-F238E27FC236}">
                <a16:creationId xmlns:a16="http://schemas.microsoft.com/office/drawing/2014/main" id="{B0427FB5-7098-40FC-95B3-536292D047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2245D3DA-AB60-420F-B025-F704C2CFC74A}"/>
              </a:ext>
            </a:extLst>
          </p:cNvPr>
          <p:cNvSpPr/>
          <p:nvPr/>
        </p:nvSpPr>
        <p:spPr>
          <a:xfrm>
            <a:off x="6184900" y="355600"/>
            <a:ext cx="2959100" cy="279400"/>
          </a:xfrm>
          <a:prstGeom prst="rect">
            <a:avLst/>
          </a:prstGeom>
          <a:solidFill>
            <a:srgbClr val="E6832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 sz="1350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4E73A1F9-552D-4E16-985B-807F3E3114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35002"/>
            <a:ext cx="9144000" cy="849313"/>
          </a:xfrm>
          <a:prstGeom prst="rect">
            <a:avLst/>
          </a:prstGeom>
          <a:solidFill>
            <a:schemeClr val="bg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defRPr/>
            </a:pPr>
            <a:endParaRPr lang="de-DE" altLang="de-DE" sz="2250">
              <a:solidFill>
                <a:srgbClr val="006EAC"/>
              </a:solidFill>
              <a:cs typeface="Arial" charset="0"/>
            </a:endParaRPr>
          </a:p>
        </p:txBody>
      </p:sp>
      <p:pic>
        <p:nvPicPr>
          <p:cNvPr id="7" name="Bild 1" descr="Atemwegsliga_blau.png">
            <a:extLst>
              <a:ext uri="{FF2B5EF4-FFF2-40B4-BE49-F238E27FC236}">
                <a16:creationId xmlns:a16="http://schemas.microsoft.com/office/drawing/2014/main" id="{1F0BBAD4-4F44-491D-B8F8-74BDB09CCF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1" y="714377"/>
            <a:ext cx="1222375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9292" y="635000"/>
            <a:ext cx="6463069" cy="849784"/>
          </a:xfrm>
          <a:noFill/>
        </p:spPr>
        <p:txBody>
          <a:bodyPr rtlCol="0">
            <a:normAutofit/>
          </a:bodyPr>
          <a:lstStyle>
            <a:lvl1pPr>
              <a:defRPr lang="de-DE" sz="3000">
                <a:solidFill>
                  <a:srgbClr val="006EAC"/>
                </a:solidFill>
              </a:defRPr>
            </a:lvl1pPr>
          </a:lstStyle>
          <a:p>
            <a:pPr lvl="0"/>
            <a:r>
              <a:rPr lang="de-DE" dirty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2030402"/>
            <a:ext cx="8229600" cy="4525963"/>
          </a:xfrm>
        </p:spPr>
        <p:txBody>
          <a:bodyPr/>
          <a:lstStyle>
            <a:lvl1pPr marL="358775" indent="-358775">
              <a:defRPr/>
            </a:lvl1pPr>
            <a:lvl2pPr marL="715963" indent="-373063">
              <a:defRPr/>
            </a:lvl2pPr>
            <a:lvl3pPr marL="1074738" indent="-358775">
              <a:defRPr/>
            </a:lvl3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036836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4A5D906-6114-4555-9DB7-625D1E0043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0E2FD7F-6FBF-4EFD-8FA1-1BCF87BF9F00}" type="datetimeFigureOut">
              <a:rPr lang="de-DE" smtClean="0"/>
              <a:t>23.11.2021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BB63A95-6843-4450-97DA-60BCCE0B8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EFA4E37-2A43-428B-B17D-97D28B019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0449BF-2668-4A6D-A12F-87BFD574990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7303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11" descr="fläche3.psd">
            <a:extLst>
              <a:ext uri="{FF2B5EF4-FFF2-40B4-BE49-F238E27FC236}">
                <a16:creationId xmlns:a16="http://schemas.microsoft.com/office/drawing/2014/main" id="{49F97F66-D14D-4A4C-AB48-B748A2D915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DB6D7544-E3C7-4EEA-856D-67EB01E2FA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35002"/>
            <a:ext cx="9144000" cy="849313"/>
          </a:xfrm>
          <a:prstGeom prst="rect">
            <a:avLst/>
          </a:prstGeom>
          <a:solidFill>
            <a:schemeClr val="bg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defRPr/>
            </a:pPr>
            <a:endParaRPr lang="de-DE" altLang="de-DE" sz="2250">
              <a:solidFill>
                <a:srgbClr val="006EAC"/>
              </a:solidFill>
              <a:cs typeface="Arial" charset="0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33EE7C9C-06E6-42D7-8DCE-A6CDF7B2C0C8}"/>
              </a:ext>
            </a:extLst>
          </p:cNvPr>
          <p:cNvSpPr/>
          <p:nvPr/>
        </p:nvSpPr>
        <p:spPr>
          <a:xfrm>
            <a:off x="6184900" y="355600"/>
            <a:ext cx="2959100" cy="279400"/>
          </a:xfrm>
          <a:prstGeom prst="rect">
            <a:avLst/>
          </a:prstGeom>
          <a:solidFill>
            <a:srgbClr val="E6832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 sz="1350"/>
          </a:p>
        </p:txBody>
      </p:sp>
      <p:pic>
        <p:nvPicPr>
          <p:cNvPr id="8" name="Bild 1" descr="Atemwegsliga_blau.png">
            <a:extLst>
              <a:ext uri="{FF2B5EF4-FFF2-40B4-BE49-F238E27FC236}">
                <a16:creationId xmlns:a16="http://schemas.microsoft.com/office/drawing/2014/main" id="{252B0A1F-E7DD-4E00-B7A0-A39F15511C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1" y="714377"/>
            <a:ext cx="1222375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9656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656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9292" y="635000"/>
            <a:ext cx="6463069" cy="849600"/>
          </a:xfrm>
        </p:spPr>
        <p:txBody>
          <a:bodyPr>
            <a:noAutofit/>
          </a:bodyPr>
          <a:lstStyle>
            <a:lvl1pPr>
              <a:defRPr sz="2250">
                <a:solidFill>
                  <a:srgbClr val="006EAC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89612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869E3A7C-9442-482A-827E-372441FD87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0E2FD7F-6FBF-4EFD-8FA1-1BCF87BF9F00}" type="datetimeFigureOut">
              <a:rPr lang="de-DE" smtClean="0"/>
              <a:t>23.11.2021</a:t>
            </a:fld>
            <a:endParaRPr lang="de-DE"/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28467132-6304-46CC-93FA-E67C972D0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9" name="Foliennummernplatzhalter 5">
            <a:extLst>
              <a:ext uri="{FF2B5EF4-FFF2-40B4-BE49-F238E27FC236}">
                <a16:creationId xmlns:a16="http://schemas.microsoft.com/office/drawing/2014/main" id="{6F097DCA-F44C-48ED-A7FF-6A5780C85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0449BF-2668-4A6D-A12F-87BFD574990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51712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1BE647CD-F12D-417D-BD64-047991FA4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0E2FD7F-6FBF-4EFD-8FA1-1BCF87BF9F00}" type="datetimeFigureOut">
              <a:rPr lang="de-DE" smtClean="0"/>
              <a:t>23.11.2021</a:t>
            </a:fld>
            <a:endParaRPr lang="de-DE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D377E8C2-258B-4FB1-ABE4-305DA23D9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01423802-87E4-42F8-AF47-C257BE764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0449BF-2668-4A6D-A12F-87BFD574990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7563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71D7765E-8E97-4B04-AE8D-973971335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0E2FD7F-6FBF-4EFD-8FA1-1BCF87BF9F00}" type="datetimeFigureOut">
              <a:rPr lang="de-DE" smtClean="0"/>
              <a:t>23.11.2021</a:t>
            </a:fld>
            <a:endParaRPr lang="de-DE"/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6DAAAD3F-4270-486B-9C66-049794C3F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id="{12D293B4-BB8B-4BB9-A8C6-3A42591D7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0449BF-2668-4A6D-A12F-87BFD574990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5870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>
            <a:extLst>
              <a:ext uri="{FF2B5EF4-FFF2-40B4-BE49-F238E27FC236}">
                <a16:creationId xmlns:a16="http://schemas.microsoft.com/office/drawing/2014/main" id="{B9BE4A74-4F72-492C-8FBD-2BBBC097F8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0E2FD7F-6FBF-4EFD-8FA1-1BCF87BF9F00}" type="datetimeFigureOut">
              <a:rPr lang="de-DE" smtClean="0"/>
              <a:t>23.11.2021</a:t>
            </a:fld>
            <a:endParaRPr 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FFA27851-1A66-4F88-8EED-3F913EC2E7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CB387C15-972F-4A45-99B8-4F92844DE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0449BF-2668-4A6D-A12F-87BFD574990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511622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de-DE" noProof="0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>
            <a:extLst>
              <a:ext uri="{FF2B5EF4-FFF2-40B4-BE49-F238E27FC236}">
                <a16:creationId xmlns:a16="http://schemas.microsoft.com/office/drawing/2014/main" id="{69076DEC-1684-44B8-BD9B-8FA5424C4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0E2FD7F-6FBF-4EFD-8FA1-1BCF87BF9F00}" type="datetimeFigureOut">
              <a:rPr lang="de-DE" smtClean="0"/>
              <a:t>23.11.2021</a:t>
            </a:fld>
            <a:endParaRPr 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08B4BDD0-31E6-4B23-8FD0-49B259FC9A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DEA1B9ED-CB30-448E-BCEF-8501D8398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0449BF-2668-4A6D-A12F-87BFD574990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4075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>
            <a:extLst>
              <a:ext uri="{FF2B5EF4-FFF2-40B4-BE49-F238E27FC236}">
                <a16:creationId xmlns:a16="http://schemas.microsoft.com/office/drawing/2014/main" id="{243210D1-1345-4106-B35D-4579F7174F9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Titelmasterformat durch Klicken bearbeiten</a:t>
            </a:r>
          </a:p>
        </p:txBody>
      </p:sp>
      <p:sp>
        <p:nvSpPr>
          <p:cNvPr id="1027" name="Textplatzhalter 2">
            <a:extLst>
              <a:ext uri="{FF2B5EF4-FFF2-40B4-BE49-F238E27FC236}">
                <a16:creationId xmlns:a16="http://schemas.microsoft.com/office/drawing/2014/main" id="{01840620-E048-49C5-A3A6-8DB23FA0547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C678F88-B065-4612-9C15-5EE65C44C6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60E2FD7F-6FBF-4EFD-8FA1-1BCF87BF9F00}" type="datetimeFigureOut">
              <a:rPr lang="de-DE" smtClean="0"/>
              <a:t>23.11.2021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38D7BFF-A9B1-4BE8-BC1F-A70547174F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CFF8CC7-4F63-45B9-A052-EFA5B16736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 smtClean="0">
                <a:solidFill>
                  <a:srgbClr val="898989"/>
                </a:solidFill>
              </a:defRPr>
            </a:lvl1pPr>
          </a:lstStyle>
          <a:p>
            <a:fld id="{C50449BF-2668-4A6D-A12F-87BFD574990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1374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5pPr>
      <a:lvl6pPr marL="3429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6pPr>
      <a:lvl7pPr marL="6858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7pPr>
      <a:lvl8pPr marL="10287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8pPr>
      <a:lvl9pPr marL="13716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98869C-D3BE-4FC8-BF5A-E2A26E0994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176174"/>
            <a:ext cx="6732670" cy="875261"/>
          </a:xfrm>
        </p:spPr>
        <p:txBody>
          <a:bodyPr>
            <a:normAutofit fontScale="90000"/>
          </a:bodyPr>
          <a:lstStyle/>
          <a:p>
            <a:r>
              <a:rPr lang="de-DE" dirty="0"/>
              <a:t>Sauerstoff in der Akuttherapie </a:t>
            </a:r>
            <a:br>
              <a:rPr lang="de-DE" dirty="0"/>
            </a:br>
            <a:r>
              <a:rPr lang="de-DE" dirty="0"/>
              <a:t>beim Erwachsenen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416A786-0F4B-4800-AC63-313C6841F1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9462" y="3113395"/>
            <a:ext cx="6093208" cy="2537943"/>
          </a:xfrm>
        </p:spPr>
        <p:txBody>
          <a:bodyPr/>
          <a:lstStyle/>
          <a:p>
            <a:r>
              <a:rPr lang="de-DE" dirty="0"/>
              <a:t>AWMF-Registernummer: 020 - 021</a:t>
            </a:r>
          </a:p>
          <a:p>
            <a:pPr algn="l"/>
            <a:endParaRPr lang="de-DE" sz="1800" dirty="0"/>
          </a:p>
          <a:p>
            <a:pPr algn="l"/>
            <a:r>
              <a:rPr lang="de-DE" sz="1800" dirty="0"/>
              <a:t>Autoren: </a:t>
            </a:r>
          </a:p>
          <a:p>
            <a:pPr algn="l"/>
            <a:r>
              <a:rPr lang="de-DE" sz="1800" dirty="0"/>
              <a:t>Jens Gottlieb, Philipp </a:t>
            </a:r>
            <a:r>
              <a:rPr lang="de-DE" sz="1800" dirty="0" err="1"/>
              <a:t>Capetian</a:t>
            </a:r>
            <a:r>
              <a:rPr lang="de-DE" sz="1800" dirty="0"/>
              <a:t>, Uwe </a:t>
            </a:r>
            <a:r>
              <a:rPr lang="de-DE" sz="1800" dirty="0" err="1"/>
              <a:t>Hamsen</a:t>
            </a:r>
            <a:r>
              <a:rPr lang="de-DE" sz="1800" dirty="0"/>
              <a:t>, Uwe Janssens, Christian </a:t>
            </a:r>
            <a:r>
              <a:rPr lang="de-DE" sz="1800" dirty="0" err="1"/>
              <a:t>Karagiannidis</a:t>
            </a:r>
            <a:r>
              <a:rPr lang="de-DE" sz="1800" dirty="0"/>
              <a:t>, Stefan Kluge, Marco König, Andreas </a:t>
            </a:r>
            <a:r>
              <a:rPr lang="de-DE" sz="1800" dirty="0" err="1"/>
              <a:t>Markewitz</a:t>
            </a:r>
            <a:r>
              <a:rPr lang="de-DE" sz="1800" dirty="0"/>
              <a:t>, Monika Nothacker, Sabrina </a:t>
            </a:r>
            <a:r>
              <a:rPr lang="de-DE" sz="1800" dirty="0" err="1"/>
              <a:t>Roiter</a:t>
            </a:r>
            <a:r>
              <a:rPr lang="de-DE" sz="1800" dirty="0"/>
              <a:t>, Susanne Unverzagt, Wolfgang Veit, Thomas Volk, Christian Witt, René Wildenauer, Heinrich Worth, Thomas </a:t>
            </a:r>
            <a:r>
              <a:rPr lang="de-DE" sz="1800" dirty="0" err="1"/>
              <a:t>Fühner</a:t>
            </a:r>
            <a:endParaRPr lang="de-DE" sz="1800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03A0A65-2B8D-415E-9A59-DDFD370779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8733" y="0"/>
            <a:ext cx="2465267" cy="1312281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1627E42B-8F89-459B-9D70-9AD18A711B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6631" y="1300240"/>
            <a:ext cx="1807369" cy="1135856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FF558B7F-F33A-4E6D-9DEA-52BF0BB15C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0121" y="2391156"/>
            <a:ext cx="2078831" cy="1007269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CF83A30E-1B97-47EC-9C58-9BE83B48DB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03070" y="3398425"/>
            <a:ext cx="1840930" cy="1859588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6368250F-0441-48B0-A564-757DB84A80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9462" y="301787"/>
            <a:ext cx="962025" cy="904875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F6652681-7801-40C2-979A-02E981C9901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01487" y="644687"/>
            <a:ext cx="3048000" cy="56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83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4EBE2C-F90A-4BB4-BF08-247E8CA9C7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Partialdruck von Kohlendioxid (paCO</a:t>
            </a:r>
            <a:r>
              <a:rPr lang="de-DE" baseline="-25000" dirty="0"/>
              <a:t>2</a:t>
            </a:r>
            <a:r>
              <a:rPr lang="de-DE" dirty="0"/>
              <a:t>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3961147-4DE7-4E7E-B183-D017F71A53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026" y="1898426"/>
            <a:ext cx="8229600" cy="4525963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de-DE" sz="2600" dirty="0"/>
              <a:t>wichtige Kenngröße</a:t>
            </a:r>
          </a:p>
          <a:p>
            <a:pPr lvl="1">
              <a:spcBef>
                <a:spcPts val="0"/>
              </a:spcBef>
            </a:pPr>
            <a:r>
              <a:rPr lang="de-DE" sz="2600" dirty="0"/>
              <a:t>   der alveolären Ventilation</a:t>
            </a:r>
          </a:p>
          <a:p>
            <a:pPr lvl="1">
              <a:spcBef>
                <a:spcPts val="0"/>
              </a:spcBef>
            </a:pPr>
            <a:r>
              <a:rPr lang="de-DE" sz="2600" dirty="0"/>
              <a:t>   zur Interpretation des pH- Wertes</a:t>
            </a:r>
          </a:p>
          <a:p>
            <a:pPr marL="342900" lvl="1" indent="0">
              <a:spcBef>
                <a:spcPts val="0"/>
              </a:spcBef>
              <a:buNone/>
            </a:pPr>
            <a:endParaRPr lang="de-DE" sz="2600" dirty="0"/>
          </a:p>
          <a:p>
            <a:pPr marL="385762" indent="-342900">
              <a:spcBef>
                <a:spcPts val="0"/>
              </a:spcBef>
            </a:pPr>
            <a:r>
              <a:rPr lang="de-DE" sz="2600" dirty="0"/>
              <a:t>CO</a:t>
            </a:r>
            <a:r>
              <a:rPr lang="de-DE" sz="2600" baseline="-25000" dirty="0"/>
              <a:t>2</a:t>
            </a:r>
            <a:r>
              <a:rPr lang="de-DE" sz="2600" dirty="0"/>
              <a:t> ist im Blut und Gewebe gut löslich.</a:t>
            </a:r>
          </a:p>
          <a:p>
            <a:pPr marL="385762" indent="-342900">
              <a:spcBef>
                <a:spcPts val="0"/>
              </a:spcBef>
            </a:pPr>
            <a:r>
              <a:rPr lang="de-DE" sz="2600" dirty="0"/>
              <a:t>lineare Beziehung zwischen CO</a:t>
            </a:r>
            <a:r>
              <a:rPr lang="de-DE" sz="2600" baseline="-25000" dirty="0"/>
              <a:t>2</a:t>
            </a:r>
            <a:r>
              <a:rPr lang="de-DE" sz="2600" dirty="0"/>
              <a:t>- Gehalt im Blut und paCO</a:t>
            </a:r>
            <a:r>
              <a:rPr lang="de-DE" sz="2600" baseline="-25000" dirty="0"/>
              <a:t>2</a:t>
            </a:r>
          </a:p>
          <a:p>
            <a:pPr marL="385762" indent="-342900">
              <a:spcBef>
                <a:spcPts val="0"/>
              </a:spcBef>
            </a:pPr>
            <a:r>
              <a:rPr lang="de-DE" sz="2600" dirty="0"/>
              <a:t>Normbereich für paCO</a:t>
            </a:r>
            <a:r>
              <a:rPr lang="de-DE" sz="2600" baseline="-25000" dirty="0"/>
              <a:t>2</a:t>
            </a:r>
            <a:r>
              <a:rPr lang="de-DE" sz="2600" dirty="0"/>
              <a:t>: 36 - 44 </a:t>
            </a:r>
            <a:r>
              <a:rPr lang="de-DE" sz="2600" dirty="0" err="1"/>
              <a:t>mmHg</a:t>
            </a:r>
            <a:endParaRPr lang="de-DE" sz="2600" dirty="0"/>
          </a:p>
          <a:p>
            <a:pPr marL="42862" indent="0">
              <a:spcBef>
                <a:spcPts val="0"/>
              </a:spcBef>
              <a:buNone/>
            </a:pPr>
            <a:endParaRPr lang="de-DE" sz="2600" dirty="0"/>
          </a:p>
          <a:p>
            <a:pPr marL="42862" indent="0">
              <a:spcBef>
                <a:spcPts val="0"/>
              </a:spcBef>
              <a:buNone/>
            </a:pPr>
            <a:r>
              <a:rPr lang="de-DE" sz="2600" dirty="0"/>
              <a:t>Willkürliche Hyperventilation beachten!</a:t>
            </a:r>
          </a:p>
        </p:txBody>
      </p:sp>
    </p:spTree>
    <p:extLst>
      <p:ext uri="{BB962C8B-B14F-4D97-AF65-F5344CB8AC3E}">
        <p14:creationId xmlns:p14="http://schemas.microsoft.com/office/powerpoint/2010/main" val="16352146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139CE9-4315-43F0-A125-7F1B2503B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Standard-paO</a:t>
            </a:r>
            <a:r>
              <a:rPr lang="de-DE" baseline="-25000" dirty="0"/>
              <a:t>2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62073E1-18C7-4C28-BC75-3441D119DD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15249"/>
            <a:ext cx="8031080" cy="4525963"/>
          </a:xfrm>
        </p:spPr>
        <p:txBody>
          <a:bodyPr/>
          <a:lstStyle/>
          <a:p>
            <a:pPr algn="l"/>
            <a:r>
              <a:rPr lang="de-DE" sz="2800" dirty="0">
                <a:latin typeface="AdvPS_THGULREG"/>
              </a:rPr>
              <a:t>p</a:t>
            </a:r>
            <a:r>
              <a:rPr lang="de-DE" sz="2800" b="0" i="0" u="none" strike="noStrike" baseline="0" dirty="0">
                <a:latin typeface="AdvPS_THGULREG"/>
              </a:rPr>
              <a:t>aO</a:t>
            </a:r>
            <a:r>
              <a:rPr lang="de-DE" sz="2800" b="0" i="0" u="none" strike="noStrike" baseline="-25000" dirty="0">
                <a:latin typeface="AdvPS_THGULREG"/>
              </a:rPr>
              <a:t>2</a:t>
            </a:r>
            <a:r>
              <a:rPr lang="de-DE" sz="2800" b="0" i="0" u="none" strike="noStrike" baseline="0" dirty="0">
                <a:latin typeface="AdvPS_THGULREG"/>
              </a:rPr>
              <a:t> kann bei Hyperventilation (paCO</a:t>
            </a:r>
            <a:r>
              <a:rPr lang="de-DE" sz="2800" b="0" i="0" u="none" strike="noStrike" baseline="-25000" dirty="0">
                <a:latin typeface="AdvPS_THGULREG"/>
              </a:rPr>
              <a:t>2</a:t>
            </a:r>
            <a:r>
              <a:rPr lang="de-DE" sz="2800" b="0" i="0" u="none" strike="noStrike" baseline="0" dirty="0">
                <a:latin typeface="AdvPS_THGULREG"/>
              </a:rPr>
              <a:t> &lt; 40 </a:t>
            </a:r>
            <a:r>
              <a:rPr lang="de-DE" sz="2800" b="0" i="0" u="none" strike="noStrike" baseline="0" dirty="0" err="1">
                <a:latin typeface="AdvPS_THGULREG"/>
              </a:rPr>
              <a:t>mmHg</a:t>
            </a:r>
            <a:r>
              <a:rPr lang="de-DE" sz="2800" b="0" i="0" u="none" strike="noStrike" baseline="0" dirty="0">
                <a:latin typeface="AdvPS_THGULREG"/>
              </a:rPr>
              <a:t>) rechnerisch auf Standardbedingungen </a:t>
            </a:r>
            <a:br>
              <a:rPr lang="de-DE" sz="2800" b="0" i="0" u="none" strike="noStrike" baseline="0" dirty="0">
                <a:latin typeface="AdvPS_THGULREG"/>
              </a:rPr>
            </a:br>
            <a:r>
              <a:rPr lang="de-DE" sz="2800" b="0" i="0" u="none" strike="noStrike" baseline="0" dirty="0">
                <a:latin typeface="AdvPS_THGULREG"/>
              </a:rPr>
              <a:t>(</a:t>
            </a:r>
            <a:r>
              <a:rPr lang="de-DE" sz="2800" b="0" i="0" u="none" strike="noStrike" baseline="0" dirty="0" err="1">
                <a:latin typeface="AdvPS_THGULREG"/>
              </a:rPr>
              <a:t>Normoventilation</a:t>
            </a:r>
            <a:r>
              <a:rPr lang="de-DE" sz="2800" b="0" i="0" u="none" strike="noStrike" baseline="0" dirty="0">
                <a:latin typeface="AdvPS_THGULREG"/>
              </a:rPr>
              <a:t>: paCO</a:t>
            </a:r>
            <a:r>
              <a:rPr lang="de-DE" sz="2800" b="0" i="0" u="none" strike="noStrike" baseline="-25000" dirty="0">
                <a:latin typeface="AdvPS_THGULREG"/>
              </a:rPr>
              <a:t>2</a:t>
            </a:r>
            <a:r>
              <a:rPr lang="de-DE" sz="2800" b="0" i="0" u="none" strike="noStrike" baseline="0" dirty="0">
                <a:latin typeface="AdvPS_THGULREG"/>
              </a:rPr>
              <a:t> = 40 </a:t>
            </a:r>
            <a:r>
              <a:rPr lang="de-DE" sz="2800" b="0" i="0" u="none" strike="noStrike" baseline="0" dirty="0" err="1">
                <a:latin typeface="AdvPS_THGULREG"/>
              </a:rPr>
              <a:t>mmHg</a:t>
            </a:r>
            <a:r>
              <a:rPr lang="de-DE" sz="2800" b="0" i="0" u="none" strike="noStrike" baseline="0" dirty="0">
                <a:latin typeface="AdvPS_THGULREG"/>
              </a:rPr>
              <a:t>) </a:t>
            </a:r>
            <a:br>
              <a:rPr lang="de-DE" sz="2800" b="0" i="0" u="none" strike="noStrike" baseline="0" dirty="0">
                <a:latin typeface="AdvPS_THGULREG"/>
              </a:rPr>
            </a:br>
            <a:r>
              <a:rPr lang="de-DE" sz="2800" b="0" i="0" u="none" strike="noStrike" baseline="0" dirty="0">
                <a:latin typeface="AdvPS_THGULREG"/>
              </a:rPr>
              <a:t>korrigiert werden</a:t>
            </a:r>
          </a:p>
          <a:p>
            <a:pPr marL="0" indent="0" algn="l">
              <a:buNone/>
            </a:pPr>
            <a:endParaRPr lang="de-DE" sz="1200" dirty="0"/>
          </a:p>
          <a:p>
            <a:pPr algn="just"/>
            <a:r>
              <a:rPr lang="de-DE" sz="2800" dirty="0"/>
              <a:t>Formel nach Diekmann und Smidt	</a:t>
            </a:r>
          </a:p>
          <a:p>
            <a:pPr marL="0" indent="0" defTabSz="360363">
              <a:buNone/>
            </a:pPr>
            <a:r>
              <a:rPr lang="de-DE" sz="2800" b="1" dirty="0"/>
              <a:t>	</a:t>
            </a:r>
            <a:r>
              <a:rPr lang="de-DE" sz="2800" b="1" dirty="0">
                <a:solidFill>
                  <a:srgbClr val="0070C0"/>
                </a:solidFill>
              </a:rPr>
              <a:t>Standard paO</a:t>
            </a:r>
            <a:r>
              <a:rPr lang="de-DE" sz="2800" b="1" baseline="-25000" dirty="0">
                <a:solidFill>
                  <a:srgbClr val="0070C0"/>
                </a:solidFill>
              </a:rPr>
              <a:t>2</a:t>
            </a:r>
            <a:r>
              <a:rPr lang="de-DE" sz="2800" b="1" dirty="0">
                <a:solidFill>
                  <a:srgbClr val="0070C0"/>
                </a:solidFill>
              </a:rPr>
              <a:t> (</a:t>
            </a:r>
            <a:r>
              <a:rPr lang="de-DE" sz="2800" b="1" dirty="0" err="1">
                <a:solidFill>
                  <a:srgbClr val="0070C0"/>
                </a:solidFill>
              </a:rPr>
              <a:t>mmHg</a:t>
            </a:r>
            <a:r>
              <a:rPr lang="de-DE" sz="2800" b="1" dirty="0">
                <a:solidFill>
                  <a:srgbClr val="0070C0"/>
                </a:solidFill>
              </a:rPr>
              <a:t>) = </a:t>
            </a:r>
          </a:p>
          <a:p>
            <a:pPr marL="0" indent="0" defTabSz="360363">
              <a:buNone/>
            </a:pPr>
            <a:r>
              <a:rPr lang="de-DE" sz="2800" dirty="0">
                <a:solidFill>
                  <a:srgbClr val="0070C0"/>
                </a:solidFill>
              </a:rPr>
              <a:t>	paO</a:t>
            </a:r>
            <a:r>
              <a:rPr lang="de-DE" sz="2800" baseline="-25000" dirty="0">
                <a:solidFill>
                  <a:srgbClr val="0070C0"/>
                </a:solidFill>
              </a:rPr>
              <a:t>2</a:t>
            </a:r>
            <a:r>
              <a:rPr lang="de-DE" sz="2800" dirty="0">
                <a:solidFill>
                  <a:srgbClr val="0070C0"/>
                </a:solidFill>
              </a:rPr>
              <a:t> gemessen (</a:t>
            </a:r>
            <a:r>
              <a:rPr lang="de-DE" sz="2800" dirty="0" err="1">
                <a:solidFill>
                  <a:srgbClr val="0070C0"/>
                </a:solidFill>
              </a:rPr>
              <a:t>mmHg</a:t>
            </a:r>
            <a:r>
              <a:rPr lang="de-DE" sz="2800" dirty="0">
                <a:solidFill>
                  <a:srgbClr val="0070C0"/>
                </a:solidFill>
              </a:rPr>
              <a:t>) – 1,66 × </a:t>
            </a:r>
            <a:br>
              <a:rPr lang="de-DE" sz="2800" dirty="0">
                <a:solidFill>
                  <a:srgbClr val="0070C0"/>
                </a:solidFill>
              </a:rPr>
            </a:br>
            <a:r>
              <a:rPr lang="de-DE" sz="2800" dirty="0">
                <a:solidFill>
                  <a:srgbClr val="0070C0"/>
                </a:solidFill>
              </a:rPr>
              <a:t>	(40 – paCO</a:t>
            </a:r>
            <a:r>
              <a:rPr lang="de-DE" sz="2800" baseline="-25000" dirty="0">
                <a:solidFill>
                  <a:srgbClr val="0070C0"/>
                </a:solidFill>
              </a:rPr>
              <a:t>2</a:t>
            </a:r>
            <a:r>
              <a:rPr lang="de-DE" sz="2800" dirty="0">
                <a:solidFill>
                  <a:srgbClr val="0070C0"/>
                </a:solidFill>
              </a:rPr>
              <a:t> gemessen (</a:t>
            </a:r>
            <a:r>
              <a:rPr lang="de-DE" sz="2800" dirty="0" err="1">
                <a:solidFill>
                  <a:srgbClr val="0070C0"/>
                </a:solidFill>
              </a:rPr>
              <a:t>mmHg</a:t>
            </a:r>
            <a:r>
              <a:rPr lang="de-DE" sz="2800" dirty="0">
                <a:solidFill>
                  <a:srgbClr val="0070C0"/>
                </a:solidFill>
              </a:rPr>
              <a:t>))</a:t>
            </a:r>
          </a:p>
        </p:txBody>
      </p:sp>
    </p:spTree>
    <p:extLst>
      <p:ext uri="{BB962C8B-B14F-4D97-AF65-F5344CB8AC3E}">
        <p14:creationId xmlns:p14="http://schemas.microsoft.com/office/powerpoint/2010/main" val="33498616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C4083A-32EB-4005-9F3A-625A75053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/>
              <a:t>Hypoxie / Hypoxämie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CEB6D08-27B2-4952-8EC6-57CF70C259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31881"/>
            <a:ext cx="8229600" cy="3028877"/>
          </a:xfrm>
        </p:spPr>
        <p:txBody>
          <a:bodyPr/>
          <a:lstStyle/>
          <a:p>
            <a:pPr marL="358775" indent="-358775"/>
            <a:r>
              <a:rPr lang="de-DE" sz="2600" b="1" dirty="0">
                <a:solidFill>
                  <a:srgbClr val="0070C0"/>
                </a:solidFill>
              </a:rPr>
              <a:t>Hypoxämie:</a:t>
            </a:r>
            <a:r>
              <a:rPr lang="de-DE" sz="2600" dirty="0"/>
              <a:t> </a:t>
            </a:r>
            <a:br>
              <a:rPr lang="de-DE" sz="2600" dirty="0"/>
            </a:br>
            <a:r>
              <a:rPr lang="de-DE" sz="2600" dirty="0"/>
              <a:t>erniedrigter Sauerstoffpartialdruck oder Sauerstoffgehalt im arteriellen Blut (paO</a:t>
            </a:r>
            <a:r>
              <a:rPr lang="de-DE" sz="2600" baseline="-25000" dirty="0"/>
              <a:t>2</a:t>
            </a:r>
            <a:r>
              <a:rPr lang="de-DE" sz="2600" dirty="0"/>
              <a:t>&lt;60 </a:t>
            </a:r>
            <a:r>
              <a:rPr lang="de-DE" sz="2600" dirty="0" err="1"/>
              <a:t>mmHg</a:t>
            </a:r>
            <a:r>
              <a:rPr lang="de-DE" sz="2600" dirty="0"/>
              <a:t> oder SaO</a:t>
            </a:r>
            <a:r>
              <a:rPr lang="de-DE" sz="2600" baseline="-25000" dirty="0"/>
              <a:t>2</a:t>
            </a:r>
            <a:r>
              <a:rPr lang="de-DE" sz="2600" dirty="0"/>
              <a:t>&lt;90 % )</a:t>
            </a:r>
          </a:p>
          <a:p>
            <a:pPr marL="358775" indent="-358775"/>
            <a:r>
              <a:rPr lang="de-DE" sz="2600" b="1" dirty="0">
                <a:solidFill>
                  <a:srgbClr val="0070C0"/>
                </a:solidFill>
              </a:rPr>
              <a:t>Hypoxie: </a:t>
            </a:r>
            <a:br>
              <a:rPr lang="de-DE" sz="2600" b="1" dirty="0">
                <a:solidFill>
                  <a:srgbClr val="0070C0"/>
                </a:solidFill>
              </a:rPr>
            </a:br>
            <a:r>
              <a:rPr lang="de-DE" sz="2600" dirty="0"/>
              <a:t>Unterversorgung von Organen und Gewebe mit Sauerstoff</a:t>
            </a:r>
          </a:p>
          <a:p>
            <a:pPr marL="715963" lvl="2" indent="-417513">
              <a:buFont typeface="Wingdings" panose="05000000000000000000" pitchFamily="2" charset="2"/>
              <a:buChar char="Ø"/>
            </a:pPr>
            <a:r>
              <a:rPr lang="de-DE" sz="2600" dirty="0" err="1"/>
              <a:t>hypoxämisch</a:t>
            </a:r>
            <a:r>
              <a:rPr lang="de-DE" sz="2600" dirty="0"/>
              <a:t>, anämisch, stagnierend oder </a:t>
            </a:r>
            <a:r>
              <a:rPr lang="de-DE" sz="2600" dirty="0" err="1"/>
              <a:t>histotoxisch</a:t>
            </a:r>
            <a:endParaRPr lang="de-DE" sz="2600" dirty="0"/>
          </a:p>
          <a:p>
            <a:pPr marL="0" indent="0">
              <a:buNone/>
            </a:pPr>
            <a:endParaRPr lang="de-DE" sz="2600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01D8B312-AA9A-4E70-8366-E3B0D7162987}"/>
              </a:ext>
            </a:extLst>
          </p:cNvPr>
          <p:cNvSpPr txBox="1"/>
          <p:nvPr/>
        </p:nvSpPr>
        <p:spPr>
          <a:xfrm>
            <a:off x="457200" y="5207855"/>
            <a:ext cx="8229600" cy="892552"/>
          </a:xfrm>
          <a:prstGeom prst="rect">
            <a:avLst/>
          </a:prstGeom>
          <a:noFill/>
          <a:ln w="19050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e-DE" sz="2600" dirty="0">
                <a:solidFill>
                  <a:schemeClr val="accent6">
                    <a:lumMod val="75000"/>
                  </a:schemeClr>
                </a:solidFill>
              </a:rPr>
              <a:t>Eine Sauerstofftherapie dient in der Regel der Korrektur der </a:t>
            </a:r>
            <a:r>
              <a:rPr lang="de-DE" sz="2600" dirty="0" err="1">
                <a:solidFill>
                  <a:schemeClr val="accent6">
                    <a:lumMod val="75000"/>
                  </a:schemeClr>
                </a:solidFill>
              </a:rPr>
              <a:t>hypoxämischen</a:t>
            </a:r>
            <a:r>
              <a:rPr lang="de-DE" sz="2600" dirty="0">
                <a:solidFill>
                  <a:schemeClr val="accent6">
                    <a:lumMod val="75000"/>
                  </a:schemeClr>
                </a:solidFill>
              </a:rPr>
              <a:t> Hypoxie.</a:t>
            </a:r>
            <a:endParaRPr lang="de-DE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38140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B4C700-CF40-4C3B-9CB6-9EC324BB4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O</a:t>
            </a:r>
            <a:r>
              <a:rPr lang="de-DE" baseline="-25000" dirty="0"/>
              <a:t>2</a:t>
            </a:r>
            <a:r>
              <a:rPr lang="de-DE" dirty="0"/>
              <a:t> - Behandlung für verschiedene Formen der </a:t>
            </a:r>
            <a:r>
              <a:rPr lang="de-DE" dirty="0" err="1"/>
              <a:t>hypoxämischen</a:t>
            </a:r>
            <a:r>
              <a:rPr lang="de-DE" dirty="0"/>
              <a:t> Hypoxie</a:t>
            </a:r>
          </a:p>
        </p:txBody>
      </p:sp>
      <p:graphicFrame>
        <p:nvGraphicFramePr>
          <p:cNvPr id="3" name="Tabelle 4">
            <a:extLst>
              <a:ext uri="{FF2B5EF4-FFF2-40B4-BE49-F238E27FC236}">
                <a16:creationId xmlns:a16="http://schemas.microsoft.com/office/drawing/2014/main" id="{D290258C-462A-4A2E-8F00-7D1CC13CA8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0722366"/>
              </p:ext>
            </p:extLst>
          </p:nvPr>
        </p:nvGraphicFramePr>
        <p:xfrm>
          <a:off x="381838" y="1953789"/>
          <a:ext cx="8571244" cy="4434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9284">
                  <a:extLst>
                    <a:ext uri="{9D8B030D-6E8A-4147-A177-3AD203B41FA5}">
                      <a16:colId xmlns:a16="http://schemas.microsoft.com/office/drawing/2014/main" val="65415299"/>
                    </a:ext>
                  </a:extLst>
                </a:gridCol>
                <a:gridCol w="1187532">
                  <a:extLst>
                    <a:ext uri="{9D8B030D-6E8A-4147-A177-3AD203B41FA5}">
                      <a16:colId xmlns:a16="http://schemas.microsoft.com/office/drawing/2014/main" val="4237883079"/>
                    </a:ext>
                  </a:extLst>
                </a:gridCol>
                <a:gridCol w="2025930">
                  <a:extLst>
                    <a:ext uri="{9D8B030D-6E8A-4147-A177-3AD203B41FA5}">
                      <a16:colId xmlns:a16="http://schemas.microsoft.com/office/drawing/2014/main" val="3798828681"/>
                    </a:ext>
                  </a:extLst>
                </a:gridCol>
                <a:gridCol w="1569182">
                  <a:extLst>
                    <a:ext uri="{9D8B030D-6E8A-4147-A177-3AD203B41FA5}">
                      <a16:colId xmlns:a16="http://schemas.microsoft.com/office/drawing/2014/main" val="3317179552"/>
                    </a:ext>
                  </a:extLst>
                </a:gridCol>
                <a:gridCol w="1859316">
                  <a:extLst>
                    <a:ext uri="{9D8B030D-6E8A-4147-A177-3AD203B41FA5}">
                      <a16:colId xmlns:a16="http://schemas.microsoft.com/office/drawing/2014/main" val="2520525484"/>
                    </a:ext>
                  </a:extLst>
                </a:gridCol>
              </a:tblGrid>
              <a:tr h="593344">
                <a:tc>
                  <a:txBody>
                    <a:bodyPr/>
                    <a:lstStyle/>
                    <a:p>
                      <a:r>
                        <a:rPr lang="de-DE" sz="1700" dirty="0"/>
                        <a:t>Ursache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e-DE" sz="1700" dirty="0"/>
                        <a:t>paCO</a:t>
                      </a:r>
                      <a:r>
                        <a:rPr lang="de-DE" sz="1700" baseline="-250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e-DE" sz="1700" dirty="0" err="1"/>
                        <a:t>Alveolo</a:t>
                      </a:r>
                      <a:r>
                        <a:rPr lang="de-DE" sz="1700" dirty="0"/>
                        <a:t>-arterieller-Partialdruck-gradient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e-DE" sz="1700" dirty="0"/>
                        <a:t>Ansprechen auf</a:t>
                      </a:r>
                    </a:p>
                    <a:p>
                      <a:r>
                        <a:rPr lang="de-DE" sz="1700" dirty="0"/>
                        <a:t>O</a:t>
                      </a:r>
                      <a:r>
                        <a:rPr lang="de-DE" sz="1700" baseline="-25000" dirty="0"/>
                        <a:t>2</a:t>
                      </a:r>
                      <a:r>
                        <a:rPr lang="de-DE" sz="1700" dirty="0"/>
                        <a:t>-Zufuhr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e-DE" sz="1700" dirty="0"/>
                        <a:t>Beispiel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3709248"/>
                  </a:ext>
                </a:extLst>
              </a:tr>
              <a:tr h="593344">
                <a:tc>
                  <a:txBody>
                    <a:bodyPr/>
                    <a:lstStyle/>
                    <a:p>
                      <a:r>
                        <a:rPr lang="de-DE" sz="1700" dirty="0"/>
                        <a:t>Ventilations-</a:t>
                      </a:r>
                    </a:p>
                    <a:p>
                      <a:r>
                        <a:rPr lang="de-DE" sz="1700" dirty="0"/>
                        <a:t>Perfusionsstörung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e-DE" sz="1700" dirty="0"/>
                        <a:t>variabel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e-DE" sz="1700" dirty="0"/>
                        <a:t>erhöht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e-DE" sz="1700" dirty="0"/>
                        <a:t>gut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e-DE" sz="1700" dirty="0"/>
                        <a:t>Pneumonie, ARDS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42358885"/>
                  </a:ext>
                </a:extLst>
              </a:tr>
              <a:tr h="843174">
                <a:tc>
                  <a:txBody>
                    <a:bodyPr/>
                    <a:lstStyle/>
                    <a:p>
                      <a:r>
                        <a:rPr lang="de-DE" sz="1700" dirty="0"/>
                        <a:t>Pulmonaler Shunt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e-DE" sz="1700" dirty="0"/>
                        <a:t>normal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e-DE" sz="1700" dirty="0"/>
                        <a:t>erhöht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e-DE" sz="1700" dirty="0"/>
                        <a:t>schlecht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e-DE" sz="1700" dirty="0"/>
                        <a:t>pulmonale </a:t>
                      </a:r>
                      <a:r>
                        <a:rPr lang="de-DE" sz="1700" dirty="0" err="1"/>
                        <a:t>arteriovenöse</a:t>
                      </a:r>
                      <a:r>
                        <a:rPr lang="de-DE" sz="1700" dirty="0"/>
                        <a:t> Malformation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35495322"/>
                  </a:ext>
                </a:extLst>
              </a:tr>
              <a:tr h="815448">
                <a:tc>
                  <a:txBody>
                    <a:bodyPr/>
                    <a:lstStyle/>
                    <a:p>
                      <a:r>
                        <a:rPr lang="de-DE" sz="1700" dirty="0"/>
                        <a:t>Diffusionsstörung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e-DE" sz="1700" dirty="0"/>
                        <a:t>meist erniedrigt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e-DE" sz="1700" dirty="0"/>
                        <a:t>erhöht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e-DE" sz="1700" dirty="0"/>
                        <a:t>gut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e-DE" sz="1700" dirty="0"/>
                        <a:t>Emphysem, diffuse parenchymatöse Lungenerkrankung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83098289"/>
                  </a:ext>
                </a:extLst>
              </a:tr>
              <a:tr h="593344">
                <a:tc>
                  <a:txBody>
                    <a:bodyPr/>
                    <a:lstStyle/>
                    <a:p>
                      <a:r>
                        <a:rPr lang="de-DE" sz="1700" dirty="0"/>
                        <a:t>Hypoventilation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e-DE" sz="1700" dirty="0"/>
                        <a:t>erhöht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e-DE" sz="1700" dirty="0"/>
                        <a:t>normal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e-DE" sz="1700" dirty="0"/>
                        <a:t>mäßig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e-DE" sz="1700" dirty="0"/>
                        <a:t>Neuromuskuläre Erkrankung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05643921"/>
                  </a:ext>
                </a:extLst>
              </a:tr>
              <a:tr h="593344">
                <a:tc>
                  <a:txBody>
                    <a:bodyPr/>
                    <a:lstStyle/>
                    <a:p>
                      <a:r>
                        <a:rPr lang="de-DE" sz="1700" dirty="0"/>
                        <a:t>O</a:t>
                      </a:r>
                      <a:r>
                        <a:rPr lang="de-DE" sz="1700" baseline="-25000" dirty="0"/>
                        <a:t>2</a:t>
                      </a:r>
                      <a:r>
                        <a:rPr lang="de-DE" sz="1700" dirty="0"/>
                        <a:t>-arme Umgebung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e-DE" sz="1700" dirty="0"/>
                        <a:t>erniedrigt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e-DE" sz="1700" dirty="0"/>
                        <a:t>normal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e-DE" sz="1700" dirty="0"/>
                        <a:t>gut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e-DE" sz="1700" dirty="0"/>
                        <a:t>extreme Höhe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922074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78212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0BC9C0-2CF8-4388-B5DD-3A7312B54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Zusätzlich zur Sauerstofftherapie bei Hypoxämie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AC1B81F-A0BD-40FA-BBF1-3D22F306C7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248" y="1697037"/>
            <a:ext cx="8319155" cy="4525963"/>
          </a:xfrm>
        </p:spPr>
        <p:txBody>
          <a:bodyPr/>
          <a:lstStyle/>
          <a:p>
            <a:r>
              <a:rPr lang="de-DE" sz="2200" b="0" i="0" u="none" strike="noStrike" baseline="0" dirty="0">
                <a:solidFill>
                  <a:srgbClr val="000000"/>
                </a:solidFill>
              </a:rPr>
              <a:t>Allgemeinmaßnahmen, z.B. Lagerung zur Verbesserung der Oxygenierung</a:t>
            </a:r>
          </a:p>
          <a:p>
            <a:r>
              <a:rPr lang="de-DE" sz="2200" b="0" i="0" u="none" strike="noStrike" baseline="0" dirty="0">
                <a:solidFill>
                  <a:srgbClr val="000000"/>
                </a:solidFill>
              </a:rPr>
              <a:t>bei der Lagerung: Patientenpräferenz zur Sauerstofftherapie berücksichtigen</a:t>
            </a:r>
          </a:p>
          <a:p>
            <a:pPr lvl="1"/>
            <a:r>
              <a:rPr lang="de-DE" sz="2200" b="0" i="0" u="none" strike="noStrike" baseline="0" dirty="0">
                <a:solidFill>
                  <a:srgbClr val="000000"/>
                </a:solidFill>
              </a:rPr>
              <a:t>aufrechte Oberkörperlagerung kann Oxygenierung verbessern</a:t>
            </a:r>
          </a:p>
          <a:p>
            <a:r>
              <a:rPr lang="de-DE" sz="2200" dirty="0">
                <a:solidFill>
                  <a:srgbClr val="000000"/>
                </a:solidFill>
              </a:rPr>
              <a:t>bei stark </a:t>
            </a:r>
            <a:r>
              <a:rPr lang="de-DE" sz="2200" b="0" i="0" u="none" strike="noStrike" baseline="0" dirty="0">
                <a:solidFill>
                  <a:srgbClr val="000000"/>
                </a:solidFill>
              </a:rPr>
              <a:t>Adipösen (BMI &gt; 50 kg/m</a:t>
            </a:r>
            <a:r>
              <a:rPr lang="de-DE" sz="2200" b="0" i="0" u="none" strike="noStrike" baseline="30000" dirty="0">
                <a:solidFill>
                  <a:srgbClr val="000000"/>
                </a:solidFill>
              </a:rPr>
              <a:t>2</a:t>
            </a:r>
            <a:r>
              <a:rPr lang="de-DE" sz="2200" b="0" i="0" u="none" strike="noStrike" baseline="0" dirty="0">
                <a:solidFill>
                  <a:srgbClr val="000000"/>
                </a:solidFill>
              </a:rPr>
              <a:t>) ist akutes Atemversagen bei Flachlagerung beschrieben. </a:t>
            </a:r>
          </a:p>
          <a:p>
            <a:r>
              <a:rPr lang="de-DE" sz="2200" b="0" i="0" u="none" strike="noStrike" baseline="0" dirty="0">
                <a:solidFill>
                  <a:srgbClr val="000000"/>
                </a:solidFill>
              </a:rPr>
              <a:t>Bauchlagerung bei wachen, </a:t>
            </a:r>
            <a:r>
              <a:rPr lang="de-DE" sz="2200" b="0" i="0" u="none" strike="noStrike" baseline="0" dirty="0"/>
              <a:t>spontan atmenden </a:t>
            </a:r>
            <a:r>
              <a:rPr lang="de-DE" sz="2200" b="0" i="0" u="none" strike="noStrike" baseline="0" dirty="0" err="1">
                <a:solidFill>
                  <a:srgbClr val="000000"/>
                </a:solidFill>
              </a:rPr>
              <a:t>hypoxämischen</a:t>
            </a:r>
            <a:r>
              <a:rPr lang="de-DE" sz="2200" b="0" i="0" u="none" strike="noStrike" baseline="0" dirty="0">
                <a:solidFill>
                  <a:srgbClr val="000000"/>
                </a:solidFill>
              </a:rPr>
              <a:t> Patienten:</a:t>
            </a:r>
          </a:p>
          <a:p>
            <a:pPr lvl="1"/>
            <a:r>
              <a:rPr lang="de-DE" sz="2200" dirty="0">
                <a:solidFill>
                  <a:srgbClr val="000000"/>
                </a:solidFill>
              </a:rPr>
              <a:t>es</a:t>
            </a:r>
            <a:r>
              <a:rPr lang="de-DE" sz="2200" b="0" i="0" u="none" strike="noStrike" baseline="0" dirty="0">
                <a:solidFill>
                  <a:srgbClr val="000000"/>
                </a:solidFill>
              </a:rPr>
              <a:t> gibt keine RCTs. </a:t>
            </a:r>
          </a:p>
          <a:p>
            <a:pPr lvl="1"/>
            <a:r>
              <a:rPr lang="de-DE" sz="2200" b="0" i="0" u="none" strike="noStrike" baseline="0" dirty="0">
                <a:solidFill>
                  <a:srgbClr val="000000"/>
                </a:solidFill>
              </a:rPr>
              <a:t>Einzelne Fallserien beschreiben einen positiven Effekt ("</a:t>
            </a:r>
            <a:r>
              <a:rPr lang="de-DE" sz="2200" b="0" i="0" u="none" strike="noStrike" baseline="0" dirty="0" err="1">
                <a:solidFill>
                  <a:srgbClr val="000000"/>
                </a:solidFill>
              </a:rPr>
              <a:t>self-proning</a:t>
            </a:r>
            <a:r>
              <a:rPr lang="de-DE" sz="2200" b="0" i="0" u="none" strike="noStrike" baseline="0" dirty="0">
                <a:solidFill>
                  <a:srgbClr val="000000"/>
                </a:solidFill>
              </a:rPr>
              <a:t>"), </a:t>
            </a:r>
            <a:r>
              <a:rPr lang="de-DE" sz="2200" b="0" i="0" u="none" strike="noStrike" baseline="0" dirty="0"/>
              <a:t>auch bei extrem Adipösen</a:t>
            </a:r>
          </a:p>
        </p:txBody>
      </p:sp>
    </p:spTree>
    <p:extLst>
      <p:ext uri="{BB962C8B-B14F-4D97-AF65-F5344CB8AC3E}">
        <p14:creationId xmlns:p14="http://schemas.microsoft.com/office/powerpoint/2010/main" val="16818864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07678E-CA3F-4C86-9737-27290062F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9292" y="635000"/>
            <a:ext cx="7013043" cy="849784"/>
          </a:xfrm>
        </p:spPr>
        <p:txBody>
          <a:bodyPr>
            <a:normAutofit/>
          </a:bodyPr>
          <a:lstStyle/>
          <a:p>
            <a:r>
              <a:rPr lang="de-DE" dirty="0" err="1"/>
              <a:t>Vena</a:t>
            </a:r>
            <a:r>
              <a:rPr lang="de-DE" dirty="0"/>
              <a:t>-</a:t>
            </a:r>
            <a:r>
              <a:rPr lang="de-DE" dirty="0" err="1"/>
              <a:t>cava</a:t>
            </a:r>
            <a:r>
              <a:rPr lang="de-DE" dirty="0"/>
              <a:t>-Kompressionssyndrom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933EC22-25D6-411E-B385-0775FE20EE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2800" dirty="0"/>
              <a:t>Symptomenkomplex in der Schwangerschaft</a:t>
            </a:r>
          </a:p>
          <a:p>
            <a:r>
              <a:rPr lang="de-DE" sz="2800" dirty="0"/>
              <a:t>plötzlicher Blutdruckabfall und Synkopen </a:t>
            </a:r>
          </a:p>
          <a:p>
            <a:r>
              <a:rPr lang="de-DE" sz="2800" dirty="0"/>
              <a:t>Folge einer Einklemmung der unteren Hohlvene (</a:t>
            </a:r>
            <a:r>
              <a:rPr lang="de-DE" sz="2800" dirty="0" err="1"/>
              <a:t>Vena</a:t>
            </a:r>
            <a:r>
              <a:rPr lang="de-DE" sz="2800" dirty="0"/>
              <a:t> </a:t>
            </a:r>
            <a:r>
              <a:rPr lang="de-DE" sz="2800" dirty="0" err="1"/>
              <a:t>cava</a:t>
            </a:r>
            <a:r>
              <a:rPr lang="de-DE" sz="2800" dirty="0"/>
              <a:t> inferior) durch den Uterus</a:t>
            </a:r>
          </a:p>
          <a:p>
            <a:pPr marL="0" indent="0">
              <a:buNone/>
            </a:pPr>
            <a:endParaRPr lang="de-DE" sz="2800" dirty="0"/>
          </a:p>
          <a:p>
            <a:pPr marL="0" indent="0">
              <a:buNone/>
            </a:pPr>
            <a:r>
              <a:rPr lang="de-DE" sz="2800" b="1" i="0" u="none" strike="noStrike" baseline="0" dirty="0">
                <a:solidFill>
                  <a:srgbClr val="000000"/>
                </a:solidFill>
              </a:rPr>
              <a:t>Behandlung und Vorbeugung:</a:t>
            </a:r>
          </a:p>
          <a:p>
            <a:r>
              <a:rPr lang="de-DE" sz="2800" dirty="0"/>
              <a:t>Linksseitenlage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613151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4490F5-1154-4757-A8D5-81C55B44B6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Palliativmedizin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07A31B0-67A9-4532-A1C9-A0F2633A83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026" y="1862314"/>
            <a:ext cx="8229600" cy="4525963"/>
          </a:xfrm>
        </p:spPr>
        <p:txBody>
          <a:bodyPr/>
          <a:lstStyle/>
          <a:p>
            <a:r>
              <a:rPr lang="de-DE" dirty="0"/>
              <a:t>bei Atemnot ohne Hypoxämie</a:t>
            </a:r>
          </a:p>
          <a:p>
            <a:pPr lvl="1" indent="-360363"/>
            <a:r>
              <a:rPr lang="de-DE" sz="2400" dirty="0"/>
              <a:t>zunächst nicht medikamentöse Maßnahmen</a:t>
            </a:r>
          </a:p>
          <a:p>
            <a:pPr lvl="2"/>
            <a:r>
              <a:rPr lang="de-DE" sz="2400" dirty="0"/>
              <a:t>Entspannungsübungen</a:t>
            </a:r>
          </a:p>
          <a:p>
            <a:pPr lvl="2"/>
            <a:r>
              <a:rPr lang="de-DE" sz="2400" dirty="0"/>
              <a:t>Kühlung des Gesichts</a:t>
            </a:r>
          </a:p>
          <a:p>
            <a:pPr lvl="2"/>
            <a:r>
              <a:rPr lang="de-DE" sz="2400" dirty="0"/>
              <a:t>Luftzug durch einen Handventilator</a:t>
            </a:r>
          </a:p>
          <a:p>
            <a:pPr lvl="2"/>
            <a:r>
              <a:rPr lang="de-DE" sz="2400" dirty="0"/>
              <a:t>Gehhilfen </a:t>
            </a:r>
          </a:p>
          <a:p>
            <a:r>
              <a:rPr lang="de-DE" dirty="0"/>
              <a:t>Der Einsatz von Opioiden bei Atemnot ist</a:t>
            </a:r>
          </a:p>
          <a:p>
            <a:pPr lvl="1" indent="-360363"/>
            <a:r>
              <a:rPr lang="de-DE" sz="2400" dirty="0"/>
              <a:t>gut untersucht,</a:t>
            </a:r>
          </a:p>
          <a:p>
            <a:pPr lvl="1" indent="-360363"/>
            <a:r>
              <a:rPr lang="de-DE" sz="2400" dirty="0"/>
              <a:t>eine wirksame medikamentöse Maßnahme bei Atemnot ohne Hypoxämie. 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66330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DE253C-01AF-4678-8D00-6B76C333F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Permissive Hypoxämie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ABCB915-0997-45F6-8F57-C1E2E6763E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995" y="1886023"/>
            <a:ext cx="8551359" cy="4525963"/>
          </a:xfrm>
        </p:spPr>
        <p:txBody>
          <a:bodyPr/>
          <a:lstStyle/>
          <a:p>
            <a:pPr marL="0" indent="0">
              <a:buNone/>
            </a:pPr>
            <a:r>
              <a:rPr lang="de-DE" sz="2300" b="1" dirty="0"/>
              <a:t>Ziel: Schäden durch eine invasive Beatmung vermeiden</a:t>
            </a:r>
          </a:p>
          <a:p>
            <a:r>
              <a:rPr lang="de-DE" sz="2300" b="0" i="0" u="none" strike="noStrike" baseline="0" dirty="0">
                <a:solidFill>
                  <a:srgbClr val="000000"/>
                </a:solidFill>
              </a:rPr>
              <a:t>Voraussetzungen</a:t>
            </a:r>
          </a:p>
          <a:p>
            <a:pPr lvl="1"/>
            <a:r>
              <a:rPr lang="de-DE" sz="2300" b="0" i="0" u="none" strike="noStrike" baseline="0" dirty="0">
                <a:solidFill>
                  <a:srgbClr val="000000"/>
                </a:solidFill>
              </a:rPr>
              <a:t>ausreichende Hämoglobinwerte (&gt; 10 g/dl)</a:t>
            </a:r>
          </a:p>
          <a:p>
            <a:pPr lvl="1"/>
            <a:r>
              <a:rPr lang="de-DE" sz="2300" b="0" i="0" u="none" strike="noStrike" baseline="0" dirty="0">
                <a:solidFill>
                  <a:srgbClr val="000000"/>
                </a:solidFill>
              </a:rPr>
              <a:t>supranormaler Herz-Index (größer 4,5 l/min/m</a:t>
            </a:r>
            <a:r>
              <a:rPr lang="de-DE" sz="2300" b="0" i="0" u="none" strike="noStrike" baseline="30000" dirty="0"/>
              <a:t>2</a:t>
            </a:r>
            <a:r>
              <a:rPr lang="de-DE" sz="2300" b="0" i="0" u="none" strike="noStrike" baseline="0" dirty="0">
                <a:solidFill>
                  <a:srgbClr val="000000"/>
                </a:solidFill>
              </a:rPr>
              <a:t>) </a:t>
            </a:r>
          </a:p>
          <a:p>
            <a:pPr marL="342900" lvl="1" indent="0">
              <a:spcAft>
                <a:spcPts val="1200"/>
              </a:spcAft>
              <a:buNone/>
            </a:pPr>
            <a:r>
              <a:rPr lang="de-DE" sz="2300" dirty="0">
                <a:solidFill>
                  <a:srgbClr val="000000"/>
                </a:solidFill>
              </a:rPr>
              <a:t>z</a:t>
            </a:r>
            <a:r>
              <a:rPr lang="de-DE" sz="2300" b="0" i="0" u="none" strike="noStrike" baseline="0" dirty="0">
                <a:solidFill>
                  <a:srgbClr val="000000"/>
                </a:solidFill>
              </a:rPr>
              <a:t>ur Aufrechterhaltung einer adäquate</a:t>
            </a:r>
            <a:r>
              <a:rPr lang="de-DE" sz="2300" b="0" i="0" u="none" strike="noStrike" baseline="0" dirty="0"/>
              <a:t>n</a:t>
            </a:r>
            <a:r>
              <a:rPr lang="de-DE" sz="2300" b="0" i="0" u="none" strike="noStrike" baseline="0" dirty="0">
                <a:solidFill>
                  <a:srgbClr val="000000"/>
                </a:solidFill>
              </a:rPr>
              <a:t> Sauerstoffversorgung </a:t>
            </a:r>
            <a:r>
              <a:rPr lang="de-DE" sz="2300" b="0" i="0" u="none" strike="noStrike" baseline="0" dirty="0"/>
              <a:t>des Gewebes (DO</a:t>
            </a:r>
            <a:r>
              <a:rPr lang="de-DE" sz="2300" b="0" i="0" u="none" strike="noStrike" baseline="-25000" dirty="0"/>
              <a:t>2</a:t>
            </a:r>
            <a:r>
              <a:rPr lang="de-DE" sz="2300" b="0" i="0" u="none" strike="noStrike" baseline="0" dirty="0"/>
              <a:t>) </a:t>
            </a:r>
          </a:p>
          <a:p>
            <a:pPr>
              <a:spcAft>
                <a:spcPts val="1200"/>
              </a:spcAft>
            </a:pPr>
            <a:r>
              <a:rPr lang="de-DE" sz="2300" b="0" i="0" u="none" strike="noStrike" baseline="0" dirty="0">
                <a:solidFill>
                  <a:srgbClr val="000000"/>
                </a:solidFill>
              </a:rPr>
              <a:t>arterielle Sauerstoffzielsättigung 85 % - 89 % bei kritisch Kranken tolerabel </a:t>
            </a:r>
          </a:p>
          <a:p>
            <a:r>
              <a:rPr lang="de-DE" sz="2300" b="0" i="0" u="none" strike="noStrike" baseline="0" dirty="0">
                <a:solidFill>
                  <a:srgbClr val="000000"/>
                </a:solidFill>
              </a:rPr>
              <a:t>Der mittelfristig tolerierbare Bereich der Hypoxämie bei kritisch Kranken ist weiter unklar. </a:t>
            </a:r>
            <a:endParaRPr lang="de-DE" sz="2300" dirty="0"/>
          </a:p>
        </p:txBody>
      </p:sp>
    </p:spTree>
    <p:extLst>
      <p:ext uri="{BB962C8B-B14F-4D97-AF65-F5344CB8AC3E}">
        <p14:creationId xmlns:p14="http://schemas.microsoft.com/office/powerpoint/2010/main" val="41604412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3C9AFB-6B55-4967-9C31-D37EC2B11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Beurteilung der Behandlungsbedürftigkeit einer Hypoxämie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0581EDF-4DC0-4F26-9C7C-25F5DF85B5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3000" dirty="0"/>
              <a:t>Hat der Patient Beschwerden und ist er klinisch stabil?</a:t>
            </a:r>
          </a:p>
          <a:p>
            <a:r>
              <a:rPr lang="de-DE" sz="3000" dirty="0"/>
              <a:t>Wie ausgeprägt ist die Hypoxämie und ist diese anhaltend?</a:t>
            </a:r>
          </a:p>
          <a:p>
            <a:r>
              <a:rPr lang="de-DE" sz="3000" dirty="0"/>
              <a:t>Ist der Patient an die Hypoxämie adaptiert?</a:t>
            </a:r>
          </a:p>
          <a:p>
            <a:r>
              <a:rPr lang="de-DE" sz="3000" dirty="0"/>
              <a:t>Liegen Begleiterkrankungen vor?</a:t>
            </a:r>
          </a:p>
        </p:txBody>
      </p:sp>
    </p:spTree>
    <p:extLst>
      <p:ext uri="{BB962C8B-B14F-4D97-AF65-F5344CB8AC3E}">
        <p14:creationId xmlns:p14="http://schemas.microsoft.com/office/powerpoint/2010/main" val="17925643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41BA3A-02F5-4CA0-B943-DB00A1A6B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Hyperoxämie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E833493-8A50-4570-88F6-F9A60E9897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353" y="1704085"/>
            <a:ext cx="8738647" cy="4967714"/>
          </a:xfrm>
        </p:spPr>
        <p:txBody>
          <a:bodyPr/>
          <a:lstStyle/>
          <a:p>
            <a:r>
              <a:rPr lang="de-DE" sz="2000" dirty="0"/>
              <a:t>nicht genau definiert</a:t>
            </a:r>
          </a:p>
          <a:p>
            <a:r>
              <a:rPr lang="de-DE" sz="2000" dirty="0"/>
              <a:t>Normalwert der O</a:t>
            </a:r>
            <a:r>
              <a:rPr lang="de-DE" sz="2000" baseline="-25000" dirty="0"/>
              <a:t>2</a:t>
            </a:r>
            <a:r>
              <a:rPr lang="de-DE" sz="2000" dirty="0"/>
              <a:t>-Sättigung auf Meereshöhe: 96 %</a:t>
            </a:r>
          </a:p>
          <a:p>
            <a:r>
              <a:rPr lang="de-DE" sz="2000" dirty="0"/>
              <a:t>Argumente gegen </a:t>
            </a:r>
            <a:r>
              <a:rPr lang="de-DE" sz="2000" dirty="0" err="1"/>
              <a:t>Hyperoxie</a:t>
            </a:r>
            <a:r>
              <a:rPr lang="de-DE" sz="2000" dirty="0"/>
              <a:t> und </a:t>
            </a:r>
            <a:r>
              <a:rPr lang="de-DE" sz="2000" dirty="0" err="1"/>
              <a:t>Hyperoxämie</a:t>
            </a:r>
            <a:r>
              <a:rPr lang="de-DE" sz="2000" dirty="0"/>
              <a:t> als Therapieziel: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2000" dirty="0"/>
              <a:t>Klaustrophobie, Austrocknung der Schleimhaut, Heiserkeit, Beeinträchtigungen bei Mobilisation, Nahrungsaufnahme, Trinken und Kommunikation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2000" dirty="0"/>
              <a:t>erhöhtes Risiko der Sterblichkeit im Krankenhaus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2000" dirty="0"/>
              <a:t>direkte Lungentoxizität: Entzündungsreaktion der Atemwege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2000" dirty="0"/>
              <a:t>Krampfanfälle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2000" dirty="0"/>
              <a:t>Zellschädigung durch freie Sauerstoffradikale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2000" dirty="0"/>
              <a:t>Verschleierung der Erkennung der Verschlechterung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2000" dirty="0" err="1"/>
              <a:t>hyperkapnisches</a:t>
            </a:r>
            <a:r>
              <a:rPr lang="de-DE" sz="2000" dirty="0"/>
              <a:t> Atemversagen unter </a:t>
            </a:r>
            <a:r>
              <a:rPr lang="de-DE" sz="2000" dirty="0" err="1"/>
              <a:t>Hyperoxämie</a:t>
            </a:r>
            <a:endParaRPr lang="de-DE" sz="20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2000" dirty="0"/>
              <a:t>koronare Vasokonstriktion</a:t>
            </a:r>
          </a:p>
        </p:txBody>
      </p:sp>
    </p:spTree>
    <p:extLst>
      <p:ext uri="{BB962C8B-B14F-4D97-AF65-F5344CB8AC3E}">
        <p14:creationId xmlns:p14="http://schemas.microsoft.com/office/powerpoint/2010/main" val="2470093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47A98B-7BA7-4B4A-85D2-35A63BF27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000" dirty="0"/>
              <a:t>Adressaten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4DAB4BB-D23F-4811-8146-FB0111E641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3538" indent="-363538"/>
            <a:r>
              <a:rPr lang="de-DE" sz="2800" dirty="0"/>
              <a:t>Diese Leitlinie richtet sich an alle Anwendenden von Sauerstoff zur akuten Therapie im stationären und präklinischen Bereich.</a:t>
            </a:r>
          </a:p>
          <a:p>
            <a:pPr marL="363538" indent="-363538"/>
            <a:r>
              <a:rPr lang="de-DE" sz="2800" dirty="0"/>
              <a:t>Sie dient zur Information für weitere</a:t>
            </a:r>
            <a:r>
              <a:rPr lang="de-DE" sz="2800" dirty="0">
                <a:solidFill>
                  <a:srgbClr val="FF0000"/>
                </a:solidFill>
              </a:rPr>
              <a:t> </a:t>
            </a:r>
            <a:r>
              <a:rPr lang="de-DE" sz="2800" dirty="0"/>
              <a:t>Anwender/-innen von Sauerstoff im stationären und präklinischen Bereich,</a:t>
            </a:r>
            <a:r>
              <a:rPr lang="de-DE" sz="2800" dirty="0">
                <a:solidFill>
                  <a:srgbClr val="FF0000"/>
                </a:solidFill>
              </a:rPr>
              <a:t> </a:t>
            </a:r>
            <a:r>
              <a:rPr lang="de-DE" sz="2800" dirty="0"/>
              <a:t>z. B. Gesundheits- und Krankenpfleger/-innen, Rettungspersonal und Ärztinnen und Ärzte.</a:t>
            </a:r>
          </a:p>
        </p:txBody>
      </p:sp>
    </p:spTree>
    <p:extLst>
      <p:ext uri="{BB962C8B-B14F-4D97-AF65-F5344CB8AC3E}">
        <p14:creationId xmlns:p14="http://schemas.microsoft.com/office/powerpoint/2010/main" val="22175008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064F9A-B102-49FC-AF67-9CF688D93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Klinische Beurteilung von Hypoxämie und Hyperkapnie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010F4B3-81DE-4E2C-AEBC-BCDBF0B7B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026" y="1791120"/>
            <a:ext cx="8229600" cy="4525963"/>
          </a:xfrm>
        </p:spPr>
        <p:txBody>
          <a:bodyPr/>
          <a:lstStyle/>
          <a:p>
            <a:pPr marL="717550" indent="-717550">
              <a:buNone/>
            </a:pPr>
            <a:r>
              <a:rPr lang="de-DE" sz="2600" b="0" i="0" u="none" strike="noStrike" baseline="0" dirty="0">
                <a:solidFill>
                  <a:srgbClr val="000000"/>
                </a:solidFill>
                <a:latin typeface="+mj-lt"/>
              </a:rPr>
              <a:t>initiale Beurteilung von Patienten mit Atemnot:</a:t>
            </a:r>
          </a:p>
          <a:p>
            <a:pPr marL="717550" indent="-717550"/>
            <a:r>
              <a:rPr lang="de-DE" sz="2600" b="0" i="0" u="none" strike="noStrike" baseline="0" dirty="0">
                <a:solidFill>
                  <a:srgbClr val="000000"/>
                </a:solidFill>
                <a:latin typeface="+mj-lt"/>
              </a:rPr>
              <a:t>Sauerstoffsättigung </a:t>
            </a:r>
          </a:p>
          <a:p>
            <a:pPr marL="717550" indent="-717550"/>
            <a:r>
              <a:rPr lang="de-DE" sz="2600" b="0" i="0" u="none" strike="noStrike" baseline="0" dirty="0">
                <a:solidFill>
                  <a:srgbClr val="000000"/>
                </a:solidFill>
                <a:latin typeface="+mj-lt"/>
              </a:rPr>
              <a:t>Atemfrequenz </a:t>
            </a:r>
          </a:p>
          <a:p>
            <a:pPr marL="717550" indent="-717550"/>
            <a:r>
              <a:rPr lang="de-DE" sz="2600" b="0" i="0" u="none" strike="noStrike" baseline="0" dirty="0">
                <a:solidFill>
                  <a:srgbClr val="000000"/>
                </a:solidFill>
                <a:latin typeface="+mj-lt"/>
              </a:rPr>
              <a:t>Bewusstseinslage (z. B. </a:t>
            </a:r>
            <a:r>
              <a:rPr lang="de-DE" sz="2600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ACVPU</a:t>
            </a:r>
            <a:r>
              <a:rPr lang="de-DE" sz="2600" b="0" i="0" u="none" strike="noStrike" baseline="0" dirty="0">
                <a:solidFill>
                  <a:srgbClr val="000000"/>
                </a:solidFill>
                <a:latin typeface="+mj-lt"/>
              </a:rPr>
              <a:t>: </a:t>
            </a:r>
            <a:r>
              <a:rPr lang="de-DE" sz="2600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a</a:t>
            </a:r>
            <a:r>
              <a:rPr lang="de-DE" sz="2600" b="0" i="0" u="none" strike="noStrike" baseline="0" dirty="0">
                <a:solidFill>
                  <a:srgbClr val="000000"/>
                </a:solidFill>
                <a:latin typeface="+mj-lt"/>
              </a:rPr>
              <a:t>lert, </a:t>
            </a:r>
            <a:r>
              <a:rPr lang="de-DE" sz="2600" b="1" dirty="0" err="1">
                <a:solidFill>
                  <a:schemeClr val="accent6">
                    <a:lumMod val="75000"/>
                  </a:schemeClr>
                </a:solidFill>
                <a:latin typeface="+mj-lt"/>
              </a:rPr>
              <a:t>c</a:t>
            </a:r>
            <a:r>
              <a:rPr lang="de-DE" sz="2600" b="0" i="0" u="none" strike="noStrike" baseline="0" dirty="0" err="1">
                <a:solidFill>
                  <a:srgbClr val="000000"/>
                </a:solidFill>
                <a:latin typeface="+mj-lt"/>
              </a:rPr>
              <a:t>onfused</a:t>
            </a:r>
            <a:r>
              <a:rPr lang="de-DE" sz="2600" b="0" i="0" u="none" strike="noStrike" baseline="0" dirty="0">
                <a:solidFill>
                  <a:srgbClr val="000000"/>
                </a:solidFill>
                <a:latin typeface="+mj-lt"/>
              </a:rPr>
              <a:t>, </a:t>
            </a:r>
            <a:br>
              <a:rPr lang="de-DE" sz="2600" b="0" i="0" u="none" strike="noStrike" baseline="0" dirty="0">
                <a:solidFill>
                  <a:srgbClr val="000000"/>
                </a:solidFill>
                <a:latin typeface="+mj-lt"/>
              </a:rPr>
            </a:br>
            <a:r>
              <a:rPr lang="de-DE" sz="2600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v</a:t>
            </a:r>
            <a:r>
              <a:rPr lang="de-DE" sz="2600" b="0" i="0" u="none" strike="noStrike" baseline="0" dirty="0">
                <a:solidFill>
                  <a:srgbClr val="000000"/>
                </a:solidFill>
                <a:latin typeface="+mj-lt"/>
              </a:rPr>
              <a:t>erbal responsive, </a:t>
            </a:r>
            <a:r>
              <a:rPr lang="de-DE" sz="2600" b="1" dirty="0" err="1">
                <a:solidFill>
                  <a:schemeClr val="accent6">
                    <a:lumMod val="75000"/>
                  </a:schemeClr>
                </a:solidFill>
                <a:latin typeface="+mj-lt"/>
              </a:rPr>
              <a:t>p</a:t>
            </a:r>
            <a:r>
              <a:rPr lang="de-DE" sz="2600" b="0" i="0" u="none" strike="noStrike" baseline="0" dirty="0" err="1">
                <a:solidFill>
                  <a:srgbClr val="000000"/>
                </a:solidFill>
                <a:latin typeface="+mj-lt"/>
              </a:rPr>
              <a:t>ain</a:t>
            </a:r>
            <a:r>
              <a:rPr lang="de-DE" sz="2600" b="0" i="0" u="none" strike="noStrike" baseline="0" dirty="0">
                <a:solidFill>
                  <a:srgbClr val="000000"/>
                </a:solidFill>
                <a:latin typeface="+mj-lt"/>
              </a:rPr>
              <a:t> responsive, </a:t>
            </a:r>
            <a:r>
              <a:rPr lang="de-DE" sz="2600" b="1" dirty="0" err="1">
                <a:solidFill>
                  <a:schemeClr val="accent6">
                    <a:lumMod val="75000"/>
                  </a:schemeClr>
                </a:solidFill>
                <a:latin typeface="+mj-lt"/>
              </a:rPr>
              <a:t>u</a:t>
            </a:r>
            <a:r>
              <a:rPr lang="de-DE" sz="2600" b="0" i="0" u="none" strike="noStrike" baseline="0" dirty="0" err="1">
                <a:solidFill>
                  <a:srgbClr val="000000"/>
                </a:solidFill>
                <a:latin typeface="+mj-lt"/>
              </a:rPr>
              <a:t>nresponsive</a:t>
            </a:r>
            <a:r>
              <a:rPr lang="de-DE" sz="2600" b="0" i="0" u="none" strike="noStrike" baseline="0" dirty="0">
                <a:solidFill>
                  <a:srgbClr val="000000"/>
                </a:solidFill>
                <a:latin typeface="+mj-lt"/>
              </a:rPr>
              <a:t>) </a:t>
            </a:r>
          </a:p>
          <a:p>
            <a:pPr marL="717550" indent="-717550"/>
            <a:r>
              <a:rPr lang="de-DE" sz="2600" b="0" i="0" u="none" strike="noStrike" baseline="0" dirty="0">
                <a:solidFill>
                  <a:srgbClr val="000000"/>
                </a:solidFill>
                <a:latin typeface="+mj-lt"/>
              </a:rPr>
              <a:t>systolischer Blutdruck </a:t>
            </a:r>
          </a:p>
          <a:p>
            <a:pPr marL="717550" indent="-717550"/>
            <a:r>
              <a:rPr lang="de-DE" sz="2600" b="0" i="0" u="none" strike="noStrike" baseline="0" dirty="0">
                <a:solidFill>
                  <a:srgbClr val="000000"/>
                </a:solidFill>
                <a:latin typeface="+mj-lt"/>
              </a:rPr>
              <a:t>Temperatur </a:t>
            </a:r>
          </a:p>
          <a:p>
            <a:pPr marL="717550" indent="-717550"/>
            <a:r>
              <a:rPr lang="de-DE" sz="2600" b="0" i="0" u="none" strike="noStrike" baseline="0" dirty="0">
                <a:solidFill>
                  <a:srgbClr val="000000"/>
                </a:solidFill>
                <a:latin typeface="+mj-lt"/>
              </a:rPr>
              <a:t>Herzfrequenz 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123300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EE4BFA-6CAC-4F31-BD5D-B0EE4DECE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Pulsoximetrie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08843CA-718E-415F-8384-DF73A14DD4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95931"/>
            <a:ext cx="8229600" cy="4525963"/>
          </a:xfrm>
        </p:spPr>
        <p:txBody>
          <a:bodyPr/>
          <a:lstStyle/>
          <a:p>
            <a:r>
              <a:rPr lang="de-DE" sz="2200" dirty="0"/>
              <a:t>soll in allen klinischen Situationen verfügbar sein, in denen Sauerstoff medizinisch verwendet wird,</a:t>
            </a:r>
          </a:p>
          <a:p>
            <a:r>
              <a:rPr lang="de-DE" sz="2200" dirty="0"/>
              <a:t>zur Überwachung der Sauerstofftherapie regelmäßig eingesetzt werden. </a:t>
            </a:r>
          </a:p>
          <a:p>
            <a:pPr>
              <a:spcAft>
                <a:spcPts val="1200"/>
              </a:spcAft>
            </a:pPr>
            <a:r>
              <a:rPr lang="de-DE" sz="2200" dirty="0"/>
              <a:t>unzureichend zur Überwachung bei Hyperkapnie (= ventilatorische Insuffizienz)</a:t>
            </a:r>
          </a:p>
          <a:p>
            <a:pPr marL="0" indent="0">
              <a:buNone/>
            </a:pPr>
            <a:r>
              <a:rPr lang="de-DE" sz="2200" b="1" dirty="0"/>
              <a:t>Prinzip:</a:t>
            </a:r>
          </a:p>
          <a:p>
            <a:r>
              <a:rPr lang="de-DE" sz="2200" dirty="0"/>
              <a:t>Messung der Hämoglobin-Sättigung bei zwei unterschiedlichen Wellenlängen</a:t>
            </a:r>
          </a:p>
          <a:p>
            <a:r>
              <a:rPr lang="de-DE" sz="2200" dirty="0"/>
              <a:t>Oxygeniertes Hämoglobin weist einen anderen Absorptionsverlauf als desoxygeniertes Hämoglobin auf.</a:t>
            </a:r>
          </a:p>
        </p:txBody>
      </p:sp>
    </p:spTree>
    <p:extLst>
      <p:ext uri="{BB962C8B-B14F-4D97-AF65-F5344CB8AC3E}">
        <p14:creationId xmlns:p14="http://schemas.microsoft.com/office/powerpoint/2010/main" val="39542965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2F4089-E7CC-467F-86BA-F74443DD45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Bei großen Abweichungen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72D830B-D2BA-4D46-8A01-5A57C8FB3D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025" y="1785305"/>
            <a:ext cx="8366889" cy="4879446"/>
          </a:xfrm>
        </p:spPr>
        <p:txBody>
          <a:bodyPr/>
          <a:lstStyle/>
          <a:p>
            <a:pPr marL="533400" indent="-533400">
              <a:spcAft>
                <a:spcPts val="600"/>
              </a:spcAft>
            </a:pPr>
            <a:r>
              <a:rPr lang="de-DE" sz="2700" dirty="0"/>
              <a:t>zwischen SpO</a:t>
            </a:r>
            <a:r>
              <a:rPr lang="de-DE" sz="2700" baseline="-25000" dirty="0"/>
              <a:t>2</a:t>
            </a:r>
            <a:r>
              <a:rPr lang="de-DE" sz="2700" dirty="0"/>
              <a:t> und SaO</a:t>
            </a:r>
            <a:r>
              <a:rPr lang="de-DE" sz="2700" baseline="-25000" dirty="0"/>
              <a:t>2</a:t>
            </a:r>
            <a:r>
              <a:rPr lang="de-DE" sz="2700" dirty="0"/>
              <a:t>: Plausibilitätsprüfung</a:t>
            </a:r>
          </a:p>
          <a:p>
            <a:pPr marL="533400" indent="-533400">
              <a:spcAft>
                <a:spcPts val="600"/>
              </a:spcAft>
            </a:pPr>
            <a:r>
              <a:rPr lang="de-DE" sz="2700" dirty="0"/>
              <a:t>Fehlersuche (z. B. Sensorsignal)</a:t>
            </a:r>
          </a:p>
          <a:p>
            <a:pPr marL="533400" indent="-533400">
              <a:spcAft>
                <a:spcPts val="600"/>
              </a:spcAft>
            </a:pPr>
            <a:r>
              <a:rPr lang="de-DE" sz="2700" dirty="0"/>
              <a:t>sinnvoll: Geräte mit Darstellung der Pulskurve (</a:t>
            </a:r>
            <a:r>
              <a:rPr lang="de-DE" sz="2700" dirty="0" err="1"/>
              <a:t>Plethysmographie</a:t>
            </a:r>
            <a:r>
              <a:rPr lang="de-DE" sz="2700" dirty="0"/>
              <a:t>) oder Signalqualitätsanzeige </a:t>
            </a:r>
          </a:p>
          <a:p>
            <a:pPr marL="533400" indent="-533400">
              <a:spcAft>
                <a:spcPts val="600"/>
              </a:spcAft>
            </a:pPr>
            <a:r>
              <a:rPr lang="de-DE" sz="2700" dirty="0"/>
              <a:t>repetitive/kontinuierliche Bestimmung der SpO</a:t>
            </a:r>
            <a:r>
              <a:rPr lang="de-DE" sz="2700" baseline="-25000" dirty="0"/>
              <a:t>2</a:t>
            </a:r>
            <a:r>
              <a:rPr lang="de-DE" sz="2700" dirty="0"/>
              <a:t> </a:t>
            </a:r>
          </a:p>
          <a:p>
            <a:pPr marL="533400" indent="-533400">
              <a:spcAft>
                <a:spcPts val="600"/>
              </a:spcAft>
            </a:pPr>
            <a:r>
              <a:rPr lang="de-DE" sz="2700" dirty="0"/>
              <a:t>Schulung des medizinischen Personals.</a:t>
            </a:r>
          </a:p>
          <a:p>
            <a:pPr marL="533400" indent="-533400">
              <a:spcAft>
                <a:spcPts val="600"/>
              </a:spcAft>
            </a:pPr>
            <a:r>
              <a:rPr lang="de-DE" sz="2700" dirty="0"/>
              <a:t>Zusammenschau mit anderen Vitalzeichen als wichtige prognostische Einschätzung</a:t>
            </a:r>
          </a:p>
        </p:txBody>
      </p:sp>
    </p:spTree>
    <p:extLst>
      <p:ext uri="{BB962C8B-B14F-4D97-AF65-F5344CB8AC3E}">
        <p14:creationId xmlns:p14="http://schemas.microsoft.com/office/powerpoint/2010/main" val="8038041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1C3EE4-361D-4B57-9BC3-592AA82C0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Die Messung der Sättigung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73D3029-DA8A-4599-829E-63D86B03D9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026" y="1697037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de-DE" sz="2800" dirty="0">
                <a:solidFill>
                  <a:srgbClr val="000000"/>
                </a:solidFill>
              </a:rPr>
              <a:t>w</a:t>
            </a:r>
            <a:r>
              <a:rPr lang="de-DE" sz="2800" b="0" i="0" u="none" strike="noStrike" baseline="0" dirty="0">
                <a:solidFill>
                  <a:srgbClr val="000000"/>
                </a:solidFill>
              </a:rPr>
              <a:t>ird beeinflusst durch:</a:t>
            </a:r>
          </a:p>
          <a:p>
            <a:pPr marL="533400" indent="-533400"/>
            <a:r>
              <a:rPr lang="de-DE" sz="2800" b="0" i="0" u="none" strike="noStrike" baseline="0" dirty="0">
                <a:solidFill>
                  <a:srgbClr val="000000"/>
                </a:solidFill>
              </a:rPr>
              <a:t>Körpertemperatur</a:t>
            </a:r>
          </a:p>
          <a:p>
            <a:pPr marL="533400" indent="-533400"/>
            <a:r>
              <a:rPr lang="de-DE" sz="2800" b="0" i="0" u="none" strike="noStrike" baseline="0" dirty="0">
                <a:solidFill>
                  <a:srgbClr val="000000"/>
                </a:solidFill>
              </a:rPr>
              <a:t>Pulsoximeter-Modell</a:t>
            </a:r>
          </a:p>
          <a:p>
            <a:pPr marL="533400" indent="-533400"/>
            <a:r>
              <a:rPr lang="de-DE" sz="2800" b="0" i="0" u="none" strike="noStrike" baseline="0" dirty="0">
                <a:solidFill>
                  <a:srgbClr val="000000"/>
                </a:solidFill>
              </a:rPr>
              <a:t>dunkle Hautfarbe oder Sichelzellkrisen: Überschätzung </a:t>
            </a:r>
          </a:p>
          <a:p>
            <a:pPr marL="533400" indent="-533400"/>
            <a:r>
              <a:rPr lang="de-DE" sz="2800" dirty="0">
                <a:solidFill>
                  <a:srgbClr val="000000"/>
                </a:solidFill>
              </a:rPr>
              <a:t>niedrige Werte (SpO</a:t>
            </a:r>
            <a:r>
              <a:rPr lang="de-DE" sz="2800" baseline="-25000" dirty="0">
                <a:solidFill>
                  <a:srgbClr val="000000"/>
                </a:solidFill>
              </a:rPr>
              <a:t>2</a:t>
            </a:r>
            <a:r>
              <a:rPr lang="de-DE" sz="2800" dirty="0">
                <a:solidFill>
                  <a:srgbClr val="000000"/>
                </a:solidFill>
              </a:rPr>
              <a:t> &lt; 89 %): Unterschätzung</a:t>
            </a:r>
          </a:p>
          <a:p>
            <a:pPr marL="533400" indent="-533400"/>
            <a:r>
              <a:rPr lang="de-DE" sz="2800" b="0" i="0" u="none" strike="noStrike" baseline="0" dirty="0">
                <a:solidFill>
                  <a:srgbClr val="000000"/>
                </a:solidFill>
              </a:rPr>
              <a:t>dunklen Nagellack (</a:t>
            </a:r>
            <a:r>
              <a:rPr lang="de-DE" sz="2800" b="0" i="0" u="none" strike="noStrike" baseline="0" dirty="0">
                <a:solidFill>
                  <a:srgbClr val="211E1F"/>
                </a:solidFill>
              </a:rPr>
              <a:t>blau, grün und schwarz)</a:t>
            </a:r>
          </a:p>
          <a:p>
            <a:pPr marL="533400" indent="-533400"/>
            <a:r>
              <a:rPr lang="de-DE" sz="2800" b="0" i="0" u="none" strike="noStrike" baseline="0" dirty="0">
                <a:solidFill>
                  <a:srgbClr val="000000"/>
                </a:solidFill>
              </a:rPr>
              <a:t>Beleuchtung von OP-Lampen</a:t>
            </a:r>
          </a:p>
        </p:txBody>
      </p:sp>
    </p:spTree>
    <p:extLst>
      <p:ext uri="{BB962C8B-B14F-4D97-AF65-F5344CB8AC3E}">
        <p14:creationId xmlns:p14="http://schemas.microsoft.com/office/powerpoint/2010/main" val="17641207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528ABC-C7C5-4056-98D8-3E00A8A94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Blutgasanalysen zur Überwachung einer Sauerstofftherapie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DF7CC15-1079-4665-8EEA-1B3B137144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25561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de-DE" dirty="0"/>
              <a:t>sollten unter stationären Bedingungen durchgeführt werden bei:</a:t>
            </a:r>
          </a:p>
          <a:p>
            <a:r>
              <a:rPr lang="de-DE" dirty="0"/>
              <a:t>kritisch kranken Patienten (z.B. im Schock, bei metabolischen Störungen)</a:t>
            </a:r>
          </a:p>
          <a:p>
            <a:r>
              <a:rPr lang="de-DE" dirty="0"/>
              <a:t>beatmeten Patienten</a:t>
            </a:r>
          </a:p>
          <a:p>
            <a:r>
              <a:rPr lang="de-DE" dirty="0"/>
              <a:t>Patienten mit schwerer Hypoxämie </a:t>
            </a:r>
            <a:br>
              <a:rPr lang="de-DE" dirty="0"/>
            </a:br>
            <a:r>
              <a:rPr lang="de-DE" dirty="0"/>
              <a:t>(über 6 l O</a:t>
            </a:r>
            <a:r>
              <a:rPr lang="de-DE" baseline="-25000" dirty="0"/>
              <a:t>2</a:t>
            </a:r>
            <a:r>
              <a:rPr lang="de-DE" dirty="0"/>
              <a:t>/min, bzw. FiO</a:t>
            </a:r>
            <a:r>
              <a:rPr lang="de-DE" baseline="-25000" dirty="0"/>
              <a:t>2</a:t>
            </a:r>
            <a:r>
              <a:rPr lang="de-DE" dirty="0"/>
              <a:t> über 0,4)</a:t>
            </a:r>
          </a:p>
          <a:p>
            <a:r>
              <a:rPr lang="de-DE" dirty="0"/>
              <a:t>Patienten mit Hyperkapnie-Risiko (z. B. COPD, schweres Asthma, Adipositas mit BMI &gt; 40 kg/m</a:t>
            </a:r>
            <a:r>
              <a:rPr lang="de-DE" baseline="30000" dirty="0"/>
              <a:t>2</a:t>
            </a:r>
            <a:r>
              <a:rPr lang="de-DE" dirty="0"/>
              <a:t>, </a:t>
            </a:r>
            <a:r>
              <a:rPr lang="de-DE" dirty="0" err="1"/>
              <a:t>Kyhoskoliose</a:t>
            </a:r>
            <a:r>
              <a:rPr lang="de-DE" dirty="0"/>
              <a:t>, neuromuskuläre Erkrankungen)</a:t>
            </a:r>
          </a:p>
          <a:p>
            <a:r>
              <a:rPr lang="de-DE" dirty="0"/>
              <a:t>Patienten ohne zuverlässiges </a:t>
            </a:r>
            <a:r>
              <a:rPr lang="de-DE" dirty="0" err="1"/>
              <a:t>Pulsoximetrie</a:t>
            </a:r>
            <a:r>
              <a:rPr lang="de-DE" dirty="0"/>
              <a:t>-Signal</a:t>
            </a:r>
          </a:p>
        </p:txBody>
      </p:sp>
    </p:spTree>
    <p:extLst>
      <p:ext uri="{BB962C8B-B14F-4D97-AF65-F5344CB8AC3E}">
        <p14:creationId xmlns:p14="http://schemas.microsoft.com/office/powerpoint/2010/main" val="38681050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E69B24-36C8-4CD1-A629-6B571A21E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Blutgasanalysen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1D53979-4401-4CDC-AC17-E53510240D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6949" y="2414963"/>
            <a:ext cx="7490389" cy="2755243"/>
          </a:xfrm>
        </p:spPr>
        <p:txBody>
          <a:bodyPr/>
          <a:lstStyle/>
          <a:p>
            <a:pPr marL="0" indent="0">
              <a:buNone/>
            </a:pPr>
            <a:r>
              <a:rPr lang="de-DE" sz="3200" dirty="0"/>
              <a:t>Für stabile Patienten außerhalb der genannten Indikationen sollte keine routinemäßige Bestimmung der Blutgase erfolgen.</a:t>
            </a:r>
          </a:p>
        </p:txBody>
      </p:sp>
    </p:spTree>
    <p:extLst>
      <p:ext uri="{BB962C8B-B14F-4D97-AF65-F5344CB8AC3E}">
        <p14:creationId xmlns:p14="http://schemas.microsoft.com/office/powerpoint/2010/main" val="2684562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2FB8783-F4B1-4AF0-8ECA-8C9C85FF92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026" y="1941828"/>
            <a:ext cx="8229600" cy="4525963"/>
          </a:xfrm>
        </p:spPr>
        <p:txBody>
          <a:bodyPr/>
          <a:lstStyle/>
          <a:p>
            <a:r>
              <a:rPr lang="de-DE" sz="2500" dirty="0"/>
              <a:t>u.U. sinnvoll, wenn wahrscheinlich mehrere arterielle Blutgasanalysen in kurzer Zeit erforderlich sind.</a:t>
            </a:r>
          </a:p>
          <a:p>
            <a:r>
              <a:rPr lang="de-DE" sz="2500" dirty="0"/>
              <a:t>nur auf Intermediate Care- oder Intensivstationen</a:t>
            </a:r>
          </a:p>
          <a:p>
            <a:r>
              <a:rPr lang="de-DE" sz="2500" dirty="0"/>
              <a:t>nicht notwendig bei stabilen Patienten ohne kritische Erkrankungen und ohne Hyperkapnie-Risiko (Sauerstoffflussrate ≤ 6 l/min (bzw. FiO</a:t>
            </a:r>
            <a:r>
              <a:rPr lang="de-DE" sz="2500" baseline="-25000" dirty="0"/>
              <a:t>2</a:t>
            </a:r>
            <a:r>
              <a:rPr lang="de-DE" sz="2500" dirty="0"/>
              <a:t> ≤  0,4) </a:t>
            </a:r>
          </a:p>
          <a:p>
            <a:r>
              <a:rPr lang="de-DE" sz="2500" dirty="0"/>
              <a:t>Bei Patienten mit </a:t>
            </a:r>
            <a:r>
              <a:rPr lang="de-DE" sz="2500" dirty="0" err="1"/>
              <a:t>Hyperkapnierisiko</a:t>
            </a:r>
            <a:r>
              <a:rPr lang="de-DE" sz="2500" dirty="0"/>
              <a:t> sind unter stationären Bedingungen Blutgasanalysen aus arteriellem bzw. </a:t>
            </a:r>
            <a:r>
              <a:rPr lang="de-DE" sz="2500" dirty="0" err="1"/>
              <a:t>arterialisiertem</a:t>
            </a:r>
            <a:r>
              <a:rPr lang="de-DE" sz="2500" dirty="0"/>
              <a:t> Blut indiziert.</a:t>
            </a:r>
          </a:p>
          <a:p>
            <a:endParaRPr lang="de-DE" sz="1200" dirty="0"/>
          </a:p>
          <a:p>
            <a:pPr marL="0" indent="0">
              <a:buNone/>
            </a:pPr>
            <a:r>
              <a:rPr lang="de-DE" sz="1800" b="0" i="0" u="none" strike="noStrike" baseline="0" dirty="0">
                <a:solidFill>
                  <a:srgbClr val="000000"/>
                </a:solidFill>
              </a:rPr>
              <a:t>FiO</a:t>
            </a:r>
            <a:r>
              <a:rPr lang="de-DE" sz="1800" b="0" i="0" u="none" strike="noStrike" baseline="-25000" dirty="0">
                <a:solidFill>
                  <a:srgbClr val="000000"/>
                </a:solidFill>
              </a:rPr>
              <a:t>2</a:t>
            </a:r>
            <a:r>
              <a:rPr lang="de-DE" sz="1800" b="0" i="0" u="none" strike="noStrike" baseline="0" dirty="0">
                <a:solidFill>
                  <a:srgbClr val="000000"/>
                </a:solidFill>
              </a:rPr>
              <a:t>: Inspiratorische Sauerstoffkonzentration 	</a:t>
            </a:r>
          </a:p>
          <a:p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A953E5A-9EE2-4C8A-B100-00C2EE6F3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Die Verwendung eines arteriellen Verweilkatheters ist</a:t>
            </a:r>
          </a:p>
        </p:txBody>
      </p:sp>
    </p:spTree>
    <p:extLst>
      <p:ext uri="{BB962C8B-B14F-4D97-AF65-F5344CB8AC3E}">
        <p14:creationId xmlns:p14="http://schemas.microsoft.com/office/powerpoint/2010/main" val="2555286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79E527-7CEC-4C49-9946-33CBFB02C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Standard zur Bestimmung kapillärer Blutgasanalysen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6140A14-91F7-422A-A937-BB786E1A9F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2200" b="0" i="0" u="none" strike="noStrike" baseline="0" dirty="0">
                <a:solidFill>
                  <a:srgbClr val="000000"/>
                </a:solidFill>
              </a:rPr>
              <a:t>Vorbereitung kapillärer Blutgasanalysen: </a:t>
            </a:r>
          </a:p>
          <a:p>
            <a:pPr marL="538163" indent="-538163"/>
            <a:r>
              <a:rPr lang="de-DE" sz="2200" b="0" i="0" u="none" strike="noStrike" baseline="0" dirty="0">
                <a:solidFill>
                  <a:srgbClr val="000000"/>
                </a:solidFill>
              </a:rPr>
              <a:t>mindestens </a:t>
            </a:r>
            <a:r>
              <a:rPr lang="de-DE" sz="2200" b="1" i="0" u="none" strike="noStrike" baseline="0" dirty="0">
                <a:solidFill>
                  <a:srgbClr val="000000"/>
                </a:solidFill>
              </a:rPr>
              <a:t>5 </a:t>
            </a:r>
            <a:r>
              <a:rPr lang="de-DE" sz="2200" b="0" i="0" u="none" strike="noStrike" baseline="0" dirty="0">
                <a:solidFill>
                  <a:srgbClr val="000000"/>
                </a:solidFill>
              </a:rPr>
              <a:t>Minuten konstante O</a:t>
            </a:r>
            <a:r>
              <a:rPr lang="de-DE" sz="2200" b="0" i="0" u="none" strike="noStrike" baseline="-25000" dirty="0">
                <a:solidFill>
                  <a:srgbClr val="000000"/>
                </a:solidFill>
              </a:rPr>
              <a:t>2</a:t>
            </a:r>
            <a:r>
              <a:rPr lang="de-DE" sz="2200" b="0" i="0" u="none" strike="noStrike" baseline="0" dirty="0">
                <a:solidFill>
                  <a:srgbClr val="000000"/>
                </a:solidFill>
              </a:rPr>
              <a:t>-Flussrate</a:t>
            </a:r>
          </a:p>
          <a:p>
            <a:pPr marL="538163" indent="-538163"/>
            <a:r>
              <a:rPr lang="de-DE" sz="2200" b="0" i="0" u="none" strike="noStrike" baseline="0" dirty="0">
                <a:solidFill>
                  <a:srgbClr val="000000"/>
                </a:solidFill>
              </a:rPr>
              <a:t>mindestens </a:t>
            </a:r>
            <a:r>
              <a:rPr lang="de-DE" sz="2200" b="1" i="0" u="none" strike="noStrike" baseline="0" dirty="0">
                <a:solidFill>
                  <a:srgbClr val="000000"/>
                </a:solidFill>
              </a:rPr>
              <a:t>10 </a:t>
            </a:r>
            <a:r>
              <a:rPr lang="de-DE" sz="2200" b="0" i="0" u="none" strike="noStrike" baseline="0" dirty="0">
                <a:solidFill>
                  <a:srgbClr val="000000"/>
                </a:solidFill>
              </a:rPr>
              <a:t>Minuten Hyperämisierung und </a:t>
            </a:r>
          </a:p>
          <a:p>
            <a:pPr marL="538163" indent="-538163"/>
            <a:r>
              <a:rPr lang="de-DE" sz="2200" b="0" i="0" u="none" strike="noStrike" baseline="0" dirty="0">
                <a:solidFill>
                  <a:srgbClr val="000000"/>
                </a:solidFill>
              </a:rPr>
              <a:t>mindestens </a:t>
            </a:r>
            <a:r>
              <a:rPr lang="de-DE" sz="2200" b="1" i="0" u="none" strike="noStrike" baseline="0" dirty="0">
                <a:solidFill>
                  <a:srgbClr val="000000"/>
                </a:solidFill>
              </a:rPr>
              <a:t>15 </a:t>
            </a:r>
            <a:r>
              <a:rPr lang="de-DE" sz="2200" b="0" i="0" u="none" strike="noStrike" baseline="0" dirty="0">
                <a:solidFill>
                  <a:srgbClr val="000000"/>
                </a:solidFill>
              </a:rPr>
              <a:t>Minuten körperliche Ruhe </a:t>
            </a:r>
          </a:p>
          <a:p>
            <a:pPr marL="0" indent="0">
              <a:buNone/>
            </a:pPr>
            <a:endParaRPr lang="de-DE" sz="2200" b="0" i="0" u="none" strike="noStrike" baseline="0" dirty="0">
              <a:solidFill>
                <a:srgbClr val="000000"/>
              </a:solidFill>
            </a:endParaRPr>
          </a:p>
          <a:p>
            <a:pPr marL="538163" indent="-538163">
              <a:buFont typeface="Wingdings" panose="05000000000000000000" pitchFamily="2" charset="2"/>
              <a:buChar char="ü"/>
            </a:pPr>
            <a:r>
              <a:rPr lang="de-DE" sz="2200" b="0" i="0" u="none" strike="noStrike" baseline="0" dirty="0">
                <a:solidFill>
                  <a:srgbClr val="000000"/>
                </a:solidFill>
              </a:rPr>
              <a:t>Sowohl kapilläre Blutgasanalysen als auch die </a:t>
            </a:r>
            <a:r>
              <a:rPr lang="de-DE" sz="2200" b="0" i="0" u="none" strike="noStrike" baseline="0" dirty="0" err="1">
                <a:solidFill>
                  <a:srgbClr val="000000"/>
                </a:solidFill>
              </a:rPr>
              <a:t>Pulsoximetrie</a:t>
            </a:r>
            <a:r>
              <a:rPr lang="de-DE" sz="2200" b="0" i="0" u="none" strike="noStrike" baseline="0" dirty="0">
                <a:solidFill>
                  <a:srgbClr val="000000"/>
                </a:solidFill>
              </a:rPr>
              <a:t> können die arterielle Sauerstoffsättigung unterschätzen. </a:t>
            </a:r>
          </a:p>
          <a:p>
            <a:pPr marL="538163" indent="-538163">
              <a:buFont typeface="Wingdings" panose="05000000000000000000" pitchFamily="2" charset="2"/>
              <a:buChar char="ü"/>
            </a:pPr>
            <a:r>
              <a:rPr lang="de-DE" sz="2200" b="0" i="0" u="none" strike="noStrike" baseline="0" dirty="0">
                <a:solidFill>
                  <a:srgbClr val="000000"/>
                </a:solidFill>
              </a:rPr>
              <a:t>Bei zeitgleicher Messung von SpO</a:t>
            </a:r>
            <a:r>
              <a:rPr lang="de-DE" sz="2200" b="0" i="0" u="none" strike="noStrike" baseline="-25000" dirty="0">
                <a:solidFill>
                  <a:srgbClr val="000000"/>
                </a:solidFill>
              </a:rPr>
              <a:t>2</a:t>
            </a:r>
            <a:r>
              <a:rPr lang="de-DE" sz="2200" b="0" i="0" u="none" strike="noStrike" baseline="0" dirty="0">
                <a:solidFill>
                  <a:srgbClr val="000000"/>
                </a:solidFill>
              </a:rPr>
              <a:t> und </a:t>
            </a:r>
            <a:r>
              <a:rPr lang="de-DE" sz="2200" b="0" i="0" u="none" strike="noStrike" baseline="0" dirty="0"/>
              <a:t>kapillärer</a:t>
            </a:r>
            <a:r>
              <a:rPr lang="de-DE" sz="2200" b="0" i="0" u="none" strike="noStrike" baseline="0" dirty="0">
                <a:solidFill>
                  <a:srgbClr val="FF0000"/>
                </a:solidFill>
              </a:rPr>
              <a:t> </a:t>
            </a:r>
            <a:r>
              <a:rPr lang="de-DE" sz="2200" b="0" i="0" u="none" strike="noStrike" baseline="0" dirty="0">
                <a:solidFill>
                  <a:srgbClr val="000000"/>
                </a:solidFill>
              </a:rPr>
              <a:t>SaO</a:t>
            </a:r>
            <a:r>
              <a:rPr lang="de-DE" sz="2200" b="0" i="0" u="none" strike="noStrike" baseline="-25000" dirty="0">
                <a:solidFill>
                  <a:srgbClr val="000000"/>
                </a:solidFill>
              </a:rPr>
              <a:t>2</a:t>
            </a:r>
            <a:r>
              <a:rPr lang="de-DE" sz="2200" b="0" i="0" u="none" strike="noStrike" baseline="0" dirty="0">
                <a:solidFill>
                  <a:srgbClr val="000000"/>
                </a:solidFill>
              </a:rPr>
              <a:t> ist die Sauerstofftherapie nach dem </a:t>
            </a:r>
            <a:r>
              <a:rPr lang="de-DE" sz="2200" b="0" i="0" u="none" strike="noStrike" baseline="0" dirty="0"/>
              <a:t>h</a:t>
            </a:r>
            <a:r>
              <a:rPr lang="de-DE" sz="2200" b="0" i="0" u="none" strike="noStrike" baseline="0" dirty="0">
                <a:solidFill>
                  <a:srgbClr val="000000"/>
                </a:solidFill>
              </a:rPr>
              <a:t>öheren der beiden Messwerte auszurichten oder eine arterielle Blutgasanalyse durchzuführen.</a:t>
            </a:r>
            <a:endParaRPr lang="de-DE" sz="2200" dirty="0"/>
          </a:p>
        </p:txBody>
      </p:sp>
    </p:spTree>
    <p:extLst>
      <p:ext uri="{BB962C8B-B14F-4D97-AF65-F5344CB8AC3E}">
        <p14:creationId xmlns:p14="http://schemas.microsoft.com/office/powerpoint/2010/main" val="10132920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898A51-7D42-4E72-8E85-02EEBEEA0C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Blutgasanalysen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4AA77A1-64C2-4175-B80F-34466E8F23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2700" b="1" dirty="0"/>
              <a:t>aus </a:t>
            </a:r>
            <a:r>
              <a:rPr lang="de-DE" sz="2700" b="1" dirty="0" err="1"/>
              <a:t>arterialisiertem</a:t>
            </a:r>
            <a:r>
              <a:rPr lang="de-DE" sz="2700" b="1" dirty="0"/>
              <a:t> Kapillarblut </a:t>
            </a:r>
            <a:r>
              <a:rPr lang="de-DE" sz="2700" dirty="0"/>
              <a:t>am Ohrläppchen können im stationären Bereich zur Patienteneinschätzung außerhalb der Intensivstationen eingesetzt werden.</a:t>
            </a:r>
          </a:p>
          <a:p>
            <a:pPr marL="0" indent="0">
              <a:buNone/>
            </a:pPr>
            <a:endParaRPr lang="de-DE" sz="2700" dirty="0"/>
          </a:p>
          <a:p>
            <a:pPr marL="0" indent="0">
              <a:buNone/>
            </a:pPr>
            <a:r>
              <a:rPr lang="de-DE" sz="2700" b="1" dirty="0"/>
              <a:t>Venöse</a:t>
            </a:r>
            <a:r>
              <a:rPr lang="de-DE" sz="2700" dirty="0"/>
              <a:t> Blutgasanalyse sollen für die Überwachung der Sauerstofftherapie </a:t>
            </a:r>
            <a:r>
              <a:rPr lang="de-DE" sz="2700" b="1" dirty="0"/>
              <a:t>nicht </a:t>
            </a:r>
            <a:r>
              <a:rPr lang="de-DE" sz="2700" dirty="0"/>
              <a:t>verwendet werden. </a:t>
            </a:r>
          </a:p>
          <a:p>
            <a:r>
              <a:rPr lang="de-DE" sz="2700" dirty="0"/>
              <a:t>Venöse Blutgasanalysen können lediglich bei einem pvCO</a:t>
            </a:r>
            <a:r>
              <a:rPr lang="de-DE" sz="2700" baseline="-25000" dirty="0"/>
              <a:t>2</a:t>
            </a:r>
            <a:r>
              <a:rPr lang="de-DE" sz="2700" dirty="0"/>
              <a:t> &lt; 45 mm </a:t>
            </a:r>
            <a:r>
              <a:rPr lang="de-DE" sz="2700" dirty="0" err="1"/>
              <a:t>Hg</a:t>
            </a:r>
            <a:r>
              <a:rPr lang="de-DE" sz="2700" dirty="0"/>
              <a:t> eine Hyperkapnie ausschließen.</a:t>
            </a:r>
          </a:p>
        </p:txBody>
      </p:sp>
    </p:spTree>
    <p:extLst>
      <p:ext uri="{BB962C8B-B14F-4D97-AF65-F5344CB8AC3E}">
        <p14:creationId xmlns:p14="http://schemas.microsoft.com/office/powerpoint/2010/main" val="41981735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805104-8585-41C8-AF95-C3C2F7A9F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Sauerstoffquellen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E0DA510-BB16-49A3-8FBF-C2ACF3C6BD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9338" y="1930814"/>
            <a:ext cx="7709026" cy="4525963"/>
          </a:xfrm>
        </p:spPr>
        <p:txBody>
          <a:bodyPr/>
          <a:lstStyle/>
          <a:p>
            <a:pPr marL="0" indent="0">
              <a:buNone/>
            </a:pPr>
            <a:r>
              <a:rPr lang="de-DE" sz="3000" dirty="0"/>
              <a:t>Sicherstellen, dass die Sauerstoffzufuhr über Wandanschlüsse erfolgt, die reinen Sauerstoff liefern und nicht aus anderen Anschlüssen! </a:t>
            </a:r>
          </a:p>
          <a:p>
            <a:pPr marL="0" indent="0">
              <a:buNone/>
            </a:pPr>
            <a:endParaRPr lang="de-DE" sz="3000" dirty="0"/>
          </a:p>
          <a:p>
            <a:pPr marL="0" indent="0">
              <a:buNone/>
            </a:pPr>
            <a:r>
              <a:rPr lang="de-DE" sz="3000" dirty="0"/>
              <a:t>Anschlüsse und Steckverbindungen für</a:t>
            </a:r>
          </a:p>
          <a:p>
            <a:r>
              <a:rPr lang="de-DE" sz="3000" dirty="0"/>
              <a:t>Sauerstoff (sechskantig)</a:t>
            </a:r>
          </a:p>
          <a:p>
            <a:r>
              <a:rPr lang="de-DE" sz="3000" dirty="0"/>
              <a:t>Druckluft (viereckig)</a:t>
            </a:r>
          </a:p>
        </p:txBody>
      </p:sp>
    </p:spTree>
    <p:extLst>
      <p:ext uri="{BB962C8B-B14F-4D97-AF65-F5344CB8AC3E}">
        <p14:creationId xmlns:p14="http://schemas.microsoft.com/office/powerpoint/2010/main" val="19121890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421F67-C9DE-4A42-B695-9293DD5BF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Respiratorisches System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F4D3AB8-878E-4D11-91AA-4B8B559353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47654"/>
            <a:ext cx="8229600" cy="4708711"/>
          </a:xfrm>
        </p:spPr>
        <p:txBody>
          <a:bodyPr/>
          <a:lstStyle/>
          <a:p>
            <a:r>
              <a:rPr lang="de-DE" b="1" dirty="0"/>
              <a:t>Gasaustausch: </a:t>
            </a:r>
            <a:r>
              <a:rPr lang="de-DE" dirty="0"/>
              <a:t>Aufnahme von Sauerstoff und Abgabe von Kohlendioxid in der Lunge </a:t>
            </a:r>
          </a:p>
          <a:p>
            <a:r>
              <a:rPr lang="de-DE" b="1" dirty="0"/>
              <a:t>Ventilation:</a:t>
            </a:r>
            <a:r>
              <a:rPr lang="de-DE" dirty="0"/>
              <a:t> Belüftung der Lunge (Atempumpe)</a:t>
            </a:r>
          </a:p>
          <a:p>
            <a:pPr marL="0" indent="0">
              <a:buNone/>
            </a:pPr>
            <a:endParaRPr lang="de-DE" dirty="0"/>
          </a:p>
          <a:p>
            <a:r>
              <a:rPr lang="de-DE" sz="2400" b="1" dirty="0"/>
              <a:t>Chronisch </a:t>
            </a:r>
            <a:r>
              <a:rPr lang="de-DE" sz="2400" b="1" dirty="0" err="1"/>
              <a:t>hypoxämische</a:t>
            </a:r>
            <a:r>
              <a:rPr lang="de-DE" sz="2400" b="1" dirty="0"/>
              <a:t> Insuffizienz </a:t>
            </a:r>
            <a:r>
              <a:rPr lang="de-DE" sz="2400" dirty="0"/>
              <a:t>(Typ 1)</a:t>
            </a:r>
            <a:br>
              <a:rPr lang="de-DE" sz="2400" dirty="0"/>
            </a:br>
            <a:r>
              <a:rPr lang="de-DE" sz="2400" dirty="0"/>
              <a:t>Ursache meist Erkrankungen des Lungenparenchyms </a:t>
            </a:r>
          </a:p>
          <a:p>
            <a:r>
              <a:rPr lang="de-DE" sz="2400" b="1" dirty="0"/>
              <a:t>Chronisch </a:t>
            </a:r>
            <a:r>
              <a:rPr lang="de-DE" sz="2400" b="1" dirty="0" err="1"/>
              <a:t>hyperkapnische</a:t>
            </a:r>
            <a:r>
              <a:rPr lang="de-DE" sz="2400" b="1" dirty="0"/>
              <a:t> Insuffizienz </a:t>
            </a:r>
            <a:r>
              <a:rPr lang="de-DE" sz="2400" dirty="0"/>
              <a:t>(Typ 2)</a:t>
            </a:r>
            <a:br>
              <a:rPr lang="de-DE" sz="2400" dirty="0"/>
            </a:br>
            <a:r>
              <a:rPr lang="de-DE" sz="2400" dirty="0"/>
              <a:t>-	Folge eines Versagens der Atempumpe </a:t>
            </a:r>
            <a:br>
              <a:rPr lang="de-DE" sz="2400" dirty="0"/>
            </a:br>
            <a:r>
              <a:rPr lang="de-DE" sz="2400" dirty="0"/>
              <a:t>-	Störung sowohl der O</a:t>
            </a:r>
            <a:r>
              <a:rPr lang="de-DE" sz="2400" baseline="-25000" dirty="0"/>
              <a:t>2</a:t>
            </a:r>
            <a:r>
              <a:rPr lang="de-DE" sz="2400" dirty="0"/>
              <a:t>-Aufnahme als auch der CO</a:t>
            </a:r>
            <a:r>
              <a:rPr lang="de-DE" sz="2400" baseline="-25000" dirty="0"/>
              <a:t>2</a:t>
            </a:r>
            <a:r>
              <a:rPr lang="de-DE" sz="2400" dirty="0"/>
              <a:t>-	Abgabe</a:t>
            </a:r>
          </a:p>
          <a:p>
            <a:r>
              <a:rPr lang="de-DE" sz="2400" dirty="0"/>
              <a:t>Kombinationen sind möglich.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cxnSp>
        <p:nvCxnSpPr>
          <p:cNvPr id="15" name="Gerader Verbinder 14">
            <a:extLst>
              <a:ext uri="{FF2B5EF4-FFF2-40B4-BE49-F238E27FC236}">
                <a16:creationId xmlns:a16="http://schemas.microsoft.com/office/drawing/2014/main" id="{07778FB5-D49A-4A65-9600-306DD54E2D5B}"/>
              </a:ext>
            </a:extLst>
          </p:cNvPr>
          <p:cNvCxnSpPr/>
          <p:nvPr/>
        </p:nvCxnSpPr>
        <p:spPr>
          <a:xfrm>
            <a:off x="2677212" y="3289955"/>
            <a:ext cx="2837468" cy="0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17530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544632-394D-4B69-A8C7-478C83BB24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O</a:t>
            </a:r>
            <a:r>
              <a:rPr lang="de-DE" baseline="-25000" dirty="0"/>
              <a:t>2</a:t>
            </a:r>
            <a:r>
              <a:rPr lang="de-DE" dirty="0"/>
              <a:t>-Druckgasflaschen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B93A292-404B-47D7-89AE-919CF9489E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13586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de-DE" sz="2200" dirty="0"/>
              <a:t>Flaschenvolumen, Füllgrad und Sauerstoffflussrate ablesen und beachten!</a:t>
            </a:r>
          </a:p>
          <a:p>
            <a:pPr marL="0" indent="0">
              <a:buNone/>
            </a:pPr>
            <a:endParaRPr lang="de-DE" sz="1200" dirty="0"/>
          </a:p>
          <a:p>
            <a:pPr marL="0" indent="0">
              <a:buNone/>
            </a:pPr>
            <a:r>
              <a:rPr lang="de-DE" sz="2200" dirty="0"/>
              <a:t>Laufreserve einer 10 Liter Sauerstoff-Druckgasflasche:</a:t>
            </a:r>
          </a:p>
          <a:p>
            <a:pPr marL="0" indent="0">
              <a:buNone/>
            </a:pPr>
            <a:endParaRPr lang="de-DE" dirty="0"/>
          </a:p>
        </p:txBody>
      </p:sp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11B1595E-DF39-40AB-B613-3240CF9664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3164479"/>
              </p:ext>
            </p:extLst>
          </p:nvPr>
        </p:nvGraphicFramePr>
        <p:xfrm>
          <a:off x="457200" y="3238235"/>
          <a:ext cx="8229600" cy="31013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6503">
                  <a:extLst>
                    <a:ext uri="{9D8B030D-6E8A-4147-A177-3AD203B41FA5}">
                      <a16:colId xmlns:a16="http://schemas.microsoft.com/office/drawing/2014/main" val="1472919797"/>
                    </a:ext>
                  </a:extLst>
                </a:gridCol>
                <a:gridCol w="1253765">
                  <a:extLst>
                    <a:ext uri="{9D8B030D-6E8A-4147-A177-3AD203B41FA5}">
                      <a16:colId xmlns:a16="http://schemas.microsoft.com/office/drawing/2014/main" val="2417576741"/>
                    </a:ext>
                  </a:extLst>
                </a:gridCol>
                <a:gridCol w="1272619">
                  <a:extLst>
                    <a:ext uri="{9D8B030D-6E8A-4147-A177-3AD203B41FA5}">
                      <a16:colId xmlns:a16="http://schemas.microsoft.com/office/drawing/2014/main" val="3028246173"/>
                    </a:ext>
                  </a:extLst>
                </a:gridCol>
                <a:gridCol w="1102936">
                  <a:extLst>
                    <a:ext uri="{9D8B030D-6E8A-4147-A177-3AD203B41FA5}">
                      <a16:colId xmlns:a16="http://schemas.microsoft.com/office/drawing/2014/main" val="1753509608"/>
                    </a:ext>
                  </a:extLst>
                </a:gridCol>
                <a:gridCol w="1734532">
                  <a:extLst>
                    <a:ext uri="{9D8B030D-6E8A-4147-A177-3AD203B41FA5}">
                      <a16:colId xmlns:a16="http://schemas.microsoft.com/office/drawing/2014/main" val="3558855152"/>
                    </a:ext>
                  </a:extLst>
                </a:gridCol>
                <a:gridCol w="1739245">
                  <a:extLst>
                    <a:ext uri="{9D8B030D-6E8A-4147-A177-3AD203B41FA5}">
                      <a16:colId xmlns:a16="http://schemas.microsoft.com/office/drawing/2014/main" val="4230149993"/>
                    </a:ext>
                  </a:extLst>
                </a:gridCol>
              </a:tblGrid>
              <a:tr h="540994">
                <a:tc>
                  <a:txBody>
                    <a:bodyPr/>
                    <a:lstStyle/>
                    <a:p>
                      <a:r>
                        <a:rPr lang="de-DE" sz="1800" dirty="0"/>
                        <a:t>Fülldruck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800" dirty="0"/>
                        <a:t>1 l/min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dirty="0"/>
                        <a:t>2 l/min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dirty="0"/>
                        <a:t>4 l/min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dirty="0"/>
                        <a:t>6 l/min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dirty="0"/>
                        <a:t>12 l/min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1168773"/>
                  </a:ext>
                </a:extLst>
              </a:tr>
              <a:tr h="540994">
                <a:tc>
                  <a:txBody>
                    <a:bodyPr/>
                    <a:lstStyle/>
                    <a:p>
                      <a:r>
                        <a:rPr lang="de-DE" sz="1800" dirty="0"/>
                        <a:t>200 bar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~ 33 Std 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~ 16 Std</a:t>
                      </a:r>
                      <a:endParaRPr lang="de-D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~  8 Std</a:t>
                      </a:r>
                      <a:endParaRPr lang="de-D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~ 5 Std</a:t>
                      </a:r>
                      <a:endParaRPr lang="de-D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~ 2 Std 45 min</a:t>
                      </a:r>
                      <a:endParaRPr lang="de-DE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7162056"/>
                  </a:ext>
                </a:extLst>
              </a:tr>
              <a:tr h="540994">
                <a:tc>
                  <a:txBody>
                    <a:bodyPr/>
                    <a:lstStyle/>
                    <a:p>
                      <a:r>
                        <a:rPr lang="de-DE" sz="1800" dirty="0"/>
                        <a:t>150 bar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~ 25 Std 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~ 12 Std</a:t>
                      </a:r>
                      <a:endParaRPr lang="de-D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~  6 Std</a:t>
                      </a:r>
                      <a:endParaRPr lang="de-D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~ 4 Std</a:t>
                      </a:r>
                      <a:endParaRPr lang="de-D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~  2 Std</a:t>
                      </a:r>
                      <a:endParaRPr lang="de-DE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8699144"/>
                  </a:ext>
                </a:extLst>
              </a:tr>
              <a:tr h="540994">
                <a:tc>
                  <a:txBody>
                    <a:bodyPr/>
                    <a:lstStyle/>
                    <a:p>
                      <a:r>
                        <a:rPr lang="de-DE" sz="1800" dirty="0"/>
                        <a:t>100 bar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~ 16 Std 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~  8 Std</a:t>
                      </a:r>
                      <a:endParaRPr lang="de-D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~  4 Std</a:t>
                      </a:r>
                      <a:endParaRPr lang="de-D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~ 2 Std 45 min</a:t>
                      </a:r>
                      <a:endParaRPr lang="de-D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~  1Std 20 min</a:t>
                      </a:r>
                      <a:endParaRPr lang="de-DE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5344455"/>
                  </a:ext>
                </a:extLst>
              </a:tr>
              <a:tr h="540994">
                <a:tc>
                  <a:txBody>
                    <a:bodyPr/>
                    <a:lstStyle/>
                    <a:p>
                      <a:r>
                        <a:rPr lang="de-DE" sz="1800" dirty="0"/>
                        <a:t>50 bar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~  8 Std 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~  2 Std</a:t>
                      </a:r>
                      <a:endParaRPr lang="de-D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~  2 Std</a:t>
                      </a:r>
                      <a:endParaRPr lang="de-D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~ 1 Std 10 min</a:t>
                      </a:r>
                      <a:endParaRPr lang="de-D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~ 40 min</a:t>
                      </a:r>
                      <a:endParaRPr lang="de-DE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48801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98796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9B25AB-0E99-46AB-A8E3-542EEA849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Transportable Sauerstoffkonzentratoren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38DEC45-D241-41B9-8682-A53AA1F8C0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0037" y="2320959"/>
            <a:ext cx="7704034" cy="3738009"/>
          </a:xfrm>
        </p:spPr>
        <p:txBody>
          <a:bodyPr/>
          <a:lstStyle/>
          <a:p>
            <a:pPr marL="0" indent="0">
              <a:buNone/>
            </a:pPr>
            <a:r>
              <a:rPr lang="de-DE" sz="3000" dirty="0"/>
              <a:t>und mobiler Flüssigsauerstoff spielen in der Akutmedizin eine untergeordnete Rolle im Gegensatz zur Langzeit-Anwendung im häuslichen Bereich.</a:t>
            </a:r>
          </a:p>
        </p:txBody>
      </p:sp>
    </p:spTree>
    <p:extLst>
      <p:ext uri="{BB962C8B-B14F-4D97-AF65-F5344CB8AC3E}">
        <p14:creationId xmlns:p14="http://schemas.microsoft.com/office/powerpoint/2010/main" val="42050199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36A6F7-8EBA-429E-BA5F-6ECAE897F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Vernebelung von Medikamenten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09776AC-4548-449A-AD46-110D0D7BF2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026" y="1785305"/>
            <a:ext cx="8229600" cy="4525963"/>
          </a:xfrm>
        </p:spPr>
        <p:txBody>
          <a:bodyPr/>
          <a:lstStyle/>
          <a:p>
            <a:pPr marL="0" indent="0">
              <a:spcAft>
                <a:spcPts val="600"/>
              </a:spcAft>
              <a:buNone/>
            </a:pPr>
            <a:r>
              <a:rPr lang="de-DE" sz="2500" dirty="0"/>
              <a:t>bei Patienten mit </a:t>
            </a:r>
            <a:r>
              <a:rPr lang="de-DE" sz="2500" dirty="0" err="1"/>
              <a:t>Hyperkapnierisiko</a:t>
            </a:r>
            <a:r>
              <a:rPr lang="de-DE" sz="2500" dirty="0"/>
              <a:t>:</a:t>
            </a:r>
          </a:p>
          <a:p>
            <a:pPr>
              <a:spcAft>
                <a:spcPts val="600"/>
              </a:spcAft>
            </a:pPr>
            <a:r>
              <a:rPr lang="de-DE" sz="2500" dirty="0"/>
              <a:t>keine oder nur kurzzeitige Verwendung von Sauerstoff </a:t>
            </a:r>
            <a:br>
              <a:rPr lang="de-DE" sz="2500" dirty="0"/>
            </a:br>
            <a:r>
              <a:rPr lang="de-DE" sz="2500" dirty="0"/>
              <a:t>(unter 10 min, wenn keine Druckluft vorhanden ist)</a:t>
            </a:r>
          </a:p>
          <a:p>
            <a:pPr>
              <a:spcAft>
                <a:spcPts val="600"/>
              </a:spcAft>
            </a:pPr>
            <a:r>
              <a:rPr lang="de-DE" sz="2500" dirty="0"/>
              <a:t>kontinuierliche klinische Überwachung</a:t>
            </a:r>
            <a:br>
              <a:rPr lang="de-DE" sz="2500" dirty="0"/>
            </a:br>
            <a:r>
              <a:rPr lang="de-DE" sz="2500" dirty="0"/>
              <a:t>(SpO</a:t>
            </a:r>
            <a:r>
              <a:rPr lang="de-DE" sz="2500" baseline="-25000" dirty="0"/>
              <a:t>2</a:t>
            </a:r>
            <a:r>
              <a:rPr lang="de-DE" sz="2500" dirty="0"/>
              <a:t>, Atemfrequenz, Atemmuster und Puls, Bewusstsein)</a:t>
            </a:r>
          </a:p>
          <a:p>
            <a:pPr>
              <a:spcAft>
                <a:spcPts val="600"/>
              </a:spcAft>
            </a:pPr>
            <a:r>
              <a:rPr lang="de-DE" sz="2500" dirty="0"/>
              <a:t>Bei Inhalation unter High-Flow Sauerstofftherapie: </a:t>
            </a:r>
            <a:br>
              <a:rPr lang="de-DE" sz="2500" dirty="0"/>
            </a:br>
            <a:r>
              <a:rPr lang="de-DE" sz="2500" dirty="0"/>
              <a:t>evtl. Veränderung des Aerosols, des Partikeltransports und der Medikamentenwirkung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279073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DA189B-CB0F-40D2-93AC-634E5523CC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Geschultes Personal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92E9900-DCE0-44B6-BAB2-661091C6BA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Sauerstoff soll von geschultem Personal auf dem Gebiet der Sauerstofftherapie, angewendet, überwacht und gesteuert werden. </a:t>
            </a:r>
          </a:p>
          <a:p>
            <a:r>
              <a:rPr lang="de-DE" dirty="0"/>
              <a:t>Die Information des Patienten über die Sauerstofftherapie durch das medizinische Personal (besonders Pflegefachpersonen und Atmungstherapeuten) ist hilfreich ebenso wie die Einbeziehung von Angehörigen.</a:t>
            </a:r>
          </a:p>
          <a:p>
            <a:r>
              <a:rPr lang="de-DE" dirty="0"/>
              <a:t>Durch diese Schulungen kann eine selbstständige Erhöhung der Sauerstoffdosis aufgrund von Atemnot vermieden werden.</a:t>
            </a:r>
          </a:p>
        </p:txBody>
      </p:sp>
    </p:spTree>
    <p:extLst>
      <p:ext uri="{BB962C8B-B14F-4D97-AF65-F5344CB8AC3E}">
        <p14:creationId xmlns:p14="http://schemas.microsoft.com/office/powerpoint/2010/main" val="25213012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78A71F-C5C3-429C-AA9D-92F25EA43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Nasenbrillen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1797579-EC53-48A3-8BCE-89114D2974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2800" dirty="0"/>
              <a:t>sollten bei niedrigen O</a:t>
            </a:r>
            <a:r>
              <a:rPr lang="de-DE" sz="2800" baseline="-25000" dirty="0"/>
              <a:t>2</a:t>
            </a:r>
            <a:r>
              <a:rPr lang="de-DE" sz="2800" dirty="0"/>
              <a:t>-Flussraten (d.h. &lt; 6 l/min) primär verwendet werden</a:t>
            </a:r>
          </a:p>
          <a:p>
            <a:pPr lvl="1"/>
            <a:r>
              <a:rPr lang="de-DE" sz="2800" dirty="0"/>
              <a:t>alternativ: Venturi-Masken mit niedriger Sauerstoffabgabe.</a:t>
            </a:r>
          </a:p>
          <a:p>
            <a:r>
              <a:rPr lang="de-DE" sz="2800" dirty="0"/>
              <a:t>Sauerstoffbrillen zeigen gegenüber Masken einen höheren Patientenkomfort und geringere Dislokationsraten.</a:t>
            </a:r>
            <a:endParaRPr lang="de-DE" sz="2800" dirty="0">
              <a:solidFill>
                <a:srgbClr val="FF0000"/>
              </a:solidFill>
            </a:endParaRPr>
          </a:p>
          <a:p>
            <a:r>
              <a:rPr lang="de-DE" sz="2800" dirty="0"/>
              <a:t>trinken und Nahrungsaufnahme sind möglich</a:t>
            </a:r>
          </a:p>
        </p:txBody>
      </p:sp>
    </p:spTree>
    <p:extLst>
      <p:ext uri="{BB962C8B-B14F-4D97-AF65-F5344CB8AC3E}">
        <p14:creationId xmlns:p14="http://schemas.microsoft.com/office/powerpoint/2010/main" val="24635368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3DFBA2-B3A7-4F1A-B400-FAB0493E71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Vor- und Nachteile verschiedener Sauerstoffapplikationssysteme</a:t>
            </a:r>
          </a:p>
        </p:txBody>
      </p:sp>
      <p:graphicFrame>
        <p:nvGraphicFramePr>
          <p:cNvPr id="5" name="Tabelle 9">
            <a:extLst>
              <a:ext uri="{FF2B5EF4-FFF2-40B4-BE49-F238E27FC236}">
                <a16:creationId xmlns:a16="http://schemas.microsoft.com/office/drawing/2014/main" id="{3B91FA15-9591-4A17-B1FA-8E82524679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1179814"/>
              </p:ext>
            </p:extLst>
          </p:nvPr>
        </p:nvGraphicFramePr>
        <p:xfrm>
          <a:off x="0" y="1628112"/>
          <a:ext cx="9144000" cy="52856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8532">
                  <a:extLst>
                    <a:ext uri="{9D8B030D-6E8A-4147-A177-3AD203B41FA5}">
                      <a16:colId xmlns:a16="http://schemas.microsoft.com/office/drawing/2014/main" val="343502859"/>
                    </a:ext>
                  </a:extLst>
                </a:gridCol>
                <a:gridCol w="3807468">
                  <a:extLst>
                    <a:ext uri="{9D8B030D-6E8A-4147-A177-3AD203B41FA5}">
                      <a16:colId xmlns:a16="http://schemas.microsoft.com/office/drawing/2014/main" val="157805233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3594304732"/>
                    </a:ext>
                  </a:extLst>
                </a:gridCol>
              </a:tblGrid>
              <a:tr h="378376"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Vorteile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Nachteile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0076001"/>
                  </a:ext>
                </a:extLst>
              </a:tr>
              <a:tr h="723062">
                <a:tc>
                  <a:txBody>
                    <a:bodyPr/>
                    <a:lstStyle/>
                    <a:p>
                      <a:r>
                        <a:rPr lang="de-DE" sz="1400" dirty="0"/>
                        <a:t>Nasenbrillen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hoher Patientenkomfort </a:t>
                      </a:r>
                    </a:p>
                    <a:p>
                      <a:r>
                        <a:rPr lang="de-DE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geringe Kosten 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FiO</a:t>
                      </a:r>
                      <a:r>
                        <a:rPr lang="de-DE" sz="1400" b="0" i="0" u="none" strike="noStrike" kern="1200" baseline="-250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de-DE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begrenzt, </a:t>
                      </a:r>
                    </a:p>
                    <a:p>
                      <a:r>
                        <a:rPr lang="de-DE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FiO</a:t>
                      </a:r>
                      <a:r>
                        <a:rPr lang="de-DE" sz="1400" b="0" i="0" u="none" strike="noStrike" kern="1200" baseline="-250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de-DE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abhängig von Mundöffnung und Atemfrequenz 	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3414525"/>
                  </a:ext>
                </a:extLst>
              </a:tr>
              <a:tr h="412895">
                <a:tc>
                  <a:txBody>
                    <a:bodyPr/>
                    <a:lstStyle/>
                    <a:p>
                      <a:r>
                        <a:rPr lang="de-DE" sz="1400" dirty="0"/>
                        <a:t>Nasensonden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belegen nur ein </a:t>
                      </a:r>
                      <a:r>
                        <a:rPr lang="de-DE" sz="14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Nasenostium</a:t>
                      </a:r>
                      <a:r>
                        <a:rPr lang="de-DE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</a:p>
                    <a:p>
                      <a:r>
                        <a:rPr lang="de-DE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geringe Kosten </a:t>
                      </a:r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Schleimhautirritation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704969"/>
                  </a:ext>
                </a:extLst>
              </a:tr>
              <a:tr h="513141">
                <a:tc>
                  <a:txBody>
                    <a:bodyPr/>
                    <a:lstStyle/>
                    <a:p>
                      <a:r>
                        <a:rPr lang="de-DE" sz="1400" dirty="0"/>
                        <a:t>einfache Gesichtsmaske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FiO2 unabhängig von Mundöffnung</a:t>
                      </a:r>
                    </a:p>
                    <a:p>
                      <a:r>
                        <a:rPr lang="de-DE" sz="1400" dirty="0"/>
                        <a:t>geringe Kosten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niedriger Patientenkomfort</a:t>
                      </a:r>
                    </a:p>
                    <a:p>
                      <a:r>
                        <a:rPr lang="de-DE" sz="1400" dirty="0" err="1"/>
                        <a:t>Hyperkapnierisiko</a:t>
                      </a:r>
                      <a:r>
                        <a:rPr lang="de-DE" sz="1400" dirty="0"/>
                        <a:t> bei Fluss &lt; 5 l /min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5129204"/>
                  </a:ext>
                </a:extLst>
              </a:tr>
              <a:tr h="513141">
                <a:tc>
                  <a:txBody>
                    <a:bodyPr/>
                    <a:lstStyle/>
                    <a:p>
                      <a:r>
                        <a:rPr lang="de-DE" sz="1400" dirty="0"/>
                        <a:t>Venturi-Maske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geringeres Risiko von </a:t>
                      </a:r>
                      <a:r>
                        <a:rPr lang="de-DE" sz="1400" dirty="0" err="1"/>
                        <a:t>Hyperoxie</a:t>
                      </a:r>
                      <a:r>
                        <a:rPr lang="de-DE" sz="1400" dirty="0"/>
                        <a:t> und Hyperkapnie</a:t>
                      </a:r>
                    </a:p>
                    <a:p>
                      <a:r>
                        <a:rPr lang="de-DE" sz="1400" dirty="0"/>
                        <a:t>geringe Aerosolbildung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Geräuschentwicklung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8993922"/>
                  </a:ext>
                </a:extLst>
              </a:tr>
              <a:tr h="513141">
                <a:tc>
                  <a:txBody>
                    <a:bodyPr/>
                    <a:lstStyle/>
                    <a:p>
                      <a:r>
                        <a:rPr lang="de-DE" sz="1400" dirty="0" err="1"/>
                        <a:t>Reservoirmaske</a:t>
                      </a:r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hoher FiO</a:t>
                      </a:r>
                      <a:r>
                        <a:rPr lang="de-DE" sz="1400" baseline="-250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niedriger Patientenkomfort </a:t>
                      </a:r>
                      <a:r>
                        <a:rPr lang="de-DE" sz="1400" dirty="0" err="1"/>
                        <a:t>Hyperkapnierisiko</a:t>
                      </a:r>
                      <a:r>
                        <a:rPr lang="de-DE" sz="1400" dirty="0"/>
                        <a:t> bei Fluss &lt; 5 l /min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4936729"/>
                  </a:ext>
                </a:extLst>
              </a:tr>
              <a:tr h="113951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High-Flow Kanülen 	</a:t>
                      </a:r>
                    </a:p>
                    <a:p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hoher FiO</a:t>
                      </a:r>
                      <a:r>
                        <a:rPr lang="de-DE" sz="1400" b="0" i="0" u="none" strike="noStrike" kern="1200" baseline="-250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de-DE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de-DE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hoher Patientenkomfort </a:t>
                      </a:r>
                    </a:p>
                    <a:p>
                      <a:r>
                        <a:rPr lang="de-DE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bei guter Anpassung und Befeuchtung </a:t>
                      </a:r>
                    </a:p>
                    <a:p>
                      <a:r>
                        <a:rPr lang="de-DE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akzeptable Aerosolbildung, </a:t>
                      </a:r>
                    </a:p>
                    <a:p>
                      <a:r>
                        <a:rPr lang="de-DE" sz="14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Sekretolyse</a:t>
                      </a:r>
                      <a:r>
                        <a:rPr lang="de-DE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höherer Personalaufwand und Kosten 	</a:t>
                      </a:r>
                    </a:p>
                    <a:p>
                      <a:endParaRPr lang="de-D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7932263"/>
                  </a:ext>
                </a:extLst>
              </a:tr>
              <a:tr h="723062">
                <a:tc>
                  <a:txBody>
                    <a:bodyPr/>
                    <a:lstStyle/>
                    <a:p>
                      <a:r>
                        <a:rPr lang="de-DE" sz="1400" dirty="0"/>
                        <a:t>Beatmungsmasken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hoher FiO</a:t>
                      </a:r>
                      <a:r>
                        <a:rPr lang="de-DE" sz="1400" b="0" i="0" u="none" strike="noStrike" kern="1200" baseline="-250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de-DE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de-DE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geringe Aerosolbildung (2-Schlauch, bzw. Filter)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niedriger Patientenkomfort (u.a. Druckstellen, Klaustrophobie) </a:t>
                      </a:r>
                    </a:p>
                    <a:p>
                      <a:r>
                        <a:rPr lang="de-DE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höherer Personalaufwand und Kosten 	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5245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481184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34FD80-4971-466E-9CA3-6F7192F82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Ärztliche Verordnung von Sauerstoff </a:t>
            </a:r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93622BC4-3335-4E90-837C-8C5943360603}"/>
              </a:ext>
            </a:extLst>
          </p:cNvPr>
          <p:cNvSpPr txBox="1">
            <a:spLocks/>
          </p:cNvSpPr>
          <p:nvPr/>
        </p:nvSpPr>
        <p:spPr bwMode="auto">
          <a:xfrm>
            <a:off x="577349" y="1763468"/>
            <a:ext cx="8229600" cy="4595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58775" indent="-3587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5963" indent="-37306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4738" indent="-3587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de-DE" dirty="0"/>
              <a:t>Beachten:</a:t>
            </a:r>
            <a:br>
              <a:rPr lang="de-DE" dirty="0"/>
            </a:br>
            <a:r>
              <a:rPr lang="de-DE" dirty="0"/>
              <a:t>O</a:t>
            </a:r>
            <a:r>
              <a:rPr lang="de-DE" baseline="-25000" dirty="0"/>
              <a:t>2</a:t>
            </a:r>
            <a:r>
              <a:rPr lang="de-DE" dirty="0"/>
              <a:t>-Bedarf und Atemmuster </a:t>
            </a:r>
            <a:br>
              <a:rPr lang="de-DE" dirty="0"/>
            </a:br>
            <a:r>
              <a:rPr lang="de-DE" dirty="0"/>
              <a:t>(Atemfrequenz, Atemtiefe, Mundöffnung, </a:t>
            </a:r>
            <a:r>
              <a:rPr lang="de-DE" dirty="0" err="1"/>
              <a:t>Hyperkapnierisiko</a:t>
            </a:r>
            <a:r>
              <a:rPr lang="de-DE" dirty="0"/>
              <a:t>)</a:t>
            </a:r>
          </a:p>
          <a:p>
            <a:pPr>
              <a:spcBef>
                <a:spcPts val="0"/>
              </a:spcBef>
            </a:pPr>
            <a:r>
              <a:rPr lang="de-DE" dirty="0"/>
              <a:t>Angeben:</a:t>
            </a:r>
          </a:p>
          <a:p>
            <a:pPr lvl="1">
              <a:spcBef>
                <a:spcPts val="0"/>
              </a:spcBef>
            </a:pPr>
            <a:r>
              <a:rPr lang="de-DE" sz="2400" dirty="0"/>
              <a:t>Art der Anwendung (Applikationssystem),</a:t>
            </a:r>
          </a:p>
          <a:p>
            <a:pPr lvl="1">
              <a:spcBef>
                <a:spcPts val="0"/>
              </a:spcBef>
            </a:pPr>
            <a:r>
              <a:rPr lang="de-DE" sz="2400" dirty="0"/>
              <a:t>Sauerstoffmenge,</a:t>
            </a:r>
          </a:p>
          <a:p>
            <a:pPr lvl="1">
              <a:spcBef>
                <a:spcPts val="0"/>
              </a:spcBef>
            </a:pPr>
            <a:r>
              <a:rPr lang="de-DE" sz="2400" dirty="0"/>
              <a:t>Zielbereiche der Sättigung und </a:t>
            </a:r>
          </a:p>
          <a:p>
            <a:pPr lvl="1">
              <a:spcBef>
                <a:spcPts val="0"/>
              </a:spcBef>
            </a:pPr>
            <a:r>
              <a:rPr lang="de-DE" sz="2400" dirty="0"/>
              <a:t>Überwachungsintervalle angeben.</a:t>
            </a:r>
          </a:p>
          <a:p>
            <a:r>
              <a:rPr lang="de-DE" dirty="0"/>
              <a:t>Notfallsituation: </a:t>
            </a:r>
            <a:br>
              <a:rPr lang="de-DE" dirty="0"/>
            </a:br>
            <a:r>
              <a:rPr lang="de-DE" dirty="0"/>
              <a:t>Sauerstoffgabe ohne formelle Verschreibung, schriftliche Dokumentation</a:t>
            </a:r>
          </a:p>
        </p:txBody>
      </p:sp>
    </p:spTree>
    <p:extLst>
      <p:ext uri="{BB962C8B-B14F-4D97-AF65-F5344CB8AC3E}">
        <p14:creationId xmlns:p14="http://schemas.microsoft.com/office/powerpoint/2010/main" val="177609456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4678819-BDDB-410F-9381-AB0FED999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Kontrolle der Vitalzeichen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5AB8AE1-06D3-451D-B047-8DA647EFE6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unter Sauerstofftherapie mindestens alle 6 Stunden</a:t>
            </a:r>
          </a:p>
          <a:p>
            <a:r>
              <a:rPr lang="de-DE" dirty="0"/>
              <a:t>bei Flussraten über 6 l/min und unter High-Flow Sauerstoff (HFNC):</a:t>
            </a:r>
          </a:p>
          <a:p>
            <a:pPr marL="896938" lvl="1" indent="-554038">
              <a:buFont typeface="Wingdings" panose="05000000000000000000" pitchFamily="2" charset="2"/>
              <a:buChar char="Ø"/>
            </a:pPr>
            <a:r>
              <a:rPr lang="de-DE" sz="2400" dirty="0"/>
              <a:t>kontinuierliche Überwachung von SpO</a:t>
            </a:r>
            <a:r>
              <a:rPr lang="de-DE" sz="2400" baseline="-25000" dirty="0"/>
              <a:t>2</a:t>
            </a:r>
            <a:r>
              <a:rPr lang="de-DE" sz="2400" dirty="0"/>
              <a:t>, Puls und Atemfrequenz </a:t>
            </a:r>
          </a:p>
          <a:p>
            <a:pPr marL="896938" lvl="1" indent="-554038">
              <a:buFont typeface="Wingdings" panose="05000000000000000000" pitchFamily="2" charset="2"/>
              <a:buChar char="Ø"/>
            </a:pPr>
            <a:r>
              <a:rPr lang="de-DE" sz="2400" dirty="0"/>
              <a:t>engmaschige Kontrollen der anderen Vitalzeichen (Bewusstseinslage, Blutdruck, Körpertemperatur) empfehlenswert</a:t>
            </a:r>
          </a:p>
        </p:txBody>
      </p:sp>
    </p:spTree>
    <p:extLst>
      <p:ext uri="{BB962C8B-B14F-4D97-AF65-F5344CB8AC3E}">
        <p14:creationId xmlns:p14="http://schemas.microsoft.com/office/powerpoint/2010/main" val="112884509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573FD9-5B7D-46B3-B9C9-CFA99FE16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Anwendung von Sauerstoff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E883CCFF-263C-4D9A-A0F1-1ECCB21B571B}"/>
              </a:ext>
            </a:extLst>
          </p:cNvPr>
          <p:cNvSpPr txBox="1"/>
          <p:nvPr/>
        </p:nvSpPr>
        <p:spPr>
          <a:xfrm>
            <a:off x="1284356" y="1914130"/>
            <a:ext cx="2574758" cy="369332"/>
          </a:xfrm>
          <a:prstGeom prst="rect">
            <a:avLst/>
          </a:prstGeom>
          <a:noFill/>
          <a:ln w="12700">
            <a:solidFill>
              <a:schemeClr val="tx1">
                <a:alpha val="98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e-DE" dirty="0"/>
              <a:t>ohne Beatmung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9EC69C31-9AC3-4BC9-B40C-938166DEA7DF}"/>
              </a:ext>
            </a:extLst>
          </p:cNvPr>
          <p:cNvSpPr txBox="1"/>
          <p:nvPr/>
        </p:nvSpPr>
        <p:spPr>
          <a:xfrm>
            <a:off x="493284" y="2670117"/>
            <a:ext cx="1913031" cy="646331"/>
          </a:xfrm>
          <a:prstGeom prst="rect">
            <a:avLst/>
          </a:prstGeom>
          <a:noFill/>
          <a:ln w="12700">
            <a:solidFill>
              <a:schemeClr val="tx1">
                <a:alpha val="98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e-DE" dirty="0"/>
              <a:t>ohne </a:t>
            </a:r>
            <a:r>
              <a:rPr lang="de-DE" dirty="0" err="1"/>
              <a:t>Hyperkapnierisiko</a:t>
            </a:r>
            <a:endParaRPr lang="de-DE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F2DB973D-176F-48DC-BCDC-1F55C97B6BC7}"/>
              </a:ext>
            </a:extLst>
          </p:cNvPr>
          <p:cNvSpPr txBox="1"/>
          <p:nvPr/>
        </p:nvSpPr>
        <p:spPr>
          <a:xfrm>
            <a:off x="6991344" y="1981198"/>
            <a:ext cx="1700463" cy="369332"/>
          </a:xfrm>
          <a:prstGeom prst="rect">
            <a:avLst/>
          </a:prstGeom>
          <a:noFill/>
          <a:ln w="12700">
            <a:solidFill>
              <a:schemeClr val="tx1">
                <a:alpha val="98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e-DE" dirty="0"/>
              <a:t>Beatmung*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7BD71D52-399A-43AB-A8B7-E239B633E9F6}"/>
              </a:ext>
            </a:extLst>
          </p:cNvPr>
          <p:cNvSpPr txBox="1"/>
          <p:nvPr/>
        </p:nvSpPr>
        <p:spPr>
          <a:xfrm>
            <a:off x="2761249" y="2670116"/>
            <a:ext cx="1979194" cy="646331"/>
          </a:xfrm>
          <a:prstGeom prst="rect">
            <a:avLst/>
          </a:prstGeom>
          <a:noFill/>
          <a:ln w="12700">
            <a:solidFill>
              <a:schemeClr val="tx1">
                <a:alpha val="98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e-DE" dirty="0"/>
              <a:t>m</a:t>
            </a:r>
            <a:r>
              <a:rPr lang="de-DE" sz="1800" dirty="0"/>
              <a:t>it</a:t>
            </a:r>
          </a:p>
          <a:p>
            <a:r>
              <a:rPr lang="de-DE" sz="1800" dirty="0" err="1"/>
              <a:t>Hyperkapnierisiko</a:t>
            </a:r>
            <a:endParaRPr lang="de-DE" sz="1800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FB73B5D8-ED5B-477B-BB2C-E34515CA502D}"/>
              </a:ext>
            </a:extLst>
          </p:cNvPr>
          <p:cNvSpPr txBox="1"/>
          <p:nvPr/>
        </p:nvSpPr>
        <p:spPr>
          <a:xfrm>
            <a:off x="3068042" y="4240459"/>
            <a:ext cx="1582143" cy="646331"/>
          </a:xfrm>
          <a:prstGeom prst="rect">
            <a:avLst/>
          </a:prstGeom>
          <a:solidFill>
            <a:srgbClr val="FFFF99"/>
          </a:solidFill>
          <a:ln w="12700">
            <a:solidFill>
              <a:schemeClr val="bg1">
                <a:alpha val="98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e-DE" dirty="0"/>
              <a:t>Zielbereich</a:t>
            </a:r>
          </a:p>
          <a:p>
            <a:r>
              <a:rPr lang="de-DE" dirty="0"/>
              <a:t>SpO</a:t>
            </a:r>
            <a:r>
              <a:rPr lang="de-DE" baseline="-25000" dirty="0"/>
              <a:t>2</a:t>
            </a:r>
            <a:r>
              <a:rPr lang="de-DE" dirty="0"/>
              <a:t> 88-92%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81FD336C-9729-407F-99B4-5C02E4F1DBF0}"/>
              </a:ext>
            </a:extLst>
          </p:cNvPr>
          <p:cNvSpPr txBox="1"/>
          <p:nvPr/>
        </p:nvSpPr>
        <p:spPr>
          <a:xfrm>
            <a:off x="7109664" y="3550427"/>
            <a:ext cx="1582143" cy="646331"/>
          </a:xfrm>
          <a:prstGeom prst="rect">
            <a:avLst/>
          </a:prstGeom>
          <a:solidFill>
            <a:srgbClr val="339933"/>
          </a:solidFill>
          <a:ln w="12700">
            <a:solidFill>
              <a:schemeClr val="bg1">
                <a:alpha val="98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Zielbereich</a:t>
            </a:r>
          </a:p>
          <a:p>
            <a:r>
              <a:rPr lang="de-DE" dirty="0">
                <a:solidFill>
                  <a:schemeClr val="bg1"/>
                </a:solidFill>
              </a:rPr>
              <a:t>SaO</a:t>
            </a:r>
            <a:r>
              <a:rPr lang="de-DE" baseline="-25000" dirty="0">
                <a:solidFill>
                  <a:schemeClr val="bg1"/>
                </a:solidFill>
              </a:rPr>
              <a:t>2</a:t>
            </a:r>
            <a:r>
              <a:rPr lang="de-DE" dirty="0">
                <a:solidFill>
                  <a:schemeClr val="bg1"/>
                </a:solidFill>
              </a:rPr>
              <a:t> 92-96%</a:t>
            </a:r>
          </a:p>
        </p:txBody>
      </p:sp>
      <p:graphicFrame>
        <p:nvGraphicFramePr>
          <p:cNvPr id="12" name="Tabelle 12">
            <a:extLst>
              <a:ext uri="{FF2B5EF4-FFF2-40B4-BE49-F238E27FC236}">
                <a16:creationId xmlns:a16="http://schemas.microsoft.com/office/drawing/2014/main" id="{34BBC3F2-7103-4823-BD75-97E8D0C0E7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8876074"/>
              </p:ext>
            </p:extLst>
          </p:nvPr>
        </p:nvGraphicFramePr>
        <p:xfrm>
          <a:off x="5480384" y="1607323"/>
          <a:ext cx="739941" cy="50520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9941">
                  <a:extLst>
                    <a:ext uri="{9D8B030D-6E8A-4147-A177-3AD203B41FA5}">
                      <a16:colId xmlns:a16="http://schemas.microsoft.com/office/drawing/2014/main" val="870573256"/>
                    </a:ext>
                  </a:extLst>
                </a:gridCol>
              </a:tblGrid>
              <a:tr h="264872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chemeClr val="bg1">
                        <a:alpha val="72157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0935017"/>
                  </a:ext>
                </a:extLst>
              </a:tr>
              <a:tr h="14859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bg1"/>
                          </a:solidFill>
                        </a:rPr>
                        <a:t>100 %</a:t>
                      </a:r>
                    </a:p>
                  </a:txBody>
                  <a:tcPr>
                    <a:solidFill>
                      <a:srgbClr val="FF0000">
                        <a:alpha val="72157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1567934"/>
                  </a:ext>
                </a:extLst>
              </a:tr>
              <a:tr h="14859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bg1"/>
                          </a:solidFill>
                        </a:rPr>
                        <a:t>99 %</a:t>
                      </a:r>
                    </a:p>
                  </a:txBody>
                  <a:tcPr>
                    <a:solidFill>
                      <a:srgbClr val="FF0000">
                        <a:alpha val="72157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4679673"/>
                  </a:ext>
                </a:extLst>
              </a:tr>
              <a:tr h="26237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bg1"/>
                          </a:solidFill>
                        </a:rPr>
                        <a:t>98 %</a:t>
                      </a:r>
                    </a:p>
                  </a:txBody>
                  <a:tcPr>
                    <a:solidFill>
                      <a:srgbClr val="FF0000">
                        <a:alpha val="72157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5546461"/>
                  </a:ext>
                </a:extLst>
              </a:tr>
              <a:tr h="26237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bg1"/>
                          </a:solidFill>
                        </a:rPr>
                        <a:t>97 %</a:t>
                      </a:r>
                    </a:p>
                  </a:txBody>
                  <a:tcPr>
                    <a:solidFill>
                      <a:srgbClr val="FF0000">
                        <a:alpha val="72157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5378112"/>
                  </a:ext>
                </a:extLst>
              </a:tr>
              <a:tr h="26237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bg1"/>
                          </a:solidFill>
                        </a:rPr>
                        <a:t>96 %</a:t>
                      </a:r>
                    </a:p>
                  </a:txBody>
                  <a:tcPr>
                    <a:solidFill>
                      <a:srgbClr val="33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1985316"/>
                  </a:ext>
                </a:extLst>
              </a:tr>
              <a:tr h="26237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bg1"/>
                          </a:solidFill>
                        </a:rPr>
                        <a:t>95 %</a:t>
                      </a:r>
                    </a:p>
                  </a:txBody>
                  <a:tcPr>
                    <a:solidFill>
                      <a:srgbClr val="33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2634283"/>
                  </a:ext>
                </a:extLst>
              </a:tr>
              <a:tr h="26237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bg1"/>
                          </a:solidFill>
                        </a:rPr>
                        <a:t>94 %</a:t>
                      </a:r>
                    </a:p>
                  </a:txBody>
                  <a:tcPr>
                    <a:solidFill>
                      <a:srgbClr val="33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6364265"/>
                  </a:ext>
                </a:extLst>
              </a:tr>
              <a:tr h="26237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bg1"/>
                          </a:solidFill>
                        </a:rPr>
                        <a:t>93 %</a:t>
                      </a:r>
                    </a:p>
                  </a:txBody>
                  <a:tcPr>
                    <a:solidFill>
                      <a:srgbClr val="33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0021415"/>
                  </a:ext>
                </a:extLst>
              </a:tr>
              <a:tr h="26237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bg1"/>
                          </a:solidFill>
                        </a:rPr>
                        <a:t>92 %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339933"/>
                        </a:gs>
                        <a:gs pos="74000">
                          <a:srgbClr val="FFFF99"/>
                        </a:gs>
                        <a:gs pos="83000">
                          <a:srgbClr val="FFFF99"/>
                        </a:gs>
                        <a:gs pos="100000">
                          <a:srgbClr val="FFFF99"/>
                        </a:gs>
                      </a:gsLst>
                      <a:lin ang="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991645361"/>
                  </a:ext>
                </a:extLst>
              </a:tr>
              <a:tr h="262370">
                <a:tc>
                  <a:txBody>
                    <a:bodyPr/>
                    <a:lstStyle/>
                    <a:p>
                      <a: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de-DE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91 %</a:t>
                      </a:r>
                    </a:p>
                  </a:txBody>
                  <a:tcP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5283399"/>
                  </a:ext>
                </a:extLst>
              </a:tr>
              <a:tr h="262370">
                <a:tc>
                  <a:txBody>
                    <a:bodyPr/>
                    <a:lstStyle/>
                    <a:p>
                      <a: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de-DE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90 %</a:t>
                      </a:r>
                    </a:p>
                  </a:txBody>
                  <a:tcP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940047"/>
                  </a:ext>
                </a:extLst>
              </a:tr>
              <a:tr h="262370">
                <a:tc>
                  <a:txBody>
                    <a:bodyPr/>
                    <a:lstStyle/>
                    <a:p>
                      <a: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de-DE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89 %</a:t>
                      </a:r>
                    </a:p>
                  </a:txBody>
                  <a:tcP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7953337"/>
                  </a:ext>
                </a:extLst>
              </a:tr>
              <a:tr h="262370">
                <a:tc>
                  <a:txBody>
                    <a:bodyPr/>
                    <a:lstStyle/>
                    <a:p>
                      <a: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de-DE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88 %</a:t>
                      </a:r>
                    </a:p>
                  </a:txBody>
                  <a:tcP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219854"/>
                  </a:ext>
                </a:extLst>
              </a:tr>
              <a:tr h="262370"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de-DE" sz="135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87 %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9951772"/>
                  </a:ext>
                </a:extLst>
              </a:tr>
              <a:tr h="262370"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de-DE" sz="135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86 %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3170399"/>
                  </a:ext>
                </a:extLst>
              </a:tr>
              <a:tr h="262370"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de-DE" sz="135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85 %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3502871"/>
                  </a:ext>
                </a:extLst>
              </a:tr>
            </a:tbl>
          </a:graphicData>
        </a:graphic>
      </p:graphicFrame>
      <p:sp>
        <p:nvSpPr>
          <p:cNvPr id="17" name="Textfeld 16">
            <a:extLst>
              <a:ext uri="{FF2B5EF4-FFF2-40B4-BE49-F238E27FC236}">
                <a16:creationId xmlns:a16="http://schemas.microsoft.com/office/drawing/2014/main" id="{7FAA12B7-9578-4B14-9D22-B6F5BCE633EF}"/>
              </a:ext>
            </a:extLst>
          </p:cNvPr>
          <p:cNvSpPr txBox="1"/>
          <p:nvPr/>
        </p:nvSpPr>
        <p:spPr>
          <a:xfrm>
            <a:off x="814481" y="4240458"/>
            <a:ext cx="1582143" cy="646331"/>
          </a:xfrm>
          <a:prstGeom prst="rect">
            <a:avLst/>
          </a:prstGeom>
          <a:solidFill>
            <a:srgbClr val="339933"/>
          </a:solidFill>
          <a:ln w="12700">
            <a:solidFill>
              <a:schemeClr val="bg1">
                <a:alpha val="98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Zielbereich</a:t>
            </a:r>
          </a:p>
          <a:p>
            <a:r>
              <a:rPr lang="de-DE" dirty="0">
                <a:solidFill>
                  <a:schemeClr val="bg1"/>
                </a:solidFill>
              </a:rPr>
              <a:t>SpO</a:t>
            </a:r>
            <a:r>
              <a:rPr lang="de-DE" baseline="-25000" dirty="0">
                <a:solidFill>
                  <a:schemeClr val="bg1"/>
                </a:solidFill>
              </a:rPr>
              <a:t>2</a:t>
            </a:r>
            <a:r>
              <a:rPr lang="de-DE" dirty="0">
                <a:solidFill>
                  <a:schemeClr val="bg1"/>
                </a:solidFill>
              </a:rPr>
              <a:t> 92-96%</a:t>
            </a:r>
          </a:p>
        </p:txBody>
      </p:sp>
      <p:cxnSp>
        <p:nvCxnSpPr>
          <p:cNvPr id="21" name="Gerade Verbindung mit Pfeil 20">
            <a:extLst>
              <a:ext uri="{FF2B5EF4-FFF2-40B4-BE49-F238E27FC236}">
                <a16:creationId xmlns:a16="http://schemas.microsoft.com/office/drawing/2014/main" id="{9E1F4AA9-0B14-42BE-BB5F-EEC2F3600714}"/>
              </a:ext>
            </a:extLst>
          </p:cNvPr>
          <p:cNvCxnSpPr>
            <a:cxnSpLocks/>
          </p:cNvCxnSpPr>
          <p:nvPr/>
        </p:nvCxnSpPr>
        <p:spPr>
          <a:xfrm>
            <a:off x="7738310" y="2350530"/>
            <a:ext cx="0" cy="119989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mit Pfeil 21">
            <a:extLst>
              <a:ext uri="{FF2B5EF4-FFF2-40B4-BE49-F238E27FC236}">
                <a16:creationId xmlns:a16="http://schemas.microsoft.com/office/drawing/2014/main" id="{D78ADB29-A3E6-42D5-9894-9777FE1C1A3E}"/>
              </a:ext>
            </a:extLst>
          </p:cNvPr>
          <p:cNvCxnSpPr/>
          <p:nvPr/>
        </p:nvCxnSpPr>
        <p:spPr>
          <a:xfrm>
            <a:off x="3853092" y="3316447"/>
            <a:ext cx="6021" cy="92401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mit Pfeil 22">
            <a:extLst>
              <a:ext uri="{FF2B5EF4-FFF2-40B4-BE49-F238E27FC236}">
                <a16:creationId xmlns:a16="http://schemas.microsoft.com/office/drawing/2014/main" id="{82327039-CDE1-4E13-B1CB-08E0BAB9BE71}"/>
              </a:ext>
            </a:extLst>
          </p:cNvPr>
          <p:cNvCxnSpPr/>
          <p:nvPr/>
        </p:nvCxnSpPr>
        <p:spPr>
          <a:xfrm>
            <a:off x="1449800" y="3316448"/>
            <a:ext cx="6021" cy="92401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feld 31">
            <a:extLst>
              <a:ext uri="{FF2B5EF4-FFF2-40B4-BE49-F238E27FC236}">
                <a16:creationId xmlns:a16="http://schemas.microsoft.com/office/drawing/2014/main" id="{E13B0EF8-6F9E-4B16-B38F-B7A385CC5AF2}"/>
              </a:ext>
            </a:extLst>
          </p:cNvPr>
          <p:cNvSpPr txBox="1"/>
          <p:nvPr/>
        </p:nvSpPr>
        <p:spPr>
          <a:xfrm>
            <a:off x="6991344" y="5949615"/>
            <a:ext cx="22138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/>
              <a:t>* invasiv und nicht-invasiv, unabhängig vom </a:t>
            </a:r>
            <a:r>
              <a:rPr lang="de-DE" sz="1200" dirty="0" err="1"/>
              <a:t>Hyperkapnierisiko</a:t>
            </a:r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24827622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491283-F932-43B9-B53B-004523C16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Anwendung der Sauerstofftherapie bei nicht-beatmeten Patienten</a:t>
            </a:r>
          </a:p>
        </p:txBody>
      </p:sp>
      <p:sp>
        <p:nvSpPr>
          <p:cNvPr id="76" name="Textfeld 75">
            <a:extLst>
              <a:ext uri="{FF2B5EF4-FFF2-40B4-BE49-F238E27FC236}">
                <a16:creationId xmlns:a16="http://schemas.microsoft.com/office/drawing/2014/main" id="{03C7B54B-5D71-4B2C-8BF1-D11A18318D32}"/>
              </a:ext>
            </a:extLst>
          </p:cNvPr>
          <p:cNvSpPr txBox="1"/>
          <p:nvPr/>
        </p:nvSpPr>
        <p:spPr>
          <a:xfrm>
            <a:off x="5699324" y="1671832"/>
            <a:ext cx="511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*</a:t>
            </a:r>
          </a:p>
        </p:txBody>
      </p:sp>
      <p:grpSp>
        <p:nvGrpSpPr>
          <p:cNvPr id="80" name="Gruppieren 79">
            <a:extLst>
              <a:ext uri="{FF2B5EF4-FFF2-40B4-BE49-F238E27FC236}">
                <a16:creationId xmlns:a16="http://schemas.microsoft.com/office/drawing/2014/main" id="{508BA589-DC1D-4C2A-BE26-7063E7543323}"/>
              </a:ext>
            </a:extLst>
          </p:cNvPr>
          <p:cNvGrpSpPr/>
          <p:nvPr/>
        </p:nvGrpSpPr>
        <p:grpSpPr>
          <a:xfrm>
            <a:off x="229808" y="1715387"/>
            <a:ext cx="8793874" cy="4969278"/>
            <a:chOff x="229808" y="1715387"/>
            <a:chExt cx="8793874" cy="4969278"/>
          </a:xfrm>
        </p:grpSpPr>
        <p:grpSp>
          <p:nvGrpSpPr>
            <p:cNvPr id="32" name="Gruppieren 31">
              <a:extLst>
                <a:ext uri="{FF2B5EF4-FFF2-40B4-BE49-F238E27FC236}">
                  <a16:creationId xmlns:a16="http://schemas.microsoft.com/office/drawing/2014/main" id="{54EEFF96-57C7-4324-A0D6-2BC040DD35A4}"/>
                </a:ext>
              </a:extLst>
            </p:cNvPr>
            <p:cNvGrpSpPr/>
            <p:nvPr/>
          </p:nvGrpSpPr>
          <p:grpSpPr>
            <a:xfrm>
              <a:off x="229808" y="1715387"/>
              <a:ext cx="8793874" cy="4940081"/>
              <a:chOff x="229808" y="1715387"/>
              <a:chExt cx="8793874" cy="4940081"/>
            </a:xfrm>
          </p:grpSpPr>
          <p:sp>
            <p:nvSpPr>
              <p:cNvPr id="11" name="Rechteck: abgerundete Ecken 10">
                <a:extLst>
                  <a:ext uri="{FF2B5EF4-FFF2-40B4-BE49-F238E27FC236}">
                    <a16:creationId xmlns:a16="http://schemas.microsoft.com/office/drawing/2014/main" id="{BF90CB24-A6D3-4D01-908C-9901D55C1C74}"/>
                  </a:ext>
                </a:extLst>
              </p:cNvPr>
              <p:cNvSpPr/>
              <p:nvPr/>
            </p:nvSpPr>
            <p:spPr>
              <a:xfrm>
                <a:off x="7477625" y="3194384"/>
                <a:ext cx="1546057" cy="1094873"/>
              </a:xfrm>
              <a:prstGeom prst="roundRect">
                <a:avLst/>
              </a:prstGeom>
              <a:no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600" dirty="0">
                    <a:solidFill>
                      <a:schemeClr val="tx1"/>
                    </a:solidFill>
                  </a:rPr>
                  <a:t>konventionelle O</a:t>
                </a:r>
                <a:r>
                  <a:rPr lang="de-DE" sz="1600" baseline="-25000" dirty="0">
                    <a:solidFill>
                      <a:schemeClr val="tx1"/>
                    </a:solidFill>
                  </a:rPr>
                  <a:t>2</a:t>
                </a:r>
                <a:r>
                  <a:rPr lang="de-DE" sz="1600" dirty="0">
                    <a:solidFill>
                      <a:schemeClr val="tx1"/>
                    </a:solidFill>
                  </a:rPr>
                  <a:t>-Therapie</a:t>
                </a:r>
              </a:p>
              <a:p>
                <a:pPr algn="ctr"/>
                <a:r>
                  <a:rPr lang="de-DE" sz="1600" dirty="0">
                    <a:solidFill>
                      <a:schemeClr val="tx1"/>
                    </a:solidFill>
                  </a:rPr>
                  <a:t>Ziel: </a:t>
                </a:r>
              </a:p>
              <a:p>
                <a:pPr algn="ctr"/>
                <a:r>
                  <a:rPr lang="de-DE" sz="1600" dirty="0">
                    <a:solidFill>
                      <a:schemeClr val="tx1"/>
                    </a:solidFill>
                  </a:rPr>
                  <a:t>SpO</a:t>
                </a:r>
                <a:r>
                  <a:rPr lang="de-DE" sz="1600" baseline="-25000" dirty="0">
                    <a:solidFill>
                      <a:schemeClr val="tx1"/>
                    </a:solidFill>
                  </a:rPr>
                  <a:t>2</a:t>
                </a:r>
                <a:r>
                  <a:rPr lang="de-DE" sz="1600" dirty="0">
                    <a:solidFill>
                      <a:schemeClr val="tx1"/>
                    </a:solidFill>
                  </a:rPr>
                  <a:t> 92-96%</a:t>
                </a:r>
              </a:p>
            </p:txBody>
          </p:sp>
          <p:grpSp>
            <p:nvGrpSpPr>
              <p:cNvPr id="26" name="Gruppieren 25">
                <a:extLst>
                  <a:ext uri="{FF2B5EF4-FFF2-40B4-BE49-F238E27FC236}">
                    <a16:creationId xmlns:a16="http://schemas.microsoft.com/office/drawing/2014/main" id="{D9FB6BD1-48A4-45C7-B194-5C4608421388}"/>
                  </a:ext>
                </a:extLst>
              </p:cNvPr>
              <p:cNvGrpSpPr/>
              <p:nvPr/>
            </p:nvGrpSpPr>
            <p:grpSpPr>
              <a:xfrm>
                <a:off x="229808" y="1715387"/>
                <a:ext cx="8704375" cy="4940081"/>
                <a:chOff x="865271" y="1673277"/>
                <a:chExt cx="8164450" cy="4940081"/>
              </a:xfrm>
            </p:grpSpPr>
            <p:sp>
              <p:nvSpPr>
                <p:cNvPr id="5" name="Textfeld 4">
                  <a:extLst>
                    <a:ext uri="{FF2B5EF4-FFF2-40B4-BE49-F238E27FC236}">
                      <a16:creationId xmlns:a16="http://schemas.microsoft.com/office/drawing/2014/main" id="{70E6E926-50E6-45E2-A761-FCA6BA79460C}"/>
                    </a:ext>
                  </a:extLst>
                </p:cNvPr>
                <p:cNvSpPr txBox="1"/>
                <p:nvPr/>
              </p:nvSpPr>
              <p:spPr>
                <a:xfrm>
                  <a:off x="6599249" y="1673277"/>
                  <a:ext cx="2430472" cy="83099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de-DE" sz="1600" dirty="0">
                      <a:latin typeface="+mn-lt"/>
                      <a:cs typeface="+mn-cs"/>
                    </a:rPr>
                    <a:t>hochdosierter Sauerstoff (z.B. 15L/min über Reservoir-Maske oder 100% O2)</a:t>
                  </a:r>
                </a:p>
              </p:txBody>
            </p:sp>
            <p:sp>
              <p:nvSpPr>
                <p:cNvPr id="6" name="Textfeld 5">
                  <a:extLst>
                    <a:ext uri="{FF2B5EF4-FFF2-40B4-BE49-F238E27FC236}">
                      <a16:creationId xmlns:a16="http://schemas.microsoft.com/office/drawing/2014/main" id="{6D102EE9-1839-481F-BD78-801EE892C077}"/>
                    </a:ext>
                  </a:extLst>
                </p:cNvPr>
                <p:cNvSpPr txBox="1"/>
                <p:nvPr/>
              </p:nvSpPr>
              <p:spPr>
                <a:xfrm>
                  <a:off x="5295289" y="2859972"/>
                  <a:ext cx="2021676" cy="338554"/>
                </a:xfrm>
                <a:prstGeom prst="rect">
                  <a:avLst/>
                </a:prstGeom>
                <a:solidFill>
                  <a:srgbClr val="339933"/>
                </a:solidFill>
                <a:ln w="12700">
                  <a:solidFill>
                    <a:schemeClr val="bg1">
                      <a:alpha val="98000"/>
                    </a:schemeClr>
                  </a:solidFill>
                </a:ln>
              </p:spPr>
              <p:txBody>
                <a:bodyPr wrap="square" rtlCol="0">
                  <a:spAutoFit/>
                </a:bodyPr>
                <a:lstStyle>
                  <a:defPPr>
                    <a:defRPr lang="de-DE"/>
                  </a:defPPr>
                  <a:lvl1pPr>
                    <a:defRPr>
                      <a:solidFill>
                        <a:schemeClr val="bg1"/>
                      </a:solidFill>
                    </a:defRPr>
                  </a:lvl1pPr>
                </a:lstStyle>
                <a:p>
                  <a:r>
                    <a:rPr lang="de-DE" sz="1600" dirty="0"/>
                    <a:t>0</a:t>
                  </a:r>
                  <a:r>
                    <a:rPr lang="de-DE" sz="1600" baseline="-25000" dirty="0"/>
                    <a:t>2</a:t>
                  </a:r>
                  <a:r>
                    <a:rPr lang="de-DE" sz="1600" dirty="0"/>
                    <a:t>-Ziel: SaO</a:t>
                  </a:r>
                  <a:r>
                    <a:rPr lang="de-DE" sz="1600" baseline="-25000" dirty="0"/>
                    <a:t>2</a:t>
                  </a:r>
                  <a:r>
                    <a:rPr lang="de-DE" sz="1600" dirty="0"/>
                    <a:t> 92-96%</a:t>
                  </a:r>
                </a:p>
              </p:txBody>
            </p:sp>
            <p:sp>
              <p:nvSpPr>
                <p:cNvPr id="7" name="Textfeld 6">
                  <a:extLst>
                    <a:ext uri="{FF2B5EF4-FFF2-40B4-BE49-F238E27FC236}">
                      <a16:creationId xmlns:a16="http://schemas.microsoft.com/office/drawing/2014/main" id="{C65BFE86-53D8-490F-911C-C1DBD98926BA}"/>
                    </a:ext>
                  </a:extLst>
                </p:cNvPr>
                <p:cNvSpPr txBox="1"/>
                <p:nvPr/>
              </p:nvSpPr>
              <p:spPr>
                <a:xfrm>
                  <a:off x="916405" y="2851256"/>
                  <a:ext cx="2606546" cy="584775"/>
                </a:xfrm>
                <a:prstGeom prst="rect">
                  <a:avLst/>
                </a:prstGeom>
                <a:solidFill>
                  <a:srgbClr val="FFFF99"/>
                </a:solidFill>
                <a:ln w="12700">
                  <a:solidFill>
                    <a:schemeClr val="bg1">
                      <a:alpha val="98000"/>
                    </a:schemeClr>
                  </a:solidFill>
                </a:ln>
              </p:spPr>
              <p:txBody>
                <a:bodyPr wrap="square" rtlCol="0">
                  <a:spAutoFit/>
                </a:bodyPr>
                <a:lstStyle>
                  <a:defPPr>
                    <a:defRPr lang="de-DE"/>
                  </a:defPPr>
                </a:lstStyle>
                <a:p>
                  <a:r>
                    <a:rPr lang="de-DE" sz="1600" dirty="0"/>
                    <a:t>0</a:t>
                  </a:r>
                  <a:r>
                    <a:rPr lang="de-DE" sz="1600" baseline="-25000" dirty="0"/>
                    <a:t>2</a:t>
                  </a:r>
                  <a:r>
                    <a:rPr lang="de-DE" sz="1600" dirty="0"/>
                    <a:t>-Ziel: Sp0</a:t>
                  </a:r>
                  <a:r>
                    <a:rPr lang="de-DE" sz="1600" baseline="-25000" dirty="0"/>
                    <a:t>2</a:t>
                  </a:r>
                  <a:r>
                    <a:rPr lang="de-DE" sz="1600" dirty="0"/>
                    <a:t> 88-92%</a:t>
                  </a:r>
                </a:p>
                <a:p>
                  <a:r>
                    <a:rPr lang="de-DE" sz="1600" dirty="0"/>
                    <a:t>Nasensonde/-brillen/Venturi</a:t>
                  </a:r>
                </a:p>
              </p:txBody>
            </p:sp>
            <p:sp>
              <p:nvSpPr>
                <p:cNvPr id="8" name="Textfeld 7">
                  <a:extLst>
                    <a:ext uri="{FF2B5EF4-FFF2-40B4-BE49-F238E27FC236}">
                      <a16:creationId xmlns:a16="http://schemas.microsoft.com/office/drawing/2014/main" id="{AECA6F9F-BD63-4F29-BDBB-C6AD0A1FEF0D}"/>
                    </a:ext>
                  </a:extLst>
                </p:cNvPr>
                <p:cNvSpPr txBox="1"/>
                <p:nvPr/>
              </p:nvSpPr>
              <p:spPr>
                <a:xfrm>
                  <a:off x="5530090" y="5511270"/>
                  <a:ext cx="1552074" cy="1077218"/>
                </a:xfrm>
                <a:prstGeom prst="rect">
                  <a:avLst/>
                </a:prstGeom>
                <a:solidFill>
                  <a:srgbClr val="FF0000"/>
                </a:solidFill>
                <a:ln w="15875">
                  <a:noFill/>
                </a:ln>
              </p:spPr>
              <p:txBody>
                <a:bodyPr wrap="square" rtlCol="0">
                  <a:spAutoFit/>
                </a:bodyPr>
                <a:lstStyle>
                  <a:defPPr>
                    <a:defRPr lang="de-DE"/>
                  </a:defPPr>
                </a:lstStyle>
                <a:p>
                  <a:r>
                    <a:rPr lang="de-DE" sz="1600" dirty="0">
                      <a:solidFill>
                        <a:schemeClr val="bg1"/>
                      </a:solidFill>
                    </a:rPr>
                    <a:t>HFNC-Indikation prüfen,</a:t>
                  </a:r>
                </a:p>
                <a:p>
                  <a:r>
                    <a:rPr lang="de-DE" sz="1600" dirty="0">
                      <a:solidFill>
                        <a:schemeClr val="bg1"/>
                      </a:solidFill>
                    </a:rPr>
                    <a:t>Erfahrenen Arzt hinzuziehen</a:t>
                  </a:r>
                </a:p>
              </p:txBody>
            </p:sp>
            <p:sp>
              <p:nvSpPr>
                <p:cNvPr id="9" name="Textfeld 8">
                  <a:extLst>
                    <a:ext uri="{FF2B5EF4-FFF2-40B4-BE49-F238E27FC236}">
                      <a16:creationId xmlns:a16="http://schemas.microsoft.com/office/drawing/2014/main" id="{6B1EE185-6853-4BAA-94C9-34458E505986}"/>
                    </a:ext>
                  </a:extLst>
                </p:cNvPr>
                <p:cNvSpPr txBox="1"/>
                <p:nvPr/>
              </p:nvSpPr>
              <p:spPr>
                <a:xfrm>
                  <a:off x="3650433" y="4915573"/>
                  <a:ext cx="1552074" cy="1077218"/>
                </a:xfrm>
                <a:prstGeom prst="rect">
                  <a:avLst/>
                </a:prstGeom>
                <a:solidFill>
                  <a:srgbClr val="FF0000"/>
                </a:solidFill>
                <a:ln w="15875"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600" dirty="0">
                      <a:solidFill>
                        <a:schemeClr val="bg1"/>
                      </a:solidFill>
                    </a:rPr>
                    <a:t>NIV-Indikation prüfen,</a:t>
                  </a:r>
                </a:p>
                <a:p>
                  <a:r>
                    <a:rPr lang="de-DE" sz="1600" dirty="0">
                      <a:solidFill>
                        <a:schemeClr val="bg1"/>
                      </a:solidFill>
                    </a:rPr>
                    <a:t>Erfahrenen Arzt hinzuziehen</a:t>
                  </a:r>
                </a:p>
              </p:txBody>
            </p:sp>
            <p:sp>
              <p:nvSpPr>
                <p:cNvPr id="10" name="Rechteck: abgerundete Ecken 9">
                  <a:extLst>
                    <a:ext uri="{FF2B5EF4-FFF2-40B4-BE49-F238E27FC236}">
                      <a16:creationId xmlns:a16="http://schemas.microsoft.com/office/drawing/2014/main" id="{C2B06A4A-8715-497B-8A74-0ABB16C9273B}"/>
                    </a:ext>
                  </a:extLst>
                </p:cNvPr>
                <p:cNvSpPr/>
                <p:nvPr/>
              </p:nvSpPr>
              <p:spPr>
                <a:xfrm>
                  <a:off x="2725153" y="1674839"/>
                  <a:ext cx="3146257" cy="563479"/>
                </a:xfrm>
                <a:prstGeom prst="roundRect">
                  <a:avLst/>
                </a:prstGeom>
                <a:noFill/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600" dirty="0" err="1">
                      <a:solidFill>
                        <a:schemeClr val="tx1"/>
                      </a:solidFill>
                    </a:rPr>
                    <a:t>Pulsoximetrie</a:t>
                  </a:r>
                  <a:r>
                    <a:rPr lang="de-DE" sz="1600" dirty="0">
                      <a:solidFill>
                        <a:schemeClr val="tx1"/>
                      </a:solidFill>
                    </a:rPr>
                    <a:t> unter O</a:t>
                  </a:r>
                  <a:r>
                    <a:rPr lang="de-DE" sz="1600" baseline="-25000" dirty="0">
                      <a:solidFill>
                        <a:schemeClr val="tx1"/>
                      </a:solidFill>
                    </a:rPr>
                    <a:t>2</a:t>
                  </a:r>
                  <a:r>
                    <a:rPr lang="de-DE" sz="1600" dirty="0">
                      <a:solidFill>
                        <a:schemeClr val="tx1"/>
                      </a:solidFill>
                    </a:rPr>
                    <a:t>-Therapie</a:t>
                  </a:r>
                </a:p>
              </p:txBody>
            </p:sp>
            <p:sp>
              <p:nvSpPr>
                <p:cNvPr id="12" name="Rechteck: abgerundete Ecken 11">
                  <a:extLst>
                    <a:ext uri="{FF2B5EF4-FFF2-40B4-BE49-F238E27FC236}">
                      <a16:creationId xmlns:a16="http://schemas.microsoft.com/office/drawing/2014/main" id="{2B692C1C-4CD6-4E50-A739-7E58126C6185}"/>
                    </a:ext>
                  </a:extLst>
                </p:cNvPr>
                <p:cNvSpPr/>
                <p:nvPr/>
              </p:nvSpPr>
              <p:spPr>
                <a:xfrm>
                  <a:off x="865271" y="6049879"/>
                  <a:ext cx="2657680" cy="563479"/>
                </a:xfrm>
                <a:prstGeom prst="roundRect">
                  <a:avLst/>
                </a:prstGeom>
                <a:noFill/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600" dirty="0">
                      <a:solidFill>
                        <a:schemeClr val="tx1"/>
                      </a:solidFill>
                    </a:rPr>
                    <a:t>konventionelle O</a:t>
                  </a:r>
                  <a:r>
                    <a:rPr lang="de-DE" sz="1600" baseline="-25000" dirty="0">
                      <a:solidFill>
                        <a:schemeClr val="tx1"/>
                      </a:solidFill>
                    </a:rPr>
                    <a:t>2</a:t>
                  </a:r>
                  <a:r>
                    <a:rPr lang="de-DE" sz="1600" dirty="0">
                      <a:solidFill>
                        <a:schemeClr val="tx1"/>
                      </a:solidFill>
                    </a:rPr>
                    <a:t>-Therapie</a:t>
                  </a:r>
                </a:p>
                <a:p>
                  <a:pPr algn="ctr"/>
                  <a:r>
                    <a:rPr lang="de-DE" sz="1600" dirty="0">
                      <a:solidFill>
                        <a:schemeClr val="tx1"/>
                      </a:solidFill>
                    </a:rPr>
                    <a:t>Ziel: SpO</a:t>
                  </a:r>
                  <a:r>
                    <a:rPr lang="de-DE" sz="1600" baseline="-25000" dirty="0">
                      <a:solidFill>
                        <a:schemeClr val="tx1"/>
                      </a:solidFill>
                    </a:rPr>
                    <a:t>2</a:t>
                  </a:r>
                  <a:r>
                    <a:rPr lang="de-DE" sz="1600" dirty="0">
                      <a:solidFill>
                        <a:schemeClr val="tx1"/>
                      </a:solidFill>
                    </a:rPr>
                    <a:t> 88-92% </a:t>
                  </a:r>
                </a:p>
              </p:txBody>
            </p:sp>
            <p:sp>
              <p:nvSpPr>
                <p:cNvPr id="18" name="Raute 17">
                  <a:extLst>
                    <a:ext uri="{FF2B5EF4-FFF2-40B4-BE49-F238E27FC236}">
                      <a16:creationId xmlns:a16="http://schemas.microsoft.com/office/drawing/2014/main" id="{031C3DA9-9FA6-477A-B3D0-C2FF97A145F8}"/>
                    </a:ext>
                  </a:extLst>
                </p:cNvPr>
                <p:cNvSpPr/>
                <p:nvPr/>
              </p:nvSpPr>
              <p:spPr>
                <a:xfrm>
                  <a:off x="3322852" y="2305554"/>
                  <a:ext cx="2207238" cy="697351"/>
                </a:xfrm>
                <a:prstGeom prst="diamond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400" dirty="0"/>
                    <a:t>Hyperkapnie-risiko?</a:t>
                  </a:r>
                  <a:endParaRPr lang="de-DE" dirty="0"/>
                </a:p>
              </p:txBody>
            </p:sp>
            <p:sp>
              <p:nvSpPr>
                <p:cNvPr id="21" name="Raute 20">
                  <a:extLst>
                    <a:ext uri="{FF2B5EF4-FFF2-40B4-BE49-F238E27FC236}">
                      <a16:creationId xmlns:a16="http://schemas.microsoft.com/office/drawing/2014/main" id="{193B270B-35DD-4D20-8D13-EAB1F2D107FC}"/>
                    </a:ext>
                  </a:extLst>
                </p:cNvPr>
                <p:cNvSpPr/>
                <p:nvPr/>
              </p:nvSpPr>
              <p:spPr>
                <a:xfrm>
                  <a:off x="901546" y="5317003"/>
                  <a:ext cx="1425744" cy="450068"/>
                </a:xfrm>
                <a:prstGeom prst="diamond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600" dirty="0"/>
                    <a:t>pH</a:t>
                  </a:r>
                </a:p>
              </p:txBody>
            </p:sp>
            <p:sp>
              <p:nvSpPr>
                <p:cNvPr id="22" name="Raute 21">
                  <a:extLst>
                    <a:ext uri="{FF2B5EF4-FFF2-40B4-BE49-F238E27FC236}">
                      <a16:creationId xmlns:a16="http://schemas.microsoft.com/office/drawing/2014/main" id="{9FA54CEE-0F81-46D8-9DE0-05E5F71BF54C}"/>
                    </a:ext>
                  </a:extLst>
                </p:cNvPr>
                <p:cNvSpPr/>
                <p:nvPr/>
              </p:nvSpPr>
              <p:spPr>
                <a:xfrm>
                  <a:off x="916405" y="4518305"/>
                  <a:ext cx="1425744" cy="450068"/>
                </a:xfrm>
                <a:prstGeom prst="diamond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600" dirty="0"/>
                    <a:t>pCO</a:t>
                  </a:r>
                  <a:r>
                    <a:rPr lang="de-DE" sz="1600" baseline="-25000" dirty="0"/>
                    <a:t>2</a:t>
                  </a:r>
                </a:p>
              </p:txBody>
            </p:sp>
            <p:sp>
              <p:nvSpPr>
                <p:cNvPr id="23" name="Raute 22">
                  <a:extLst>
                    <a:ext uri="{FF2B5EF4-FFF2-40B4-BE49-F238E27FC236}">
                      <a16:creationId xmlns:a16="http://schemas.microsoft.com/office/drawing/2014/main" id="{16843EB3-07F4-4EF7-9A54-B1CDDC6C0978}"/>
                    </a:ext>
                  </a:extLst>
                </p:cNvPr>
                <p:cNvSpPr/>
                <p:nvPr/>
              </p:nvSpPr>
              <p:spPr>
                <a:xfrm>
                  <a:off x="5003485" y="3362239"/>
                  <a:ext cx="2313480" cy="891817"/>
                </a:xfrm>
                <a:prstGeom prst="diamond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400" dirty="0">
                      <a:solidFill>
                        <a:schemeClr val="bg1"/>
                      </a:solidFill>
                    </a:rPr>
                    <a:t>SpO</a:t>
                  </a:r>
                  <a:r>
                    <a:rPr lang="de-DE" sz="1400" baseline="-25000" dirty="0">
                      <a:solidFill>
                        <a:schemeClr val="bg1"/>
                      </a:solidFill>
                    </a:rPr>
                    <a:t>2</a:t>
                  </a:r>
                  <a:r>
                    <a:rPr lang="de-DE" sz="1400" dirty="0">
                      <a:solidFill>
                        <a:schemeClr val="bg1"/>
                      </a:solidFill>
                    </a:rPr>
                    <a:t>&lt;92?</a:t>
                  </a:r>
                </a:p>
                <a:p>
                  <a:pPr algn="ctr"/>
                  <a:r>
                    <a:rPr lang="de-DE" sz="1400" dirty="0">
                      <a:solidFill>
                        <a:schemeClr val="bg1"/>
                      </a:solidFill>
                    </a:rPr>
                    <a:t>trotz &gt;6L/min</a:t>
                  </a:r>
                </a:p>
                <a:p>
                  <a:pPr algn="ctr"/>
                  <a:r>
                    <a:rPr lang="de-DE" sz="1400" dirty="0">
                      <a:solidFill>
                        <a:schemeClr val="bg1"/>
                      </a:solidFill>
                    </a:rPr>
                    <a:t>FiO</a:t>
                  </a:r>
                  <a:r>
                    <a:rPr lang="de-DE" sz="1400" baseline="-25000" dirty="0">
                      <a:solidFill>
                        <a:schemeClr val="bg1"/>
                      </a:solidFill>
                    </a:rPr>
                    <a:t>2</a:t>
                  </a:r>
                  <a:r>
                    <a:rPr lang="de-DE" sz="1400" dirty="0">
                      <a:solidFill>
                        <a:schemeClr val="bg1"/>
                      </a:solidFill>
                    </a:rPr>
                    <a:t> &gt;40%</a:t>
                  </a:r>
                </a:p>
              </p:txBody>
            </p:sp>
            <p:sp>
              <p:nvSpPr>
                <p:cNvPr id="24" name="Flussdiagramm: Dokument 23">
                  <a:extLst>
                    <a:ext uri="{FF2B5EF4-FFF2-40B4-BE49-F238E27FC236}">
                      <a16:creationId xmlns:a16="http://schemas.microsoft.com/office/drawing/2014/main" id="{B5D5F1D9-25B7-4874-871A-CBAE5B531E57}"/>
                    </a:ext>
                  </a:extLst>
                </p:cNvPr>
                <p:cNvSpPr/>
                <p:nvPr/>
              </p:nvSpPr>
              <p:spPr>
                <a:xfrm>
                  <a:off x="916405" y="3610710"/>
                  <a:ext cx="2606546" cy="662398"/>
                </a:xfrm>
                <a:prstGeom prst="flowChartDocument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600" dirty="0">
                      <a:solidFill>
                        <a:schemeClr val="tx1"/>
                      </a:solidFill>
                    </a:rPr>
                    <a:t>Stationär: art.(kap.) Blutgasanalyse</a:t>
                  </a:r>
                </a:p>
              </p:txBody>
            </p:sp>
            <p:sp>
              <p:nvSpPr>
                <p:cNvPr id="25" name="Flussdiagramm: Dokument 24">
                  <a:extLst>
                    <a:ext uri="{FF2B5EF4-FFF2-40B4-BE49-F238E27FC236}">
                      <a16:creationId xmlns:a16="http://schemas.microsoft.com/office/drawing/2014/main" id="{6EC191CD-5382-4DAF-B710-940CCA371283}"/>
                    </a:ext>
                  </a:extLst>
                </p:cNvPr>
                <p:cNvSpPr/>
                <p:nvPr/>
              </p:nvSpPr>
              <p:spPr>
                <a:xfrm>
                  <a:off x="5460249" y="4518305"/>
                  <a:ext cx="1977560" cy="616237"/>
                </a:xfrm>
                <a:prstGeom prst="flowChartDocument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600" dirty="0">
                      <a:solidFill>
                        <a:schemeClr val="tx1"/>
                      </a:solidFill>
                    </a:rPr>
                    <a:t>Stationär: art. (kap.) Blutgasanalyse</a:t>
                  </a:r>
                </a:p>
              </p:txBody>
            </p:sp>
          </p:grpSp>
          <p:sp>
            <p:nvSpPr>
              <p:cNvPr id="28" name="Textfeld 27">
                <a:extLst>
                  <a:ext uri="{FF2B5EF4-FFF2-40B4-BE49-F238E27FC236}">
                    <a16:creationId xmlns:a16="http://schemas.microsoft.com/office/drawing/2014/main" id="{7B2C98F4-37BD-40F2-A0F1-065263BB16CB}"/>
                  </a:ext>
                </a:extLst>
              </p:cNvPr>
              <p:cNvSpPr txBox="1"/>
              <p:nvPr/>
            </p:nvSpPr>
            <p:spPr>
              <a:xfrm>
                <a:off x="1142998" y="4969253"/>
                <a:ext cx="117378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600" dirty="0"/>
                  <a:t>≥ 45mmHg</a:t>
                </a:r>
              </a:p>
            </p:txBody>
          </p:sp>
          <p:sp>
            <p:nvSpPr>
              <p:cNvPr id="29" name="Textfeld 28">
                <a:extLst>
                  <a:ext uri="{FF2B5EF4-FFF2-40B4-BE49-F238E27FC236}">
                    <a16:creationId xmlns:a16="http://schemas.microsoft.com/office/drawing/2014/main" id="{B2D911FF-E0A6-4C14-A7E6-AB105DCF7EEE}"/>
                  </a:ext>
                </a:extLst>
              </p:cNvPr>
              <p:cNvSpPr txBox="1"/>
              <p:nvPr/>
            </p:nvSpPr>
            <p:spPr>
              <a:xfrm>
                <a:off x="1164231" y="5746313"/>
                <a:ext cx="761674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600" dirty="0"/>
                  <a:t>≥ 7,35</a:t>
                </a:r>
              </a:p>
            </p:txBody>
          </p:sp>
          <p:sp>
            <p:nvSpPr>
              <p:cNvPr id="30" name="Textfeld 29">
                <a:extLst>
                  <a:ext uri="{FF2B5EF4-FFF2-40B4-BE49-F238E27FC236}">
                    <a16:creationId xmlns:a16="http://schemas.microsoft.com/office/drawing/2014/main" id="{26652BE8-F486-4FB2-BAA5-3FC284D5B39A}"/>
                  </a:ext>
                </a:extLst>
              </p:cNvPr>
              <p:cNvSpPr txBox="1"/>
              <p:nvPr/>
            </p:nvSpPr>
            <p:spPr>
              <a:xfrm>
                <a:off x="2069418" y="5297796"/>
                <a:ext cx="761674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600" dirty="0"/>
                  <a:t>&lt; 7,35</a:t>
                </a:r>
              </a:p>
            </p:txBody>
          </p:sp>
        </p:grpSp>
        <p:cxnSp>
          <p:nvCxnSpPr>
            <p:cNvPr id="33" name="Gerade Verbindung mit Pfeil 32">
              <a:extLst>
                <a:ext uri="{FF2B5EF4-FFF2-40B4-BE49-F238E27FC236}">
                  <a16:creationId xmlns:a16="http://schemas.microsoft.com/office/drawing/2014/main" id="{55FBBE5D-A4CE-4A99-86B2-84BAE880F83C}"/>
                </a:ext>
              </a:extLst>
            </p:cNvPr>
            <p:cNvCxnSpPr>
              <a:cxnSpLocks/>
            </p:cNvCxnSpPr>
            <p:nvPr/>
          </p:nvCxnSpPr>
          <p:spPr>
            <a:xfrm>
              <a:off x="1028497" y="4315218"/>
              <a:ext cx="0" cy="22776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Gerade Verbindung mit Pfeil 33">
              <a:extLst>
                <a:ext uri="{FF2B5EF4-FFF2-40B4-BE49-F238E27FC236}">
                  <a16:creationId xmlns:a16="http://schemas.microsoft.com/office/drawing/2014/main" id="{9A7411DD-F64D-42CD-BA54-39B4C1D3AC35}"/>
                </a:ext>
              </a:extLst>
            </p:cNvPr>
            <p:cNvCxnSpPr>
              <a:cxnSpLocks/>
              <a:stCxn id="18" idx="1"/>
            </p:cNvCxnSpPr>
            <p:nvPr/>
          </p:nvCxnSpPr>
          <p:spPr>
            <a:xfrm flipH="1" flipV="1">
              <a:off x="1021560" y="2685822"/>
              <a:ext cx="1828352" cy="1051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Gerade Verbindung mit Pfeil 34">
              <a:extLst>
                <a:ext uri="{FF2B5EF4-FFF2-40B4-BE49-F238E27FC236}">
                  <a16:creationId xmlns:a16="http://schemas.microsoft.com/office/drawing/2014/main" id="{E9C9A354-1FDF-4DC9-A902-F31C62DC968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42256" y="5585883"/>
              <a:ext cx="1303156" cy="1503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Gerade Verbindung mit Pfeil 35">
              <a:extLst>
                <a:ext uri="{FF2B5EF4-FFF2-40B4-BE49-F238E27FC236}">
                  <a16:creationId xmlns:a16="http://schemas.microsoft.com/office/drawing/2014/main" id="{46048B7C-8E43-43B8-9B58-2C1E3F2C8A9F}"/>
                </a:ext>
              </a:extLst>
            </p:cNvPr>
            <p:cNvCxnSpPr>
              <a:cxnSpLocks/>
            </p:cNvCxnSpPr>
            <p:nvPr/>
          </p:nvCxnSpPr>
          <p:spPr>
            <a:xfrm>
              <a:off x="7131087" y="3849532"/>
              <a:ext cx="280366" cy="725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Gerade Verbindung mit Pfeil 40">
              <a:extLst>
                <a:ext uri="{FF2B5EF4-FFF2-40B4-BE49-F238E27FC236}">
                  <a16:creationId xmlns:a16="http://schemas.microsoft.com/office/drawing/2014/main" id="{1CCEC4BB-8A21-4103-B6EC-13A4FAE531BE}"/>
                </a:ext>
              </a:extLst>
            </p:cNvPr>
            <p:cNvCxnSpPr>
              <a:cxnSpLocks/>
            </p:cNvCxnSpPr>
            <p:nvPr/>
          </p:nvCxnSpPr>
          <p:spPr>
            <a:xfrm>
              <a:off x="1030299" y="5080047"/>
              <a:ext cx="0" cy="22776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Gerade Verbindung mit Pfeil 41">
              <a:extLst>
                <a:ext uri="{FF2B5EF4-FFF2-40B4-BE49-F238E27FC236}">
                  <a16:creationId xmlns:a16="http://schemas.microsoft.com/office/drawing/2014/main" id="{91D7BE6D-8229-41CB-A54B-3B8CA132F7E8}"/>
                </a:ext>
              </a:extLst>
            </p:cNvPr>
            <p:cNvCxnSpPr>
              <a:cxnSpLocks/>
            </p:cNvCxnSpPr>
            <p:nvPr/>
          </p:nvCxnSpPr>
          <p:spPr>
            <a:xfrm>
              <a:off x="1028497" y="5864229"/>
              <a:ext cx="0" cy="22776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Gerade Verbindung mit Pfeil 42">
              <a:extLst>
                <a:ext uri="{FF2B5EF4-FFF2-40B4-BE49-F238E27FC236}">
                  <a16:creationId xmlns:a16="http://schemas.microsoft.com/office/drawing/2014/main" id="{C6576CCF-D810-4C19-BE1B-7A242DC4F6C5}"/>
                </a:ext>
              </a:extLst>
            </p:cNvPr>
            <p:cNvCxnSpPr>
              <a:cxnSpLocks/>
            </p:cNvCxnSpPr>
            <p:nvPr/>
          </p:nvCxnSpPr>
          <p:spPr>
            <a:xfrm>
              <a:off x="1026089" y="3444780"/>
              <a:ext cx="0" cy="17861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Gerade Verbindung mit Pfeil 44">
              <a:extLst>
                <a:ext uri="{FF2B5EF4-FFF2-40B4-BE49-F238E27FC236}">
                  <a16:creationId xmlns:a16="http://schemas.microsoft.com/office/drawing/2014/main" id="{3C77D82B-D06D-4070-8791-C557F58A2147}"/>
                </a:ext>
              </a:extLst>
            </p:cNvPr>
            <p:cNvCxnSpPr>
              <a:cxnSpLocks/>
            </p:cNvCxnSpPr>
            <p:nvPr/>
          </p:nvCxnSpPr>
          <p:spPr>
            <a:xfrm>
              <a:off x="1026089" y="2685821"/>
              <a:ext cx="0" cy="166674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Gerade Verbindung mit Pfeil 53">
              <a:extLst>
                <a:ext uri="{FF2B5EF4-FFF2-40B4-BE49-F238E27FC236}">
                  <a16:creationId xmlns:a16="http://schemas.microsoft.com/office/drawing/2014/main" id="{63F7A4A3-F568-4464-8E4D-51D5EAB6001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246656" y="2681810"/>
              <a:ext cx="606920" cy="1453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Gerade Verbindung mit Pfeil 55">
              <a:extLst>
                <a:ext uri="{FF2B5EF4-FFF2-40B4-BE49-F238E27FC236}">
                  <a16:creationId xmlns:a16="http://schemas.microsoft.com/office/drawing/2014/main" id="{07AFE655-85FB-416F-BB22-4190D0DF4A63}"/>
                </a:ext>
              </a:extLst>
            </p:cNvPr>
            <p:cNvCxnSpPr>
              <a:cxnSpLocks/>
            </p:cNvCxnSpPr>
            <p:nvPr/>
          </p:nvCxnSpPr>
          <p:spPr>
            <a:xfrm>
              <a:off x="5853576" y="2696340"/>
              <a:ext cx="0" cy="166674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Gerade Verbindung mit Pfeil 56">
              <a:extLst>
                <a:ext uri="{FF2B5EF4-FFF2-40B4-BE49-F238E27FC236}">
                  <a16:creationId xmlns:a16="http://schemas.microsoft.com/office/drawing/2014/main" id="{7A7980AF-21AB-46F5-9FD7-4B7153DAC3FB}"/>
                </a:ext>
              </a:extLst>
            </p:cNvPr>
            <p:cNvCxnSpPr>
              <a:cxnSpLocks/>
            </p:cNvCxnSpPr>
            <p:nvPr/>
          </p:nvCxnSpPr>
          <p:spPr>
            <a:xfrm>
              <a:off x="4025374" y="2292460"/>
              <a:ext cx="0" cy="55204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Gerade Verbindung mit Pfeil 58">
              <a:extLst>
                <a:ext uri="{FF2B5EF4-FFF2-40B4-BE49-F238E27FC236}">
                  <a16:creationId xmlns:a16="http://schemas.microsoft.com/office/drawing/2014/main" id="{A76E0D52-EA3F-4DF2-A6B1-31F8F5AF460F}"/>
                </a:ext>
              </a:extLst>
            </p:cNvPr>
            <p:cNvCxnSpPr>
              <a:cxnSpLocks/>
            </p:cNvCxnSpPr>
            <p:nvPr/>
          </p:nvCxnSpPr>
          <p:spPr>
            <a:xfrm>
              <a:off x="5885254" y="4323236"/>
              <a:ext cx="0" cy="22776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Gerade Verbindung mit Pfeil 59">
              <a:extLst>
                <a:ext uri="{FF2B5EF4-FFF2-40B4-BE49-F238E27FC236}">
                  <a16:creationId xmlns:a16="http://schemas.microsoft.com/office/drawing/2014/main" id="{72AD7EF7-4AF8-443C-A34C-E4CF4B04BBC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851975" y="5176652"/>
              <a:ext cx="1601" cy="340657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Textfeld 65">
              <a:extLst>
                <a:ext uri="{FF2B5EF4-FFF2-40B4-BE49-F238E27FC236}">
                  <a16:creationId xmlns:a16="http://schemas.microsoft.com/office/drawing/2014/main" id="{DC2F74E4-B8BC-43A9-9069-D53006C2AB5F}"/>
                </a:ext>
              </a:extLst>
            </p:cNvPr>
            <p:cNvSpPr txBox="1"/>
            <p:nvPr/>
          </p:nvSpPr>
          <p:spPr>
            <a:xfrm>
              <a:off x="7015599" y="3575134"/>
              <a:ext cx="5113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/>
                <a:t>nein</a:t>
              </a:r>
            </a:p>
          </p:txBody>
        </p:sp>
        <p:sp>
          <p:nvSpPr>
            <p:cNvPr id="67" name="Textfeld 66">
              <a:extLst>
                <a:ext uri="{FF2B5EF4-FFF2-40B4-BE49-F238E27FC236}">
                  <a16:creationId xmlns:a16="http://schemas.microsoft.com/office/drawing/2014/main" id="{564851A4-21B0-4E82-B7C7-6026CB5666E7}"/>
                </a:ext>
              </a:extLst>
            </p:cNvPr>
            <p:cNvSpPr txBox="1"/>
            <p:nvPr/>
          </p:nvSpPr>
          <p:spPr>
            <a:xfrm>
              <a:off x="5272675" y="2398157"/>
              <a:ext cx="5113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/>
                <a:t>nein</a:t>
              </a:r>
            </a:p>
          </p:txBody>
        </p:sp>
        <p:sp>
          <p:nvSpPr>
            <p:cNvPr id="68" name="Textfeld 67">
              <a:extLst>
                <a:ext uri="{FF2B5EF4-FFF2-40B4-BE49-F238E27FC236}">
                  <a16:creationId xmlns:a16="http://schemas.microsoft.com/office/drawing/2014/main" id="{75FFDB22-ED26-4D11-964D-F2ABF15A9C74}"/>
                </a:ext>
              </a:extLst>
            </p:cNvPr>
            <p:cNvSpPr txBox="1"/>
            <p:nvPr/>
          </p:nvSpPr>
          <p:spPr>
            <a:xfrm>
              <a:off x="1360448" y="2391782"/>
              <a:ext cx="5113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/>
                <a:t>ja</a:t>
              </a:r>
            </a:p>
          </p:txBody>
        </p:sp>
        <p:sp>
          <p:nvSpPr>
            <p:cNvPr id="69" name="Textfeld 68">
              <a:extLst>
                <a:ext uri="{FF2B5EF4-FFF2-40B4-BE49-F238E27FC236}">
                  <a16:creationId xmlns:a16="http://schemas.microsoft.com/office/drawing/2014/main" id="{E8CBBD80-0DED-4514-9988-196AFBE54852}"/>
                </a:ext>
              </a:extLst>
            </p:cNvPr>
            <p:cNvSpPr txBox="1"/>
            <p:nvPr/>
          </p:nvSpPr>
          <p:spPr>
            <a:xfrm>
              <a:off x="6087310" y="4265380"/>
              <a:ext cx="5113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/>
                <a:t>ja</a:t>
              </a:r>
            </a:p>
          </p:txBody>
        </p:sp>
        <p:cxnSp>
          <p:nvCxnSpPr>
            <p:cNvPr id="70" name="Gerade Verbindung mit Pfeil 69">
              <a:extLst>
                <a:ext uri="{FF2B5EF4-FFF2-40B4-BE49-F238E27FC236}">
                  <a16:creationId xmlns:a16="http://schemas.microsoft.com/office/drawing/2014/main" id="{DFE06AB2-FAA9-404E-A3CE-606E34634927}"/>
                </a:ext>
              </a:extLst>
            </p:cNvPr>
            <p:cNvCxnSpPr>
              <a:cxnSpLocks/>
            </p:cNvCxnSpPr>
            <p:nvPr/>
          </p:nvCxnSpPr>
          <p:spPr>
            <a:xfrm>
              <a:off x="5885254" y="3262326"/>
              <a:ext cx="0" cy="166674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Gerade Verbindung mit Pfeil 72">
              <a:extLst>
                <a:ext uri="{FF2B5EF4-FFF2-40B4-BE49-F238E27FC236}">
                  <a16:creationId xmlns:a16="http://schemas.microsoft.com/office/drawing/2014/main" id="{1A393041-C034-48A6-9244-62BA2095D70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567009" y="1980678"/>
              <a:ext cx="775972" cy="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Textfeld 78">
              <a:extLst>
                <a:ext uri="{FF2B5EF4-FFF2-40B4-BE49-F238E27FC236}">
                  <a16:creationId xmlns:a16="http://schemas.microsoft.com/office/drawing/2014/main" id="{FFBE68E6-35A4-4514-956E-1CEACE83B7FD}"/>
                </a:ext>
              </a:extLst>
            </p:cNvPr>
            <p:cNvSpPr txBox="1"/>
            <p:nvPr/>
          </p:nvSpPr>
          <p:spPr>
            <a:xfrm>
              <a:off x="7255848" y="5761335"/>
              <a:ext cx="1767833" cy="923330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de-DE" dirty="0"/>
                <a:t>* </a:t>
              </a:r>
              <a:r>
                <a:rPr lang="de-DE" sz="1200" dirty="0"/>
                <a:t>kein Pulsoximeter-Signal und Patient kritisch krank oder schwere Atemnot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250564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63C180-9ACC-4792-B86B-A544944AE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Hämoglobin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82F6F31-C3EF-4B29-A8B8-AA883D1BC9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2600" dirty="0"/>
              <a:t>Im Blut ist Sauerstoff überwiegend an Hämoglobin gebunden.</a:t>
            </a:r>
          </a:p>
          <a:p>
            <a:r>
              <a:rPr lang="de-DE" sz="2600" dirty="0"/>
              <a:t>Hämoglobin nimmt Sauerstoff in Abhängigkeit vom Partialdruck auf oder gibt ihn ab.</a:t>
            </a:r>
          </a:p>
          <a:p>
            <a:r>
              <a:rPr lang="de-DE" sz="2600" dirty="0"/>
              <a:t>Nur sehr wenig Sauerstoff ist unter </a:t>
            </a:r>
            <a:r>
              <a:rPr lang="de-DE" sz="2600" dirty="0" err="1"/>
              <a:t>normobaren</a:t>
            </a:r>
            <a:r>
              <a:rPr lang="de-DE" sz="2600" dirty="0"/>
              <a:t> Bedingungen physikalisch im Blut gelöst.</a:t>
            </a:r>
          </a:p>
        </p:txBody>
      </p:sp>
    </p:spTree>
    <p:extLst>
      <p:ext uri="{BB962C8B-B14F-4D97-AF65-F5344CB8AC3E}">
        <p14:creationId xmlns:p14="http://schemas.microsoft.com/office/powerpoint/2010/main" val="120700714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27E7D4-39F8-4BAC-8713-6F351326B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Die initiale Sauerstoffdosis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48A41AB-728F-4435-BA54-4C4AB69C08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8018" y="2030402"/>
            <a:ext cx="7738782" cy="2158357"/>
          </a:xfrm>
        </p:spPr>
        <p:txBody>
          <a:bodyPr/>
          <a:lstStyle/>
          <a:p>
            <a:pPr marL="0" indent="0">
              <a:buNone/>
            </a:pPr>
            <a:r>
              <a:rPr lang="de-DE" sz="3200" dirty="0"/>
              <a:t>bei </a:t>
            </a:r>
            <a:r>
              <a:rPr lang="de-DE" sz="3200" dirty="0" err="1"/>
              <a:t>hypoxämischen</a:t>
            </a:r>
            <a:r>
              <a:rPr lang="de-DE" sz="3200" dirty="0"/>
              <a:t> Patienten richtet sich nach der Schwere der Hypoxämie und den Begleitumständen. </a:t>
            </a:r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6650756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0EF02C-F3B3-4510-91AA-2F8BE2B8D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Zielbereich der akuten Sauerstofftherapie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706ED66-89C2-476D-89D5-7D0086169B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697038"/>
            <a:ext cx="8507691" cy="4755038"/>
          </a:xfrm>
        </p:spPr>
        <p:txBody>
          <a:bodyPr/>
          <a:lstStyle/>
          <a:p>
            <a:pPr marL="0" indent="0">
              <a:spcAft>
                <a:spcPts val="1200"/>
              </a:spcAft>
              <a:buNone/>
            </a:pPr>
            <a:r>
              <a:rPr lang="de-DE" dirty="0">
                <a:solidFill>
                  <a:schemeClr val="accent6">
                    <a:lumMod val="75000"/>
                  </a:schemeClr>
                </a:solidFill>
              </a:rPr>
              <a:t>für </a:t>
            </a:r>
            <a:r>
              <a:rPr lang="de-DE" b="1" dirty="0">
                <a:solidFill>
                  <a:schemeClr val="accent6">
                    <a:lumMod val="75000"/>
                  </a:schemeClr>
                </a:solidFill>
              </a:rPr>
              <a:t>nicht beatmete Patienten ohne </a:t>
            </a:r>
            <a:r>
              <a:rPr lang="de-DE" b="1" dirty="0" err="1">
                <a:solidFill>
                  <a:schemeClr val="accent6">
                    <a:lumMod val="75000"/>
                  </a:schemeClr>
                </a:solidFill>
              </a:rPr>
              <a:t>Hyperkapnierisiko</a:t>
            </a:r>
            <a:r>
              <a:rPr lang="de-DE" b="1" dirty="0">
                <a:solidFill>
                  <a:schemeClr val="accent6">
                    <a:lumMod val="75000"/>
                  </a:schemeClr>
                </a:solidFill>
              </a:rPr>
              <a:t>:  </a:t>
            </a:r>
            <a:r>
              <a:rPr lang="de-DE" dirty="0" err="1">
                <a:solidFill>
                  <a:schemeClr val="accent6">
                    <a:lumMod val="75000"/>
                  </a:schemeClr>
                </a:solidFill>
              </a:rPr>
              <a:t>pulsoximetrische</a:t>
            </a:r>
            <a:r>
              <a:rPr lang="de-DE" dirty="0">
                <a:solidFill>
                  <a:schemeClr val="accent6">
                    <a:lumMod val="75000"/>
                  </a:schemeClr>
                </a:solidFill>
              </a:rPr>
              <a:t> Sättigung: 92 % - 96 %</a:t>
            </a:r>
          </a:p>
          <a:p>
            <a:r>
              <a:rPr lang="de-DE" dirty="0"/>
              <a:t>Sauerstoffsättigung unter 92%:</a:t>
            </a:r>
          </a:p>
          <a:p>
            <a:pPr lvl="1"/>
            <a:r>
              <a:rPr lang="de-DE" sz="2400" dirty="0"/>
              <a:t>Beginn oder Erhöhung einer Sauerstofftherapie. </a:t>
            </a:r>
          </a:p>
          <a:p>
            <a:r>
              <a:rPr lang="de-DE" dirty="0"/>
              <a:t>Sättigung &gt; 96 %: </a:t>
            </a:r>
          </a:p>
          <a:p>
            <a:pPr lvl="1"/>
            <a:r>
              <a:rPr lang="de-DE" sz="2400" dirty="0"/>
              <a:t>Beendigung oder Reduktion der Sauerstofftherapie </a:t>
            </a:r>
          </a:p>
          <a:p>
            <a:r>
              <a:rPr lang="de-DE" dirty="0"/>
              <a:t>Zielwerte gelten in Ruhe</a:t>
            </a:r>
          </a:p>
          <a:p>
            <a:r>
              <a:rPr lang="de-DE" dirty="0"/>
              <a:t>Bei akut Kranken:</a:t>
            </a:r>
            <a:br>
              <a:rPr lang="de-DE" dirty="0"/>
            </a:br>
            <a:r>
              <a:rPr lang="de-DE" dirty="0"/>
              <a:t>niedrigere Sättigung z. B. unter Belastung, beim Husten kurzzeitig (&lt; 1 Minute) tolerierbar</a:t>
            </a:r>
          </a:p>
        </p:txBody>
      </p:sp>
    </p:spTree>
    <p:extLst>
      <p:ext uri="{BB962C8B-B14F-4D97-AF65-F5344CB8AC3E}">
        <p14:creationId xmlns:p14="http://schemas.microsoft.com/office/powerpoint/2010/main" val="318588394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D49208-AFE4-4F60-9E21-1C75C2F8DA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9292" y="635000"/>
            <a:ext cx="7134832" cy="849784"/>
          </a:xfrm>
        </p:spPr>
        <p:txBody>
          <a:bodyPr>
            <a:normAutofit fontScale="90000"/>
          </a:bodyPr>
          <a:lstStyle/>
          <a:p>
            <a:r>
              <a:rPr lang="de-DE" dirty="0"/>
              <a:t>O</a:t>
            </a:r>
            <a:r>
              <a:rPr lang="de-DE" baseline="-25000" dirty="0"/>
              <a:t>2</a:t>
            </a:r>
            <a:r>
              <a:rPr lang="de-DE" dirty="0"/>
              <a:t>-Karte für Patienten ohne </a:t>
            </a:r>
            <a:r>
              <a:rPr lang="de-DE" dirty="0" err="1"/>
              <a:t>Hyperkapnierisiko</a:t>
            </a:r>
            <a:endParaRPr lang="de-DE" dirty="0"/>
          </a:p>
        </p:txBody>
      </p:sp>
      <p:sp>
        <p:nvSpPr>
          <p:cNvPr id="8" name="Flussdiagramm: Alternativer Prozess 7">
            <a:extLst>
              <a:ext uri="{FF2B5EF4-FFF2-40B4-BE49-F238E27FC236}">
                <a16:creationId xmlns:a16="http://schemas.microsoft.com/office/drawing/2014/main" id="{C0FC46DE-978D-486A-BDC9-B3366AA10859}"/>
              </a:ext>
            </a:extLst>
          </p:cNvPr>
          <p:cNvSpPr/>
          <p:nvPr/>
        </p:nvSpPr>
        <p:spPr>
          <a:xfrm>
            <a:off x="2965767" y="2102485"/>
            <a:ext cx="2604523" cy="3733800"/>
          </a:xfrm>
          <a:prstGeom prst="flowChartAlternateProcess">
            <a:avLst/>
          </a:prstGeom>
          <a:ln>
            <a:solidFill>
              <a:schemeClr val="bg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20757325-AAAF-45AD-AECF-334710E7E17E}"/>
              </a:ext>
            </a:extLst>
          </p:cNvPr>
          <p:cNvSpPr/>
          <p:nvPr/>
        </p:nvSpPr>
        <p:spPr>
          <a:xfrm>
            <a:off x="3732529" y="2626677"/>
            <a:ext cx="923925" cy="88582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97226C8A-1032-4C23-B723-BC79F9CDF337}"/>
              </a:ext>
            </a:extLst>
          </p:cNvPr>
          <p:cNvSpPr/>
          <p:nvPr/>
        </p:nvSpPr>
        <p:spPr>
          <a:xfrm>
            <a:off x="4194492" y="3046648"/>
            <a:ext cx="1375798" cy="4476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4" name="Textfeld 2">
            <a:extLst>
              <a:ext uri="{FF2B5EF4-FFF2-40B4-BE49-F238E27FC236}">
                <a16:creationId xmlns:a16="http://schemas.microsoft.com/office/drawing/2014/main" id="{9401A1E4-23AC-48AE-9848-196B7EC525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2785" y="3574691"/>
            <a:ext cx="2074863" cy="2181225"/>
          </a:xfrm>
          <a:prstGeom prst="rect">
            <a:avLst/>
          </a:prstGeom>
          <a:solidFill>
            <a:srgbClr val="FFFFFF"/>
          </a:solidFill>
          <a:ln w="12700">
            <a:solidFill>
              <a:srgbClr val="5B9BD5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Sauerstoffsättigung</a:t>
            </a:r>
            <a:endParaRPr kumimoji="0" lang="de-DE" altLang="de-DE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(S</a:t>
            </a:r>
            <a:r>
              <a:rPr kumimoji="0" lang="de-DE" altLang="de-DE" sz="1800" b="1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kumimoji="0" lang="de-DE" altLang="de-DE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kumimoji="0" lang="de-DE" altLang="de-DE" sz="1800" b="1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kumimoji="0" lang="de-DE" altLang="de-DE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 altLang="de-DE" b="1" dirty="0"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 altLang="de-DE" sz="600" b="1" dirty="0"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kumimoji="0" lang="de-DE" altLang="de-DE" sz="12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-Sättigung &lt; 92%:</a:t>
            </a:r>
            <a:endParaRPr kumimoji="0" lang="de-DE" altLang="de-DE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Sauerstoffgabe prüfen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kumimoji="0" lang="de-DE" altLang="de-DE" sz="12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-Sättigung &gt; 96%:</a:t>
            </a:r>
            <a:endParaRPr kumimoji="0" lang="de-DE" altLang="de-DE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Sauerstoffgabe reduzieren</a:t>
            </a:r>
            <a:endParaRPr kumimoji="0" lang="de-DE" altLang="de-D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BA0FD1F2-3DF6-40DE-BB4C-90F86F3C3060}"/>
              </a:ext>
            </a:extLst>
          </p:cNvPr>
          <p:cNvSpPr/>
          <p:nvPr/>
        </p:nvSpPr>
        <p:spPr>
          <a:xfrm>
            <a:off x="3252053" y="4275690"/>
            <a:ext cx="2074863" cy="36195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id="{06B98049-4CC6-4EBD-9041-EFA8C7E667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50723" y="4262273"/>
            <a:ext cx="2066925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92 – 96 %</a:t>
            </a:r>
            <a:endParaRPr kumimoji="0" lang="de-DE" altLang="de-DE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7">
            <a:extLst>
              <a:ext uri="{FF2B5EF4-FFF2-40B4-BE49-F238E27FC236}">
                <a16:creationId xmlns:a16="http://schemas.microsoft.com/office/drawing/2014/main" id="{A7A169A0-24B7-4960-8433-87BD7A59E6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312180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BEFFAE-4B93-414D-B38B-220FF209C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Zielbereich der akuten Sauerstofftherapie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F2B3C23-B36B-42FB-A140-DE0734FC92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de-DE" sz="2800" dirty="0">
                <a:solidFill>
                  <a:schemeClr val="accent6">
                    <a:lumMod val="75000"/>
                  </a:schemeClr>
                </a:solidFill>
              </a:rPr>
              <a:t>für akut kranke, </a:t>
            </a:r>
            <a:r>
              <a:rPr lang="de-DE" sz="2800" b="1" dirty="0">
                <a:solidFill>
                  <a:schemeClr val="accent6">
                    <a:lumMod val="75000"/>
                  </a:schemeClr>
                </a:solidFill>
              </a:rPr>
              <a:t>nicht beatmete Patienten mit </a:t>
            </a:r>
            <a:r>
              <a:rPr lang="de-DE" sz="2800" b="1" dirty="0" err="1">
                <a:solidFill>
                  <a:schemeClr val="accent6">
                    <a:lumMod val="75000"/>
                  </a:schemeClr>
                </a:solidFill>
              </a:rPr>
              <a:t>Hyperkapnierisiko</a:t>
            </a:r>
            <a:r>
              <a:rPr lang="de-DE" sz="2800" dirty="0">
                <a:solidFill>
                  <a:schemeClr val="accent6">
                    <a:lumMod val="75000"/>
                  </a:schemeClr>
                </a:solidFill>
              </a:rPr>
              <a:t> (z. B. COPD):</a:t>
            </a:r>
          </a:p>
          <a:p>
            <a:r>
              <a:rPr lang="de-DE" sz="2800" dirty="0" err="1"/>
              <a:t>pulsoximetrische</a:t>
            </a:r>
            <a:r>
              <a:rPr lang="de-DE" sz="2800" dirty="0"/>
              <a:t> Ziel-Sättigung: 88 % - 92 %</a:t>
            </a:r>
          </a:p>
          <a:p>
            <a:pPr marL="0" indent="0">
              <a:buNone/>
            </a:pPr>
            <a:r>
              <a:rPr lang="de-DE" sz="2800" dirty="0"/>
              <a:t>   </a:t>
            </a:r>
            <a:r>
              <a:rPr lang="de-DE" sz="2800" dirty="0">
                <a:solidFill>
                  <a:srgbClr val="FF0000"/>
                </a:solidFill>
              </a:rPr>
              <a:t> </a:t>
            </a:r>
            <a:r>
              <a:rPr lang="de-DE" sz="2800" dirty="0"/>
              <a:t>Reduktion</a:t>
            </a:r>
            <a:r>
              <a:rPr lang="de-DE" sz="2800" dirty="0">
                <a:solidFill>
                  <a:srgbClr val="FF0000"/>
                </a:solidFill>
              </a:rPr>
              <a:t> </a:t>
            </a:r>
            <a:r>
              <a:rPr lang="de-DE" sz="2800" dirty="0"/>
              <a:t>der Sauerstofftherapie bei einer </a:t>
            </a:r>
          </a:p>
          <a:p>
            <a:pPr marL="0" indent="0">
              <a:buNone/>
              <a:tabLst>
                <a:tab pos="360363" algn="l"/>
              </a:tabLst>
            </a:pPr>
            <a:r>
              <a:rPr lang="de-DE" sz="2800" dirty="0"/>
              <a:t>	Sättigung von über 92 %</a:t>
            </a:r>
          </a:p>
          <a:p>
            <a:r>
              <a:rPr lang="de-DE" sz="2800" dirty="0"/>
              <a:t>Beginn erst bei einer Sättigung unter 88 %</a:t>
            </a:r>
          </a:p>
        </p:txBody>
      </p:sp>
    </p:spTree>
    <p:extLst>
      <p:ext uri="{BB962C8B-B14F-4D97-AF65-F5344CB8AC3E}">
        <p14:creationId xmlns:p14="http://schemas.microsoft.com/office/powerpoint/2010/main" val="61335679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FBD108-E755-4B41-A0F1-D1184CE7D4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O</a:t>
            </a:r>
            <a:r>
              <a:rPr lang="de-DE" baseline="-25000" dirty="0"/>
              <a:t>2</a:t>
            </a:r>
            <a:r>
              <a:rPr lang="de-DE" dirty="0"/>
              <a:t>-Karte für Patienten mit </a:t>
            </a:r>
            <a:r>
              <a:rPr lang="de-DE" dirty="0" err="1"/>
              <a:t>Hyperkapnierisiko</a:t>
            </a:r>
            <a:endParaRPr lang="de-DE" dirty="0"/>
          </a:p>
        </p:txBody>
      </p:sp>
      <p:sp>
        <p:nvSpPr>
          <p:cNvPr id="7" name="Flussdiagramm: Alternativer Prozess 6">
            <a:extLst>
              <a:ext uri="{FF2B5EF4-FFF2-40B4-BE49-F238E27FC236}">
                <a16:creationId xmlns:a16="http://schemas.microsoft.com/office/drawing/2014/main" id="{5CFFFC0D-363C-41B3-A864-EB4105D22621}"/>
              </a:ext>
            </a:extLst>
          </p:cNvPr>
          <p:cNvSpPr/>
          <p:nvPr/>
        </p:nvSpPr>
        <p:spPr>
          <a:xfrm>
            <a:off x="2965767" y="2102485"/>
            <a:ext cx="2604523" cy="3733800"/>
          </a:xfrm>
          <a:prstGeom prst="flowChartAlternateProcess">
            <a:avLst/>
          </a:prstGeom>
          <a:ln>
            <a:solidFill>
              <a:schemeClr val="bg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69194F2D-5A4D-44B7-B9A8-004AC0C92103}"/>
              </a:ext>
            </a:extLst>
          </p:cNvPr>
          <p:cNvSpPr/>
          <p:nvPr/>
        </p:nvSpPr>
        <p:spPr>
          <a:xfrm>
            <a:off x="3732529" y="2626677"/>
            <a:ext cx="923925" cy="88582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367DBAFB-18B3-458F-BC95-62AC32FAD2B3}"/>
              </a:ext>
            </a:extLst>
          </p:cNvPr>
          <p:cNvSpPr/>
          <p:nvPr/>
        </p:nvSpPr>
        <p:spPr>
          <a:xfrm>
            <a:off x="4194492" y="3046648"/>
            <a:ext cx="1375798" cy="4476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10" name="Textfeld 2">
            <a:extLst>
              <a:ext uri="{FF2B5EF4-FFF2-40B4-BE49-F238E27FC236}">
                <a16:creationId xmlns:a16="http://schemas.microsoft.com/office/drawing/2014/main" id="{60D9D13D-B286-49BB-B6CB-8DDB308730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2785" y="3574691"/>
            <a:ext cx="2074863" cy="2181225"/>
          </a:xfrm>
          <a:prstGeom prst="rect">
            <a:avLst/>
          </a:prstGeom>
          <a:solidFill>
            <a:srgbClr val="FFFFFF"/>
          </a:solidFill>
          <a:ln w="12700">
            <a:solidFill>
              <a:srgbClr val="5B9BD5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Sauerstoffsättigung</a:t>
            </a:r>
            <a:endParaRPr kumimoji="0" lang="de-DE" altLang="de-DE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(S</a:t>
            </a:r>
            <a:r>
              <a:rPr kumimoji="0" lang="de-DE" altLang="de-DE" sz="1800" b="1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kumimoji="0" lang="de-DE" altLang="de-DE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kumimoji="0" lang="de-DE" altLang="de-DE" sz="1800" b="1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kumimoji="0" lang="de-DE" altLang="de-DE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 altLang="de-DE" b="1" dirty="0"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 altLang="de-DE" sz="600" b="1" dirty="0"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kumimoji="0" lang="de-DE" altLang="de-DE" sz="12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-Sättigung &lt; </a:t>
            </a:r>
            <a:r>
              <a:rPr lang="de-DE" altLang="de-DE" sz="1200" dirty="0">
                <a:ea typeface="Calibri" panose="020F0502020204030204" pitchFamily="34" charset="0"/>
                <a:cs typeface="Times New Roman" panose="02020603050405020304" pitchFamily="18" charset="0"/>
              </a:rPr>
              <a:t>88</a:t>
            </a: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%:</a:t>
            </a:r>
            <a:endParaRPr kumimoji="0" lang="de-DE" altLang="de-DE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Sauerstoffgabe prüfen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kumimoji="0" lang="de-DE" altLang="de-DE" sz="12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-Sättigung &gt; </a:t>
            </a:r>
            <a:r>
              <a:rPr lang="de-DE" altLang="de-DE" sz="1200" dirty="0">
                <a:ea typeface="Calibri" panose="020F0502020204030204" pitchFamily="34" charset="0"/>
                <a:cs typeface="Times New Roman" panose="02020603050405020304" pitchFamily="18" charset="0"/>
              </a:rPr>
              <a:t>92</a:t>
            </a: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%:</a:t>
            </a:r>
            <a:endParaRPr kumimoji="0" lang="de-DE" altLang="de-DE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Sauerstoffgabe reduzieren</a:t>
            </a:r>
            <a:endParaRPr kumimoji="0" lang="de-DE" altLang="de-D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id="{B29DB060-1CC6-4A2F-9BB4-648F40B064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50723" y="4262273"/>
            <a:ext cx="2066925" cy="35242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altLang="de-DE" b="1" dirty="0">
                <a:ea typeface="Calibri" panose="020F0502020204030204" pitchFamily="34" charset="0"/>
                <a:cs typeface="Times New Roman" panose="02020603050405020304" pitchFamily="18" charset="0"/>
              </a:rPr>
              <a:t>88</a:t>
            </a:r>
            <a:r>
              <a:rPr kumimoji="0" lang="de-DE" altLang="de-DE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92 %</a:t>
            </a:r>
            <a:endParaRPr kumimoji="0" lang="de-DE" altLang="de-DE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66837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9B872D-E4EF-415F-8886-B6EE10380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Bei beatmeten Patienten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0331156-760C-4339-94FF-6E2305670D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2800" dirty="0"/>
              <a:t>soll eine arterielle Sauerstoffsättigung von 92 % bis 96 % angestrebt werden. </a:t>
            </a:r>
          </a:p>
          <a:p>
            <a:r>
              <a:rPr lang="de-DE" sz="2800" dirty="0"/>
              <a:t>bei akzeptabler Übereinstimmung mit der </a:t>
            </a:r>
            <a:r>
              <a:rPr lang="de-DE" sz="2800" dirty="0" err="1"/>
              <a:t>pulsoximetrischen</a:t>
            </a:r>
            <a:r>
              <a:rPr lang="de-DE" sz="2800" dirty="0"/>
              <a:t> Messung (Abweichung bis 2 %) und im präklinischen Bereich: </a:t>
            </a:r>
          </a:p>
          <a:p>
            <a:pPr marL="987425" lvl="1" indent="-644525">
              <a:buFont typeface="Wingdings" panose="05000000000000000000" pitchFamily="2" charset="2"/>
              <a:buChar char="Ø"/>
            </a:pPr>
            <a:r>
              <a:rPr lang="de-DE" sz="2800" dirty="0" err="1"/>
              <a:t>pulsoximetrische</a:t>
            </a:r>
            <a:r>
              <a:rPr lang="de-DE" sz="2800" dirty="0"/>
              <a:t> Messung der Sauerstoffsättigung zur Steuerung der Sauerstoffzufuhr</a:t>
            </a:r>
          </a:p>
        </p:txBody>
      </p:sp>
    </p:spTree>
    <p:extLst>
      <p:ext uri="{BB962C8B-B14F-4D97-AF65-F5344CB8AC3E}">
        <p14:creationId xmlns:p14="http://schemas.microsoft.com/office/powerpoint/2010/main" val="412975157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45BB0DF-806F-43F8-A968-E09EFC781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Zeichen einer akuten Erkrankung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F5F982F-DC2A-42EA-A433-CA941B0B52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671" y="1885547"/>
            <a:ext cx="7926309" cy="4525963"/>
          </a:xfrm>
        </p:spPr>
        <p:txBody>
          <a:bodyPr/>
          <a:lstStyle/>
          <a:p>
            <a:pPr marL="0" indent="0">
              <a:buNone/>
            </a:pPr>
            <a:r>
              <a:rPr lang="de-DE" sz="2800" dirty="0"/>
              <a:t>Wenn </a:t>
            </a:r>
            <a:r>
              <a:rPr lang="de-DE" sz="2800" dirty="0" err="1"/>
              <a:t>pulsoximetrische</a:t>
            </a:r>
            <a:r>
              <a:rPr lang="de-DE" sz="2800" dirty="0"/>
              <a:t> Sättigung von 92 % und höher:</a:t>
            </a:r>
          </a:p>
          <a:p>
            <a:pPr marL="0" indent="0">
              <a:buNone/>
            </a:pPr>
            <a:endParaRPr lang="de-DE" sz="14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de-DE" sz="2800" b="1" dirty="0"/>
              <a:t>Eingehende klinische Beurteilung </a:t>
            </a:r>
          </a:p>
          <a:p>
            <a:pPr marL="0" indent="0">
              <a:buNone/>
            </a:pPr>
            <a:r>
              <a:rPr lang="de-DE" sz="2800" dirty="0"/>
              <a:t>incl. Blutgasanalyse bei</a:t>
            </a:r>
          </a:p>
          <a:p>
            <a:r>
              <a:rPr lang="de-DE" sz="2800" dirty="0"/>
              <a:t>akuter Atemnot</a:t>
            </a:r>
          </a:p>
          <a:p>
            <a:r>
              <a:rPr lang="de-DE" sz="2800" dirty="0"/>
              <a:t>erhöhter Atemfrequenz</a:t>
            </a:r>
          </a:p>
          <a:p>
            <a:r>
              <a:rPr lang="de-DE" sz="2800" dirty="0"/>
              <a:t>Abfall der Sauerstoffsättigung um mehr als 3 % vom Ausgangswert</a:t>
            </a:r>
          </a:p>
          <a:p>
            <a:pPr marL="0" indent="0">
              <a:buNone/>
            </a:pPr>
            <a:endParaRPr lang="de-DE" sz="2600" dirty="0"/>
          </a:p>
        </p:txBody>
      </p:sp>
    </p:spTree>
    <p:extLst>
      <p:ext uri="{BB962C8B-B14F-4D97-AF65-F5344CB8AC3E}">
        <p14:creationId xmlns:p14="http://schemas.microsoft.com/office/powerpoint/2010/main" val="311176925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F8CC7A-926A-477D-B758-C0F3A6E7D4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Therapierefraktäre Hypoxämie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9AE045B-2618-4995-98A7-F3B8D94AEB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2800" dirty="0"/>
              <a:t>Patienten, die trotz Flussraten von mehr als 6 Litern Sauerstoff / min eine SpO</a:t>
            </a:r>
            <a:r>
              <a:rPr lang="de-DE" sz="2800" baseline="-25000" dirty="0"/>
              <a:t>2</a:t>
            </a:r>
            <a:r>
              <a:rPr lang="de-DE" sz="2800" dirty="0"/>
              <a:t> von 92 % nicht erreichen, sollen unverzüglich durch einen Arzt, der in der Diagnostik und Behandlung von Patienten mit akutem Atemversagen oder kritisch-kranken Patienten erfahren ist,  eingeschätzt werden.</a:t>
            </a:r>
          </a:p>
        </p:txBody>
      </p:sp>
    </p:spTree>
    <p:extLst>
      <p:ext uri="{BB962C8B-B14F-4D97-AF65-F5344CB8AC3E}">
        <p14:creationId xmlns:p14="http://schemas.microsoft.com/office/powerpoint/2010/main" val="259597706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99706E-C4DF-4FD3-8F69-A80FFBE41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Nichtinvasive Beatmung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D2B2CAA-03A1-4066-A3B6-8ED0438D8A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99666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de-DE" sz="2800" dirty="0"/>
              <a:t>primär bei Patienten mit </a:t>
            </a:r>
          </a:p>
          <a:p>
            <a:r>
              <a:rPr lang="de-DE" sz="2800" dirty="0" err="1"/>
              <a:t>hyperkapnischem</a:t>
            </a:r>
            <a:r>
              <a:rPr lang="de-DE" sz="2800" dirty="0"/>
              <a:t> Atemversagen mit </a:t>
            </a:r>
          </a:p>
          <a:p>
            <a:r>
              <a:rPr lang="de-DE" sz="2800" dirty="0"/>
              <a:t>konsekutiver Hypoxämie, </a:t>
            </a:r>
            <a:br>
              <a:rPr lang="de-DE" sz="2800" dirty="0"/>
            </a:br>
            <a:r>
              <a:rPr lang="de-DE" sz="2800" dirty="0"/>
              <a:t>besonders bei COPD mit Exazerbation und kardialem Lungenödem,</a:t>
            </a:r>
          </a:p>
          <a:p>
            <a:r>
              <a:rPr lang="de-DE" sz="2800" dirty="0"/>
              <a:t>pH-Wert &lt; 7,35 </a:t>
            </a:r>
          </a:p>
          <a:p>
            <a:pPr marL="0" indent="0">
              <a:buNone/>
            </a:pPr>
            <a:r>
              <a:rPr lang="de-DE" sz="2800" dirty="0"/>
              <a:t>Bei </a:t>
            </a:r>
            <a:r>
              <a:rPr lang="de-DE" sz="2800" dirty="0" err="1"/>
              <a:t>hypoxämischen</a:t>
            </a:r>
            <a:r>
              <a:rPr lang="de-DE" sz="2800" dirty="0"/>
              <a:t> und moderat </a:t>
            </a:r>
            <a:r>
              <a:rPr lang="de-DE" sz="2800" dirty="0" err="1"/>
              <a:t>hyperkapnischen</a:t>
            </a:r>
            <a:r>
              <a:rPr lang="de-DE" sz="2800" dirty="0"/>
              <a:t> Patienten kann alternativ </a:t>
            </a:r>
            <a:r>
              <a:rPr lang="de-DE" sz="2800" b="1" dirty="0"/>
              <a:t>HFNC</a:t>
            </a:r>
            <a:r>
              <a:rPr lang="de-DE" sz="2800" dirty="0"/>
              <a:t> (</a:t>
            </a:r>
            <a:r>
              <a:rPr lang="en-US" sz="2800" dirty="0"/>
              <a:t>High Flow </a:t>
            </a:r>
            <a:r>
              <a:rPr lang="en-US" sz="2800" dirty="0" err="1"/>
              <a:t>Oxgygen</a:t>
            </a:r>
            <a:r>
              <a:rPr lang="en-US" sz="2800" dirty="0"/>
              <a:t> Nasal Cannula) </a:t>
            </a:r>
            <a:r>
              <a:rPr lang="de-DE" sz="2800" dirty="0"/>
              <a:t>eingesetzt werden.</a:t>
            </a:r>
          </a:p>
        </p:txBody>
      </p:sp>
    </p:spTree>
    <p:extLst>
      <p:ext uri="{BB962C8B-B14F-4D97-AF65-F5344CB8AC3E}">
        <p14:creationId xmlns:p14="http://schemas.microsoft.com/office/powerpoint/2010/main" val="74048609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7FCAAC-E794-4775-B767-C6A784596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NIV (nicht invasive Beatmung)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5800D92-29EF-4B10-9967-164247F23F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44224"/>
            <a:ext cx="8229600" cy="4904404"/>
          </a:xfrm>
        </p:spPr>
        <p:txBody>
          <a:bodyPr/>
          <a:lstStyle/>
          <a:p>
            <a:r>
              <a:rPr lang="de-DE" dirty="0"/>
              <a:t>Akuttherapie:</a:t>
            </a:r>
            <a:br>
              <a:rPr lang="de-DE" dirty="0"/>
            </a:br>
            <a:r>
              <a:rPr lang="de-DE" dirty="0"/>
              <a:t>wichtige Behandlungsoption bei COPD-Exazerbation (ausgeprägt </a:t>
            </a:r>
            <a:r>
              <a:rPr lang="de-DE" dirty="0" err="1"/>
              <a:t>hyperkapnisch</a:t>
            </a:r>
            <a:r>
              <a:rPr lang="de-DE" dirty="0"/>
              <a:t> und </a:t>
            </a:r>
            <a:r>
              <a:rPr lang="de-DE" dirty="0" err="1"/>
              <a:t>hypoxämisch</a:t>
            </a:r>
            <a:r>
              <a:rPr lang="de-DE" dirty="0"/>
              <a:t>)</a:t>
            </a:r>
          </a:p>
          <a:p>
            <a:r>
              <a:rPr lang="de-DE" dirty="0"/>
              <a:t>NIV, CPAP und HFNC: </a:t>
            </a:r>
            <a:br>
              <a:rPr lang="de-DE" dirty="0"/>
            </a:br>
            <a:r>
              <a:rPr lang="de-DE" dirty="0"/>
              <a:t>sinnvolle Therapiealternativen beim kardialen Lungenödem mit schwerer Hypoxämie (FiO</a:t>
            </a:r>
            <a:r>
              <a:rPr lang="de-DE" baseline="-25000" dirty="0"/>
              <a:t>2</a:t>
            </a:r>
            <a:r>
              <a:rPr lang="de-DE" dirty="0"/>
              <a:t> &gt; 0,4 oder &gt; 6 l/min) unter konventioneller Sauerstofftherapie</a:t>
            </a:r>
          </a:p>
          <a:p>
            <a:r>
              <a:rPr lang="de-DE" dirty="0"/>
              <a:t>HFNC scheint bei moderater Hyperkapnie der NIV nicht unterlegen.</a:t>
            </a:r>
          </a:p>
          <a:p>
            <a:endParaRPr lang="de-DE" sz="1400" dirty="0"/>
          </a:p>
          <a:p>
            <a:pPr marL="0" indent="0">
              <a:buNone/>
            </a:pPr>
            <a:r>
              <a:rPr lang="de-DE" sz="1400" b="0" i="0" u="none" strike="noStrike" baseline="0" dirty="0">
                <a:solidFill>
                  <a:srgbClr val="000000"/>
                </a:solidFill>
              </a:rPr>
              <a:t>CPAP 	kontinuierlich positiver Atemwegsdruck (</a:t>
            </a:r>
            <a:r>
              <a:rPr lang="de-DE" sz="1400" b="0" i="0" u="none" strike="noStrike" baseline="0" dirty="0" err="1">
                <a:solidFill>
                  <a:srgbClr val="000000"/>
                </a:solidFill>
              </a:rPr>
              <a:t>Continuous</a:t>
            </a:r>
            <a:r>
              <a:rPr lang="de-DE" sz="1400" b="0" i="0" u="none" strike="noStrike" baseline="0" dirty="0">
                <a:solidFill>
                  <a:srgbClr val="000000"/>
                </a:solidFill>
              </a:rPr>
              <a:t> Positive </a:t>
            </a:r>
            <a:r>
              <a:rPr lang="de-DE" sz="1400" b="0" i="0" u="none" strike="noStrike" baseline="0" dirty="0" err="1">
                <a:solidFill>
                  <a:srgbClr val="000000"/>
                </a:solidFill>
              </a:rPr>
              <a:t>Airway</a:t>
            </a:r>
            <a:r>
              <a:rPr lang="de-DE" sz="1400" b="0" i="0" u="none" strike="noStrike" baseline="0" dirty="0">
                <a:solidFill>
                  <a:srgbClr val="000000"/>
                </a:solidFill>
              </a:rPr>
              <a:t> </a:t>
            </a:r>
            <a:r>
              <a:rPr lang="de-DE" sz="1400" b="0" i="0" u="none" strike="noStrike" baseline="0" dirty="0" err="1">
                <a:solidFill>
                  <a:srgbClr val="000000"/>
                </a:solidFill>
              </a:rPr>
              <a:t>Pressure</a:t>
            </a:r>
            <a:r>
              <a:rPr lang="de-DE" sz="1400" b="0" i="0" u="none" strike="noStrike" baseline="0" dirty="0">
                <a:solidFill>
                  <a:srgbClr val="000000"/>
                </a:solidFill>
              </a:rPr>
              <a:t>) </a:t>
            </a:r>
          </a:p>
          <a:p>
            <a:pPr marL="0" indent="0">
              <a:buNone/>
            </a:pPr>
            <a:r>
              <a:rPr lang="de-DE" sz="1400" b="0" i="0" u="none" strike="noStrike" baseline="0" dirty="0">
                <a:solidFill>
                  <a:srgbClr val="000000"/>
                </a:solidFill>
              </a:rPr>
              <a:t>FiO</a:t>
            </a:r>
            <a:r>
              <a:rPr lang="de-DE" sz="1400" b="0" i="0" u="none" strike="noStrike" baseline="-25000" dirty="0">
                <a:solidFill>
                  <a:srgbClr val="000000"/>
                </a:solidFill>
              </a:rPr>
              <a:t>2 </a:t>
            </a:r>
            <a:r>
              <a:rPr lang="de-DE" sz="1400" b="0" i="0" u="none" strike="noStrike" baseline="0" dirty="0">
                <a:solidFill>
                  <a:srgbClr val="000000"/>
                </a:solidFill>
              </a:rPr>
              <a:t>	Inspiratorische Sauerstoffkonzentration 	</a:t>
            </a:r>
          </a:p>
          <a:p>
            <a:pPr marL="0" indent="0">
              <a:buNone/>
            </a:pPr>
            <a:r>
              <a:rPr lang="en-US" sz="1400" dirty="0"/>
              <a:t>HFNC 	</a:t>
            </a:r>
            <a:r>
              <a:rPr lang="en-US" sz="1400" dirty="0" err="1"/>
              <a:t>Nasaler</a:t>
            </a:r>
            <a:r>
              <a:rPr lang="en-US" sz="1400" dirty="0"/>
              <a:t> High-Flow </a:t>
            </a:r>
            <a:r>
              <a:rPr lang="en-US" sz="1400" dirty="0" err="1"/>
              <a:t>Sauerstoff</a:t>
            </a:r>
            <a:r>
              <a:rPr lang="en-US" sz="1400" dirty="0"/>
              <a:t> (High-Flow nasal cannula)</a:t>
            </a:r>
          </a:p>
          <a:p>
            <a:pPr marL="0" indent="0">
              <a:buNone/>
            </a:pPr>
            <a:r>
              <a:rPr lang="de-DE" sz="1400" b="0" i="0" u="none" strike="noStrike" baseline="0" dirty="0">
                <a:solidFill>
                  <a:srgbClr val="000000"/>
                </a:solidFill>
              </a:rPr>
              <a:t>NIV 	Nichtinvasive Beatmung (non invasive </a:t>
            </a:r>
            <a:r>
              <a:rPr lang="de-DE" sz="1400" b="0" i="0" u="none" strike="noStrike" baseline="0" dirty="0" err="1">
                <a:solidFill>
                  <a:srgbClr val="000000"/>
                </a:solidFill>
              </a:rPr>
              <a:t>ventilation</a:t>
            </a:r>
            <a:r>
              <a:rPr lang="de-DE" sz="1400" b="0" i="0" u="none" strike="noStrike" baseline="0" dirty="0">
                <a:solidFill>
                  <a:srgbClr val="000000"/>
                </a:solidFill>
              </a:rPr>
              <a:t>) 	</a:t>
            </a:r>
            <a:endParaRPr lang="de-DE" sz="1000" b="0" i="0" u="none" strike="noStrike" baseline="0" dirty="0">
              <a:solidFill>
                <a:srgbClr val="000000"/>
              </a:solidFill>
            </a:endParaRPr>
          </a:p>
          <a:p>
            <a:endParaRPr lang="en-US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397346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D4A837-F1CE-4594-A4C2-C77D476697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sz="3000" dirty="0"/>
              <a:t>Berechnung des Sauerstoffgeha</a:t>
            </a:r>
            <a:r>
              <a:rPr lang="de-DE" dirty="0"/>
              <a:t>ltes</a:t>
            </a:r>
            <a:r>
              <a:rPr lang="de-DE" sz="3000" dirty="0"/>
              <a:t> (CaO</a:t>
            </a:r>
            <a:r>
              <a:rPr lang="de-DE" sz="3000" baseline="-25000" dirty="0"/>
              <a:t>2</a:t>
            </a:r>
            <a:r>
              <a:rPr lang="de-DE" sz="3000" dirty="0"/>
              <a:t>)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B7D5FF5-96A5-4193-9C42-BB48FC7803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84734"/>
            <a:ext cx="8229600" cy="4792336"/>
          </a:xfrm>
        </p:spPr>
        <p:txBody>
          <a:bodyPr/>
          <a:lstStyle/>
          <a:p>
            <a:pPr marL="0" indent="0">
              <a:buNone/>
            </a:pPr>
            <a:r>
              <a:rPr lang="de-DE" sz="3600" dirty="0"/>
              <a:t>CaO</a:t>
            </a:r>
            <a:r>
              <a:rPr lang="de-DE" sz="3600" baseline="-25000" dirty="0"/>
              <a:t>2</a:t>
            </a:r>
            <a:r>
              <a:rPr lang="de-DE" sz="3600" dirty="0"/>
              <a:t> = 1,34 x Hb x SO</a:t>
            </a:r>
            <a:r>
              <a:rPr lang="de-DE" sz="3600" baseline="-25000" dirty="0"/>
              <a:t>2</a:t>
            </a:r>
            <a:r>
              <a:rPr lang="de-DE" sz="3600" dirty="0"/>
              <a:t> + 0,0031 x paO</a:t>
            </a:r>
            <a:r>
              <a:rPr lang="de-DE" sz="3600" baseline="-25000" dirty="0"/>
              <a:t>2</a:t>
            </a:r>
          </a:p>
          <a:p>
            <a:pPr marL="0" indent="0">
              <a:buNone/>
            </a:pPr>
            <a:endParaRPr lang="de-DE" sz="1200" dirty="0"/>
          </a:p>
          <a:p>
            <a:pPr marL="0" indent="0">
              <a:buNone/>
            </a:pPr>
            <a:endParaRPr lang="de-DE" sz="1200" dirty="0"/>
          </a:p>
          <a:p>
            <a:pPr marL="539750" indent="-539750"/>
            <a:r>
              <a:rPr lang="de-DE" dirty="0"/>
              <a:t>O</a:t>
            </a:r>
            <a:r>
              <a:rPr lang="de-DE" baseline="-25000" dirty="0"/>
              <a:t>2</a:t>
            </a:r>
            <a:r>
              <a:rPr lang="de-DE" dirty="0"/>
              <a:t>- Gehalt: CaO</a:t>
            </a:r>
            <a:r>
              <a:rPr lang="de-DE" baseline="-25000" dirty="0"/>
              <a:t>2</a:t>
            </a:r>
            <a:r>
              <a:rPr lang="de-DE" dirty="0"/>
              <a:t> in ml O</a:t>
            </a:r>
            <a:r>
              <a:rPr lang="de-DE" baseline="-25000" dirty="0"/>
              <a:t>2</a:t>
            </a:r>
            <a:r>
              <a:rPr lang="de-DE" dirty="0"/>
              <a:t>/dl Blut</a:t>
            </a:r>
          </a:p>
          <a:p>
            <a:pPr marL="539750" indent="-539750"/>
            <a:r>
              <a:rPr lang="de-DE" dirty="0"/>
              <a:t>Hämoglobinkonzentration im Blut (Hb) in g/dl</a:t>
            </a:r>
          </a:p>
          <a:p>
            <a:pPr marL="539750" indent="-539750"/>
            <a:r>
              <a:rPr lang="de-DE" dirty="0"/>
              <a:t>O</a:t>
            </a:r>
            <a:r>
              <a:rPr lang="de-DE" baseline="-25000" dirty="0"/>
              <a:t>2</a:t>
            </a:r>
            <a:r>
              <a:rPr lang="de-DE" dirty="0"/>
              <a:t>-Sättigung (SO</a:t>
            </a:r>
            <a:r>
              <a:rPr lang="de-DE" baseline="-25000" dirty="0"/>
              <a:t>2</a:t>
            </a:r>
            <a:r>
              <a:rPr lang="de-DE" dirty="0"/>
              <a:t>), in %</a:t>
            </a:r>
          </a:p>
          <a:p>
            <a:pPr marL="539750" indent="-539750"/>
            <a:r>
              <a:rPr lang="de-DE" dirty="0"/>
              <a:t>pO</a:t>
            </a:r>
            <a:r>
              <a:rPr lang="de-DE" baseline="-25000" dirty="0"/>
              <a:t>2</a:t>
            </a:r>
            <a:r>
              <a:rPr lang="de-DE" dirty="0"/>
              <a:t>: Partialdruck von O</a:t>
            </a:r>
            <a:r>
              <a:rPr lang="de-DE" baseline="-25000" dirty="0"/>
              <a:t>2</a:t>
            </a:r>
            <a:r>
              <a:rPr lang="de-DE" dirty="0"/>
              <a:t>, in mm </a:t>
            </a:r>
            <a:r>
              <a:rPr lang="de-DE" dirty="0" err="1"/>
              <a:t>Hg</a:t>
            </a:r>
            <a:endParaRPr lang="de-DE" dirty="0"/>
          </a:p>
          <a:p>
            <a:pPr marL="539750" indent="-539750"/>
            <a:r>
              <a:rPr lang="de-DE" dirty="0"/>
              <a:t>1,34: </a:t>
            </a:r>
            <a:r>
              <a:rPr lang="de-DE" dirty="0" err="1"/>
              <a:t>Hüfner´sche</a:t>
            </a:r>
            <a:r>
              <a:rPr lang="de-DE" dirty="0"/>
              <a:t> Zahl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8872412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ACA4C8-062F-459F-8A40-F7D3A9FAE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NIV plus Sauerstoff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22D1B28-D973-4EAC-A127-AC73C4A300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9498" y="2064585"/>
            <a:ext cx="7131465" cy="4525963"/>
          </a:xfrm>
        </p:spPr>
        <p:txBody>
          <a:bodyPr/>
          <a:lstStyle/>
          <a:p>
            <a:pPr marL="0" indent="0">
              <a:buNone/>
            </a:pPr>
            <a:r>
              <a:rPr lang="de-DE" sz="3000" dirty="0"/>
              <a:t>Eine nichtinvasive Beatmung (NIV) kann zusätzlich zur Sauerstoffgabe bei </a:t>
            </a:r>
            <a:r>
              <a:rPr lang="de-DE" sz="3000" dirty="0" err="1"/>
              <a:t>hypoxämischen</a:t>
            </a:r>
            <a:r>
              <a:rPr lang="de-DE" sz="3000" dirty="0"/>
              <a:t> Patienten ohne Hyperkapnie bei kontinuierlichem Monitoring erwogen werden. </a:t>
            </a:r>
          </a:p>
          <a:p>
            <a:pPr marL="0" indent="0">
              <a:buNone/>
            </a:pPr>
            <a:endParaRPr lang="de-DE" sz="3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85330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FC4CEE-669E-4F0F-AB95-FB5462EFF2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9292" y="635000"/>
            <a:ext cx="7229100" cy="849784"/>
          </a:xfrm>
        </p:spPr>
        <p:txBody>
          <a:bodyPr>
            <a:normAutofit fontScale="90000"/>
          </a:bodyPr>
          <a:lstStyle/>
          <a:p>
            <a:r>
              <a:rPr lang="de-DE" dirty="0"/>
              <a:t>Sauerstofftherapie beim akuten Koronarsyndrom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C601BA7-4B08-4069-9ABB-A35F92D752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8583" y="2150045"/>
            <a:ext cx="7447660" cy="3524364"/>
          </a:xfrm>
        </p:spPr>
        <p:txBody>
          <a:bodyPr/>
          <a:lstStyle/>
          <a:p>
            <a:pPr marL="0" indent="0">
              <a:buNone/>
            </a:pPr>
            <a:r>
              <a:rPr lang="de-DE" sz="3000" dirty="0"/>
              <a:t>Beim infarktbedingten kardiogenen Schock: </a:t>
            </a:r>
            <a:br>
              <a:rPr lang="de-DE" sz="3000" dirty="0"/>
            </a:br>
            <a:r>
              <a:rPr lang="de-DE" sz="3000" dirty="0"/>
              <a:t>arterielle Zielsättigung zwischen 94 und 98 % </a:t>
            </a:r>
            <a:br>
              <a:rPr lang="de-DE" sz="3000" dirty="0"/>
            </a:br>
            <a:r>
              <a:rPr lang="de-DE" sz="3000" dirty="0"/>
              <a:t>(Expertenkonsens)</a:t>
            </a:r>
          </a:p>
        </p:txBody>
      </p:sp>
    </p:spTree>
    <p:extLst>
      <p:ext uri="{BB962C8B-B14F-4D97-AF65-F5344CB8AC3E}">
        <p14:creationId xmlns:p14="http://schemas.microsoft.com/office/powerpoint/2010/main" val="411796443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DBE3B4-B157-450B-8710-1D5235E83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Sauerstofftherapie bei neurologischen Erkrankungen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D57E247-FB10-467B-8DB6-16BAABC218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33400" indent="-533400"/>
            <a:r>
              <a:rPr lang="de-DE" sz="2800" dirty="0"/>
              <a:t>keine spezifische Zielbereiche, es gelten die definierten Zielbereiche</a:t>
            </a:r>
          </a:p>
          <a:p>
            <a:pPr marL="1077913" lvl="1" indent="-544513"/>
            <a:r>
              <a:rPr lang="de-DE" sz="2800" dirty="0"/>
              <a:t>92 bis 96 % bzw. </a:t>
            </a:r>
          </a:p>
          <a:p>
            <a:pPr marL="1077913" lvl="1" indent="-544513"/>
            <a:r>
              <a:rPr lang="de-DE" sz="2800" dirty="0"/>
              <a:t>88 bis 92 % bei </a:t>
            </a:r>
            <a:r>
              <a:rPr lang="de-DE" sz="2800" dirty="0" err="1"/>
              <a:t>Hyperkapnierisiko</a:t>
            </a:r>
            <a:endParaRPr lang="de-DE" sz="2800" dirty="0"/>
          </a:p>
          <a:p>
            <a:pPr marL="533400" indent="-533400"/>
            <a:r>
              <a:rPr lang="de-DE" sz="2800" dirty="0"/>
              <a:t>Insbesondere eine </a:t>
            </a:r>
            <a:r>
              <a:rPr lang="de-DE" sz="2800" dirty="0" err="1"/>
              <a:t>Hyperoxämie</a:t>
            </a:r>
            <a:r>
              <a:rPr lang="de-DE" sz="2800" dirty="0"/>
              <a:t> sollte bei diesen Patienten vermieden werden.</a:t>
            </a:r>
          </a:p>
          <a:p>
            <a:pPr marL="533400" indent="-533400"/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9275192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76B3FC-4D63-4EBE-BDEE-A4F58BE7B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9292" y="635000"/>
            <a:ext cx="7625026" cy="849784"/>
          </a:xfrm>
        </p:spPr>
        <p:txBody>
          <a:bodyPr>
            <a:normAutofit fontScale="90000"/>
          </a:bodyPr>
          <a:lstStyle/>
          <a:p>
            <a:r>
              <a:rPr lang="de-DE" dirty="0"/>
              <a:t>Sauerstoff in der Schwangerschaft und bei Entbindung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73A2035-9340-4742-A06E-F4CA6E3202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8404" y="2184227"/>
            <a:ext cx="7507480" cy="3310720"/>
          </a:xfrm>
        </p:spPr>
        <p:txBody>
          <a:bodyPr/>
          <a:lstStyle/>
          <a:p>
            <a:pPr marL="0" indent="0">
              <a:buNone/>
            </a:pPr>
            <a:r>
              <a:rPr lang="de-DE" sz="2800" dirty="0"/>
              <a:t>Die Behandlung von Schwangeren (inkl. Asthmapatientinnen) sollte auf den Sauerstoffzielwerten basieren, von denen angenommen wird, dass sie bei anderen erwachsenen Patientengruppen angemessen sind.</a:t>
            </a:r>
          </a:p>
        </p:txBody>
      </p:sp>
    </p:spTree>
    <p:extLst>
      <p:ext uri="{BB962C8B-B14F-4D97-AF65-F5344CB8AC3E}">
        <p14:creationId xmlns:p14="http://schemas.microsoft.com/office/powerpoint/2010/main" val="278988396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A1D8E0-A1D4-4A58-B501-45DEE66BC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Kohlenmonoxidvergiftung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01D5AF5-8949-45FB-9968-72BD4D75A6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97037"/>
            <a:ext cx="8473155" cy="4525963"/>
          </a:xfrm>
        </p:spPr>
        <p:txBody>
          <a:bodyPr/>
          <a:lstStyle/>
          <a:p>
            <a:r>
              <a:rPr lang="de-DE" dirty="0"/>
              <a:t>unverzüglich 100 % Sauerstoffgabe oder Beatmung mit 100 % O</a:t>
            </a:r>
            <a:r>
              <a:rPr lang="de-DE" baseline="-25000" dirty="0"/>
              <a:t>2</a:t>
            </a:r>
            <a:r>
              <a:rPr lang="de-DE" dirty="0"/>
              <a:t> unabhängig von der Sauerstoffsättigung, </a:t>
            </a:r>
            <a:br>
              <a:rPr lang="de-DE" dirty="0"/>
            </a:br>
            <a:r>
              <a:rPr lang="de-DE" dirty="0"/>
              <a:t>(die mit Pulsoxymetrie nicht gemessen werden kann)</a:t>
            </a:r>
          </a:p>
          <a:p>
            <a:r>
              <a:rPr lang="de-DE" dirty="0"/>
              <a:t>hochdosierte O</a:t>
            </a:r>
            <a:r>
              <a:rPr lang="de-DE" baseline="-25000" dirty="0"/>
              <a:t>2</a:t>
            </a:r>
            <a:r>
              <a:rPr lang="de-DE" dirty="0"/>
              <a:t>-Therapie über NIV/CPAP, Masken, Tubus, oder HFNC </a:t>
            </a:r>
          </a:p>
          <a:p>
            <a:r>
              <a:rPr lang="de-DE" dirty="0"/>
              <a:t>Dauer bis zu 6 Stunden </a:t>
            </a:r>
          </a:p>
          <a:p>
            <a:r>
              <a:rPr lang="de-DE" dirty="0"/>
              <a:t>Bestimmung des CO-Hb</a:t>
            </a:r>
          </a:p>
          <a:p>
            <a:r>
              <a:rPr lang="de-DE" dirty="0"/>
              <a:t>Blutprobe: venös, arteriell oder kapillär</a:t>
            </a:r>
          </a:p>
          <a:p>
            <a:r>
              <a:rPr lang="de-DE" dirty="0"/>
              <a:t>Bei schwerer Kohlenmonoxidvergiftung (z. B. mit anhaltender Bewusstseinsstörung):</a:t>
            </a:r>
          </a:p>
          <a:p>
            <a:pPr lvl="1"/>
            <a:r>
              <a:rPr lang="de-DE" sz="2400" dirty="0"/>
              <a:t>hyperbare Sauerstofftherapie</a:t>
            </a:r>
          </a:p>
        </p:txBody>
      </p:sp>
    </p:spTree>
    <p:extLst>
      <p:ext uri="{BB962C8B-B14F-4D97-AF65-F5344CB8AC3E}">
        <p14:creationId xmlns:p14="http://schemas.microsoft.com/office/powerpoint/2010/main" val="258872900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1AF38A-A6E5-4899-B3E1-5AC55E8A7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Bei allen anderen Vergiftungen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A4BF217-0B2A-4CCD-87E9-7271A35F7A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92150"/>
            <a:ext cx="8229600" cy="3254071"/>
          </a:xfrm>
        </p:spPr>
        <p:txBody>
          <a:bodyPr/>
          <a:lstStyle/>
          <a:p>
            <a:r>
              <a:rPr lang="de-DE" sz="2800" dirty="0"/>
              <a:t>übliche Zielbereiche der Sauerstoffsättigung</a:t>
            </a:r>
          </a:p>
          <a:p>
            <a:pPr lvl="1"/>
            <a:r>
              <a:rPr lang="de-DE" sz="2800" dirty="0"/>
              <a:t>92 bis 96 % bzw. </a:t>
            </a:r>
          </a:p>
          <a:p>
            <a:pPr lvl="1"/>
            <a:r>
              <a:rPr lang="de-DE" sz="2800" dirty="0"/>
              <a:t>88 bis 92 % bei </a:t>
            </a:r>
            <a:r>
              <a:rPr lang="de-DE" sz="2800" dirty="0" err="1"/>
              <a:t>Hyperkapnierisiko</a:t>
            </a: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110570114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F4BE66-33D4-4F68-80D6-F398AA1F0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Prähospitalphase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8CF872E-AC1C-468D-B776-85B77E9D94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76493"/>
            <a:ext cx="8229600" cy="4525963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de-DE" sz="2600" dirty="0"/>
              <a:t>SpO</a:t>
            </a:r>
            <a:r>
              <a:rPr lang="de-DE" sz="2600" baseline="-25000" dirty="0"/>
              <a:t>2</a:t>
            </a:r>
            <a:r>
              <a:rPr lang="de-DE" sz="2600" dirty="0"/>
              <a:t>- Zielbereich:</a:t>
            </a:r>
            <a:br>
              <a:rPr lang="de-DE" sz="2600" dirty="0"/>
            </a:br>
            <a:r>
              <a:rPr lang="de-DE" sz="2600" dirty="0"/>
              <a:t>92 bis 96 % (bzw. 88 bis 92 % bei </a:t>
            </a:r>
            <a:r>
              <a:rPr lang="de-DE" sz="2600" dirty="0" err="1"/>
              <a:t>Hyperkapnierisiko</a:t>
            </a:r>
            <a:r>
              <a:rPr lang="de-DE" sz="2600" dirty="0"/>
              <a:t>) </a:t>
            </a:r>
          </a:p>
          <a:p>
            <a:pPr>
              <a:spcAft>
                <a:spcPts val="600"/>
              </a:spcAft>
            </a:pPr>
            <a:r>
              <a:rPr lang="de-DE" sz="2600" dirty="0"/>
              <a:t>O</a:t>
            </a:r>
            <a:r>
              <a:rPr lang="de-DE" sz="2600" baseline="-25000" dirty="0"/>
              <a:t>2</a:t>
            </a:r>
            <a:r>
              <a:rPr lang="de-DE" sz="2600" dirty="0"/>
              <a:t>-Sättigung </a:t>
            </a:r>
            <a:r>
              <a:rPr lang="de-DE" sz="2600" dirty="0" err="1"/>
              <a:t>pulsoximetrisch</a:t>
            </a:r>
            <a:r>
              <a:rPr lang="de-DE" sz="2600" dirty="0"/>
              <a:t> nicht zuverlässig ableitbar oder Patient in kritischem Zustand (z. B. bei einer Reanimation):</a:t>
            </a:r>
          </a:p>
          <a:p>
            <a:pPr marL="896938" lvl="1" indent="-538163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de-DE" sz="2600" dirty="0"/>
              <a:t>Sauerstoff in hoher Dosis (100 % bzw. 15 l/min)</a:t>
            </a:r>
          </a:p>
          <a:p>
            <a:pPr>
              <a:spcAft>
                <a:spcPts val="600"/>
              </a:spcAft>
            </a:pPr>
            <a:r>
              <a:rPr lang="de-DE" sz="2600" dirty="0"/>
              <a:t>bei Patienten mit </a:t>
            </a:r>
            <a:r>
              <a:rPr lang="de-DE" sz="2600" dirty="0" err="1"/>
              <a:t>Hyperkapnierisiko</a:t>
            </a:r>
            <a:r>
              <a:rPr lang="de-DE" sz="2600" dirty="0"/>
              <a:t>: Medikamentenvernebelung mit Sauerstoff als Treibgas in der Prähospitalphase vermeiden bzw. zeitlich begrenzen</a:t>
            </a:r>
          </a:p>
          <a:p>
            <a:pPr marL="896938" lvl="1" indent="-538163">
              <a:buFont typeface="Wingdings" panose="05000000000000000000" pitchFamily="2" charset="2"/>
              <a:buChar char="Ø"/>
            </a:pP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397625200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F06F8F-4E0D-4A91-BBC0-42050918C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Ist das Signal der SpO</a:t>
            </a:r>
            <a:r>
              <a:rPr lang="de-DE" baseline="-25000" dirty="0"/>
              <a:t>2</a:t>
            </a:r>
            <a:r>
              <a:rPr lang="de-DE" dirty="0"/>
              <a:t>- Messung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11BDFA1-3BAC-425E-AB24-B9D109AD46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1561" y="2274193"/>
            <a:ext cx="7564170" cy="3574346"/>
          </a:xfrm>
        </p:spPr>
        <p:txBody>
          <a:bodyPr/>
          <a:lstStyle/>
          <a:p>
            <a:pPr marL="0" indent="0">
              <a:buNone/>
            </a:pPr>
            <a:r>
              <a:rPr lang="de-DE" sz="3200" dirty="0"/>
              <a:t>nicht zuverlässig oder nicht vorhanden, ist Sauerstoff so zu verabreichen, als würde kein Pulsoximeter zur Verfügung stehen.</a:t>
            </a:r>
          </a:p>
        </p:txBody>
      </p:sp>
    </p:spTree>
    <p:extLst>
      <p:ext uri="{BB962C8B-B14F-4D97-AF65-F5344CB8AC3E}">
        <p14:creationId xmlns:p14="http://schemas.microsoft.com/office/powerpoint/2010/main" val="147341840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32F74E-B2BC-4DFD-B9B2-4595EB08BC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präklinische Umgebung, </a:t>
            </a:r>
            <a:br>
              <a:rPr lang="de-DE" dirty="0"/>
            </a:br>
            <a:r>
              <a:rPr lang="de-DE" dirty="0"/>
              <a:t>Ausstattung für O</a:t>
            </a:r>
            <a:r>
              <a:rPr lang="de-DE" baseline="-25000" dirty="0"/>
              <a:t>2</a:t>
            </a:r>
            <a:r>
              <a:rPr lang="de-DE" dirty="0"/>
              <a:t> Therapie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6039816-7E00-4D12-BF4C-6AEA07C454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026" y="1697038"/>
            <a:ext cx="8229600" cy="4703762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de-DE" sz="2600" dirty="0"/>
              <a:t>Es wird empfohlen folgende Geräte vorzuhalten: </a:t>
            </a:r>
          </a:p>
          <a:p>
            <a:pPr>
              <a:spcBef>
                <a:spcPts val="0"/>
              </a:spcBef>
            </a:pPr>
            <a:r>
              <a:rPr lang="de-DE" sz="2600" dirty="0"/>
              <a:t>O</a:t>
            </a:r>
            <a:r>
              <a:rPr lang="de-DE" sz="2600" baseline="-25000" dirty="0"/>
              <a:t>2</a:t>
            </a:r>
            <a:r>
              <a:rPr lang="de-DE" sz="2600" dirty="0"/>
              <a:t>- </a:t>
            </a:r>
            <a:r>
              <a:rPr lang="de-DE" sz="2600" dirty="0" err="1"/>
              <a:t>Reservoirmaske</a:t>
            </a:r>
            <a:br>
              <a:rPr lang="de-DE" sz="2600" dirty="0"/>
            </a:br>
            <a:r>
              <a:rPr lang="de-DE" sz="2600" dirty="0"/>
              <a:t>(für hochkonzentrierte Sauerstofftherapie)</a:t>
            </a:r>
          </a:p>
          <a:p>
            <a:pPr>
              <a:spcBef>
                <a:spcPts val="0"/>
              </a:spcBef>
            </a:pPr>
            <a:r>
              <a:rPr lang="de-DE" sz="2600" dirty="0"/>
              <a:t>Nasenbrillen</a:t>
            </a:r>
          </a:p>
          <a:p>
            <a:pPr>
              <a:spcBef>
                <a:spcPts val="0"/>
              </a:spcBef>
            </a:pPr>
            <a:r>
              <a:rPr lang="de-DE" sz="2600" dirty="0"/>
              <a:t>Venturi-Masken</a:t>
            </a:r>
          </a:p>
          <a:p>
            <a:pPr>
              <a:spcBef>
                <a:spcPts val="0"/>
              </a:spcBef>
            </a:pPr>
            <a:r>
              <a:rPr lang="de-DE" sz="2600" dirty="0"/>
              <a:t>ggf. O</a:t>
            </a:r>
            <a:r>
              <a:rPr lang="de-DE" sz="2600" baseline="-25000" dirty="0"/>
              <a:t>2</a:t>
            </a:r>
            <a:r>
              <a:rPr lang="de-DE" sz="2600" dirty="0"/>
              <a:t>-Abgabesysteme für Patienten nach </a:t>
            </a:r>
            <a:br>
              <a:rPr lang="de-DE" sz="2600" dirty="0"/>
            </a:br>
            <a:r>
              <a:rPr lang="de-DE" sz="2600" dirty="0"/>
              <a:t>Tracheotomie oder Laryngektomie</a:t>
            </a:r>
          </a:p>
          <a:p>
            <a:pPr>
              <a:spcBef>
                <a:spcPts val="0"/>
              </a:spcBef>
            </a:pPr>
            <a:r>
              <a:rPr lang="de-DE" sz="2600" dirty="0"/>
              <a:t>tragbares Pulsoximeter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de-DE" sz="2600" dirty="0"/>
              <a:t>eine tragbare Sauerstoffquelle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7391000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C72B26-96AB-4737-9636-8DAA600968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kardiopulmonale Wiederbelebung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914AFDA-C9CE-4D99-B284-6655672E82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2800" dirty="0"/>
              <a:t>höchstmöglichen Sauerstofffluss verwenden </a:t>
            </a:r>
            <a:br>
              <a:rPr lang="de-DE" sz="2800" dirty="0"/>
            </a:br>
            <a:r>
              <a:rPr lang="de-DE" sz="2800" dirty="0"/>
              <a:t>(FiO</a:t>
            </a:r>
            <a:r>
              <a:rPr lang="de-DE" sz="2800" baseline="-25000" dirty="0"/>
              <a:t>2</a:t>
            </a:r>
            <a:r>
              <a:rPr lang="de-DE" sz="2800" dirty="0"/>
              <a:t> von 1,0)</a:t>
            </a:r>
          </a:p>
          <a:p>
            <a:r>
              <a:rPr lang="de-DE" sz="2800" dirty="0"/>
              <a:t>Bei Wiedereintritt der spontanen Zirkulation und wenn die Sauerstoffsättigung zuverlässig überwacht werden kann: </a:t>
            </a:r>
            <a:br>
              <a:rPr lang="de-DE" sz="2800" dirty="0"/>
            </a:br>
            <a:r>
              <a:rPr lang="de-DE" sz="2800" dirty="0"/>
              <a:t>Zielsättigungsbereich von 92 bis 96 %</a:t>
            </a:r>
          </a:p>
        </p:txBody>
      </p:sp>
    </p:spTree>
    <p:extLst>
      <p:ext uri="{BB962C8B-B14F-4D97-AF65-F5344CB8AC3E}">
        <p14:creationId xmlns:p14="http://schemas.microsoft.com/office/powerpoint/2010/main" val="8521732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C9123B-5580-4864-B3C7-BC44778DE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000" dirty="0"/>
              <a:t>Die arterielle Sauerstoffsättigung (SaO</a:t>
            </a:r>
            <a:r>
              <a:rPr lang="de-DE" sz="3000" baseline="-25000" dirty="0"/>
              <a:t>2</a:t>
            </a:r>
            <a:r>
              <a:rPr lang="de-DE" sz="3000" dirty="0"/>
              <a:t>)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9614AC0-C01F-4870-8EC9-7FD54B8B9A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2600" dirty="0"/>
              <a:t>gibt an, zu wieviel Prozent Hämoglobin zum Zeitpunkt der Messung mit Sauerstoff gesättigt ist.</a:t>
            </a:r>
          </a:p>
          <a:p>
            <a:pPr marL="0" indent="0">
              <a:buNone/>
            </a:pPr>
            <a:endParaRPr lang="de-DE" sz="2600" dirty="0"/>
          </a:p>
          <a:p>
            <a:pPr marL="0" indent="0">
              <a:buNone/>
            </a:pPr>
            <a:r>
              <a:rPr lang="de-DE" sz="2600" b="1" dirty="0"/>
              <a:t>Messung: </a:t>
            </a:r>
          </a:p>
          <a:p>
            <a:pPr marL="363538" indent="-363538"/>
            <a:r>
              <a:rPr lang="de-DE" sz="2600" dirty="0"/>
              <a:t>aus dem arteriellen Blut (SaO</a:t>
            </a:r>
            <a:r>
              <a:rPr lang="de-DE" sz="2600" baseline="-25000" dirty="0"/>
              <a:t>2</a:t>
            </a:r>
            <a:r>
              <a:rPr lang="de-DE" sz="2600" dirty="0"/>
              <a:t>)</a:t>
            </a:r>
          </a:p>
          <a:p>
            <a:pPr marL="896938" lvl="1" indent="-538163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de-DE" sz="2600" dirty="0"/>
              <a:t>photometrische Messung oder</a:t>
            </a:r>
          </a:p>
          <a:p>
            <a:pPr marL="896938" lvl="1" indent="-538163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de-DE" sz="2600" dirty="0"/>
              <a:t>Berechnung nach verschiedenen Formeln (ungenauer)</a:t>
            </a:r>
          </a:p>
          <a:p>
            <a:pPr marL="363538" indent="-363538"/>
            <a:r>
              <a:rPr lang="de-DE" sz="2600" dirty="0" err="1"/>
              <a:t>pulsoximetrisch</a:t>
            </a:r>
            <a:r>
              <a:rPr lang="de-DE" sz="2600" dirty="0"/>
              <a:t> (SpO</a:t>
            </a:r>
            <a:r>
              <a:rPr lang="de-DE" sz="2600" baseline="-25000" dirty="0"/>
              <a:t>2</a:t>
            </a:r>
            <a:r>
              <a:rPr lang="de-DE" sz="2600" dirty="0"/>
              <a:t>)</a:t>
            </a:r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1972239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3261A5-1370-4841-883B-28E80D114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Sauerstofftherapie bei COVID-19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340B10F-25FB-4AD5-93DE-E26D605AA2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2600" dirty="0"/>
              <a:t>und anderen infektiösen Lungenerkrankungen</a:t>
            </a:r>
          </a:p>
          <a:p>
            <a:r>
              <a:rPr lang="de-DE" sz="2600" dirty="0"/>
              <a:t>Die Sauerstoffbehandlung von erwachsenen Patienten mit infektiösen Erkrankungen, die durch Aerosole übertragbar sind (z. B. SARS-CoV 2), soll nach den gleichen Prinzipien und Zielbereichen wie bei anderen Patienten mit Hypoxämie erfolgen.</a:t>
            </a:r>
          </a:p>
        </p:txBody>
      </p:sp>
    </p:spTree>
    <p:extLst>
      <p:ext uri="{BB962C8B-B14F-4D97-AF65-F5344CB8AC3E}">
        <p14:creationId xmlns:p14="http://schemas.microsoft.com/office/powerpoint/2010/main" val="180863633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33B45B-6717-41B9-8AF6-6CCB3D629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Cluster-Kopfschmerz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9FA8B61-BBE6-424A-AFE8-2B968F1D4A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6393" y="2030402"/>
            <a:ext cx="7682670" cy="4525963"/>
          </a:xfrm>
        </p:spPr>
        <p:txBody>
          <a:bodyPr/>
          <a:lstStyle/>
          <a:p>
            <a:pPr marL="0" indent="0">
              <a:buNone/>
            </a:pPr>
            <a:r>
              <a:rPr lang="de-DE" sz="3000" dirty="0"/>
              <a:t>Bei Patienten mit Cluster-Kopfschmerz soll Sauerstoff</a:t>
            </a:r>
          </a:p>
          <a:p>
            <a:r>
              <a:rPr lang="de-DE" sz="3000" dirty="0"/>
              <a:t>mit einer Flussrate von mindestens 12 l/ min</a:t>
            </a:r>
          </a:p>
          <a:p>
            <a:r>
              <a:rPr lang="de-DE" sz="3000" dirty="0"/>
              <a:t>über mindestens 15 Minuten </a:t>
            </a:r>
          </a:p>
          <a:p>
            <a:r>
              <a:rPr lang="de-DE" sz="3000" dirty="0"/>
              <a:t>über eine </a:t>
            </a:r>
            <a:r>
              <a:rPr lang="de-DE" sz="3000" dirty="0" err="1"/>
              <a:t>Reservoirmaske</a:t>
            </a:r>
            <a:r>
              <a:rPr lang="de-DE" sz="3000" dirty="0"/>
              <a:t> </a:t>
            </a:r>
          </a:p>
          <a:p>
            <a:pPr marL="0" indent="0">
              <a:buNone/>
            </a:pPr>
            <a:r>
              <a:rPr lang="de-DE" sz="3000" dirty="0"/>
              <a:t>verabreicht werden.</a:t>
            </a:r>
          </a:p>
        </p:txBody>
      </p:sp>
    </p:spTree>
    <p:extLst>
      <p:ext uri="{BB962C8B-B14F-4D97-AF65-F5344CB8AC3E}">
        <p14:creationId xmlns:p14="http://schemas.microsoft.com/office/powerpoint/2010/main" val="219685116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7B19B8-E668-40CB-8F47-DF8BC29A7B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Sedierung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121FC27-5718-43A1-9B10-744DCF50A2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026" y="1849333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de-DE" dirty="0"/>
              <a:t>Sedierung und erhaltene Spontanatmung</a:t>
            </a:r>
          </a:p>
          <a:p>
            <a:r>
              <a:rPr lang="de-DE" dirty="0"/>
              <a:t>vor und während des Eingriffs und in der Aufwachphase Sauerstoffsättigung kontinuierlich </a:t>
            </a:r>
            <a:r>
              <a:rPr lang="de-DE" dirty="0" err="1"/>
              <a:t>pulsoximetrisch</a:t>
            </a:r>
            <a:r>
              <a:rPr lang="de-DE" dirty="0"/>
              <a:t> überwachen</a:t>
            </a:r>
          </a:p>
          <a:p>
            <a:r>
              <a:rPr lang="de-DE" dirty="0"/>
              <a:t>bei Hypoxämie </a:t>
            </a:r>
            <a:br>
              <a:rPr lang="de-DE" dirty="0"/>
            </a:br>
            <a:r>
              <a:rPr lang="de-DE" dirty="0"/>
              <a:t>(SpO</a:t>
            </a:r>
            <a:r>
              <a:rPr lang="de-DE" baseline="-25000" dirty="0"/>
              <a:t>2</a:t>
            </a:r>
            <a:r>
              <a:rPr lang="de-DE" dirty="0"/>
              <a:t> &lt; 92 % bzw. 88 % bei Risiko eines </a:t>
            </a:r>
            <a:r>
              <a:rPr lang="de-DE" dirty="0" err="1"/>
              <a:t>hyperkapnischen</a:t>
            </a:r>
            <a:r>
              <a:rPr lang="de-DE" dirty="0"/>
              <a:t> Atemversagens):</a:t>
            </a:r>
          </a:p>
          <a:p>
            <a:pPr lvl="1"/>
            <a:r>
              <a:rPr lang="de-DE" sz="2400" dirty="0"/>
              <a:t>prüfen, ob Hypoventilation vorliegt</a:t>
            </a:r>
          </a:p>
          <a:p>
            <a:pPr lvl="1"/>
            <a:r>
              <a:rPr lang="de-DE" sz="2400" dirty="0"/>
              <a:t>Sauerstoff als Bestandteil eines multimodalen Konzepts verabreichen</a:t>
            </a:r>
          </a:p>
        </p:txBody>
      </p:sp>
    </p:spTree>
    <p:extLst>
      <p:ext uri="{BB962C8B-B14F-4D97-AF65-F5344CB8AC3E}">
        <p14:creationId xmlns:p14="http://schemas.microsoft.com/office/powerpoint/2010/main" val="221214655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3446284-9A59-4B9C-BFAB-84F1B5978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High-Flow Sauerstoff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5CBEC08-AE66-4AE8-B701-96192FB6CC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2030" y="1851292"/>
            <a:ext cx="7943596" cy="4525963"/>
          </a:xfrm>
        </p:spPr>
        <p:txBody>
          <a:bodyPr/>
          <a:lstStyle/>
          <a:p>
            <a:pPr marL="0" indent="0">
              <a:buNone/>
            </a:pPr>
            <a:r>
              <a:rPr lang="de-DE" sz="2800" b="1" dirty="0"/>
              <a:t>Einleitung </a:t>
            </a:r>
          </a:p>
          <a:p>
            <a:r>
              <a:rPr lang="de-DE" sz="2800" dirty="0"/>
              <a:t>bei stationären Patienten </a:t>
            </a:r>
          </a:p>
          <a:p>
            <a:r>
              <a:rPr lang="de-DE" sz="2800" dirty="0"/>
              <a:t>mit akutem hypoxischen Lungenversagen </a:t>
            </a:r>
          </a:p>
          <a:p>
            <a:r>
              <a:rPr lang="de-DE" sz="2800" dirty="0"/>
              <a:t>ohne Hyperkapnie</a:t>
            </a:r>
          </a:p>
          <a:p>
            <a:pPr marL="0" indent="0">
              <a:buNone/>
            </a:pPr>
            <a:r>
              <a:rPr lang="de-DE" sz="2800" dirty="0"/>
              <a:t>wenn</a:t>
            </a:r>
          </a:p>
          <a:p>
            <a:r>
              <a:rPr lang="de-DE" sz="2800" dirty="0"/>
              <a:t>Sauerstoffsättigung von &lt; 92 %</a:t>
            </a:r>
          </a:p>
          <a:p>
            <a:r>
              <a:rPr lang="de-DE" sz="2800" dirty="0"/>
              <a:t>bei Gabe von 6 l O</a:t>
            </a:r>
            <a:r>
              <a:rPr lang="de-DE" sz="2800" baseline="-25000" dirty="0"/>
              <a:t>2</a:t>
            </a:r>
            <a:r>
              <a:rPr lang="de-DE" sz="2800" dirty="0"/>
              <a:t>/min über Nasenbrille/Maske</a:t>
            </a:r>
          </a:p>
        </p:txBody>
      </p:sp>
    </p:spTree>
    <p:extLst>
      <p:ext uri="{BB962C8B-B14F-4D97-AF65-F5344CB8AC3E}">
        <p14:creationId xmlns:p14="http://schemas.microsoft.com/office/powerpoint/2010/main" val="258347657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DA602D-EBEB-4AB8-A908-D06B5A359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High-Flow Sauerstoff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86BD67E-8A9D-4204-939C-8D3A52F5D9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026" y="1833849"/>
            <a:ext cx="8229600" cy="4525963"/>
          </a:xfrm>
        </p:spPr>
        <p:txBody>
          <a:bodyPr/>
          <a:lstStyle/>
          <a:p>
            <a:r>
              <a:rPr lang="de-DE" dirty="0"/>
              <a:t>liefert erwärmten und befeuchteten Sauerstoff in hoher Konzentration über eine Nasenkanüle</a:t>
            </a:r>
          </a:p>
          <a:p>
            <a:r>
              <a:rPr lang="de-DE" dirty="0"/>
              <a:t>Flussraten von 40 – 60 l/min (wenn nicht toleriert: 30 l/min)</a:t>
            </a:r>
          </a:p>
          <a:p>
            <a:r>
              <a:rPr lang="de-DE" dirty="0"/>
              <a:t>Subjektiv wird die High-Flow-Sauerstoff-Gabe von Patienten gut vertragen. </a:t>
            </a:r>
          </a:p>
          <a:p>
            <a:r>
              <a:rPr lang="de-DE" dirty="0"/>
              <a:t>Durch High-Flow-Sauerstoff-Gabe lässt sich</a:t>
            </a:r>
          </a:p>
          <a:p>
            <a:pPr marL="895350" lvl="1" indent="-552450">
              <a:buFont typeface="Wingdings" panose="05000000000000000000" pitchFamily="2" charset="2"/>
              <a:buChar char="Ø"/>
            </a:pPr>
            <a:r>
              <a:rPr lang="de-DE" sz="2400" dirty="0"/>
              <a:t>ein geringer positiver endexspiratorischer Druck erzeugen,</a:t>
            </a:r>
          </a:p>
          <a:p>
            <a:pPr marL="895350" lvl="1" indent="-552450">
              <a:buFont typeface="Wingdings" panose="05000000000000000000" pitchFamily="2" charset="2"/>
              <a:buChar char="Ø"/>
            </a:pPr>
            <a:r>
              <a:rPr lang="de-DE" sz="2400" dirty="0"/>
              <a:t>wird die Atemarbeit über Auswaschung von CO</a:t>
            </a:r>
            <a:r>
              <a:rPr lang="de-DE" sz="2400" baseline="-25000" dirty="0"/>
              <a:t>2</a:t>
            </a:r>
            <a:r>
              <a:rPr lang="de-DE" sz="2400" dirty="0"/>
              <a:t> und die assoziierte Verkleinerung des Totraums reduziert.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0641846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A61549-D41B-4DF4-84A6-33E1B42B6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High-Flow Sauerstoff Therapie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1EAB1AF-7E4A-4E8F-980F-F83EFA7EBF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026" y="1765482"/>
            <a:ext cx="8229600" cy="4725853"/>
          </a:xfrm>
        </p:spPr>
        <p:txBody>
          <a:bodyPr/>
          <a:lstStyle/>
          <a:p>
            <a:r>
              <a:rPr lang="de-DE" sz="2200" dirty="0"/>
              <a:t>engmaschige </a:t>
            </a:r>
            <a:r>
              <a:rPr lang="de-DE" sz="2200" dirty="0" err="1"/>
              <a:t>Reevaluation</a:t>
            </a:r>
            <a:r>
              <a:rPr lang="de-DE" sz="2200" dirty="0"/>
              <a:t> der Therapie</a:t>
            </a:r>
          </a:p>
          <a:p>
            <a:r>
              <a:rPr lang="de-DE" sz="2200" dirty="0"/>
              <a:t>Festlegung von Abbruchkriterien.</a:t>
            </a:r>
          </a:p>
          <a:p>
            <a:pPr marL="0" indent="0">
              <a:buNone/>
            </a:pPr>
            <a:endParaRPr lang="de-DE" sz="1200" dirty="0"/>
          </a:p>
          <a:p>
            <a:pPr marL="0" indent="0">
              <a:buNone/>
            </a:pPr>
            <a:r>
              <a:rPr lang="de-DE" sz="2200" b="1" dirty="0"/>
              <a:t>ROX-Index: </a:t>
            </a:r>
            <a:r>
              <a:rPr lang="de-DE" sz="2200" b="1" dirty="0">
                <a:solidFill>
                  <a:schemeClr val="accent6">
                    <a:lumMod val="75000"/>
                  </a:schemeClr>
                </a:solidFill>
              </a:rPr>
              <a:t>SpO</a:t>
            </a:r>
            <a:r>
              <a:rPr lang="de-DE" sz="2200" b="1" baseline="-25000" dirty="0">
                <a:solidFill>
                  <a:schemeClr val="accent6">
                    <a:lumMod val="75000"/>
                  </a:schemeClr>
                </a:solidFill>
              </a:rPr>
              <a:t>2</a:t>
            </a:r>
            <a:r>
              <a:rPr lang="de-DE" sz="2200" b="1" dirty="0">
                <a:solidFill>
                  <a:schemeClr val="accent6">
                    <a:lumMod val="75000"/>
                  </a:schemeClr>
                </a:solidFill>
              </a:rPr>
              <a:t>/FiO</a:t>
            </a:r>
            <a:r>
              <a:rPr lang="de-DE" sz="2200" b="1" baseline="-25000" dirty="0">
                <a:solidFill>
                  <a:schemeClr val="accent6">
                    <a:lumMod val="75000"/>
                  </a:schemeClr>
                </a:solidFill>
              </a:rPr>
              <a:t>2</a:t>
            </a:r>
            <a:r>
              <a:rPr lang="de-DE" sz="2200" b="1" dirty="0">
                <a:solidFill>
                  <a:schemeClr val="accent6">
                    <a:lumMod val="75000"/>
                  </a:schemeClr>
                </a:solidFill>
              </a:rPr>
              <a:t>/Atemfrequenz</a:t>
            </a:r>
            <a:endParaRPr lang="de-DE" sz="2000" b="1" dirty="0">
              <a:solidFill>
                <a:srgbClr val="FFC000"/>
              </a:solidFill>
            </a:endParaRPr>
          </a:p>
          <a:p>
            <a:r>
              <a:rPr lang="de-DE" sz="2000" dirty="0"/>
              <a:t>SpO</a:t>
            </a:r>
            <a:r>
              <a:rPr lang="de-DE" sz="2000" baseline="-25000" dirty="0"/>
              <a:t>2 </a:t>
            </a:r>
            <a:r>
              <a:rPr lang="de-DE" sz="2000" dirty="0"/>
              <a:t>(</a:t>
            </a:r>
            <a:r>
              <a:rPr lang="de-DE" sz="2000" dirty="0" err="1"/>
              <a:t>pulsoximetrische</a:t>
            </a:r>
            <a:r>
              <a:rPr lang="de-DE" sz="2000" dirty="0"/>
              <a:t> Sauerstoffsättigung)</a:t>
            </a:r>
          </a:p>
          <a:p>
            <a:r>
              <a:rPr lang="de-DE" sz="2000" dirty="0"/>
              <a:t>FiO</a:t>
            </a:r>
            <a:r>
              <a:rPr lang="de-DE" sz="2000" baseline="-25000" dirty="0"/>
              <a:t>2</a:t>
            </a:r>
            <a:r>
              <a:rPr lang="de-DE" sz="2000" dirty="0"/>
              <a:t> (inspiratorische Sauerstoffkonzentration)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000" dirty="0"/>
              <a:t>Niedrigere </a:t>
            </a:r>
            <a:r>
              <a:rPr lang="de-DE" sz="2000" b="1" dirty="0"/>
              <a:t>Werte sind </a:t>
            </a:r>
            <a:r>
              <a:rPr lang="de-DE" sz="2000" dirty="0"/>
              <a:t>mit Therapieversagen der High-Flow Sauerstofftherapie assoziiert.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000" dirty="0"/>
              <a:t>Werte des ROX Index von 4,88 und höher zeigten einen günstigen Verlauf.</a:t>
            </a:r>
          </a:p>
          <a:p>
            <a:pPr marL="0" indent="0">
              <a:buNone/>
            </a:pPr>
            <a:endParaRPr lang="de-DE" sz="2000" dirty="0"/>
          </a:p>
          <a:p>
            <a:pPr marL="0" indent="0">
              <a:buNone/>
            </a:pPr>
            <a:r>
              <a:rPr lang="de-DE" sz="2000" b="1" dirty="0">
                <a:solidFill>
                  <a:schemeClr val="accent6">
                    <a:lumMod val="75000"/>
                  </a:schemeClr>
                </a:solidFill>
              </a:rPr>
              <a:t>Beispiel:</a:t>
            </a:r>
          </a:p>
          <a:p>
            <a:pPr marL="0" indent="0">
              <a:buNone/>
            </a:pPr>
            <a:r>
              <a:rPr lang="de-DE" sz="2000" b="1" dirty="0"/>
              <a:t>SpO</a:t>
            </a:r>
            <a:r>
              <a:rPr lang="de-DE" sz="2000" b="1" baseline="-25000" dirty="0"/>
              <a:t>2</a:t>
            </a:r>
            <a:r>
              <a:rPr lang="de-DE" sz="2000" b="1" dirty="0"/>
              <a:t> 60 </a:t>
            </a:r>
            <a:r>
              <a:rPr lang="de-DE" sz="2000" b="1" dirty="0" err="1"/>
              <a:t>mmHg</a:t>
            </a:r>
            <a:r>
              <a:rPr lang="de-DE" sz="2000" b="1" dirty="0"/>
              <a:t>; FiO</a:t>
            </a:r>
            <a:r>
              <a:rPr lang="de-DE" sz="2000" b="1" baseline="-25000" dirty="0"/>
              <a:t>2</a:t>
            </a:r>
            <a:r>
              <a:rPr lang="de-DE" sz="2000" b="1" dirty="0"/>
              <a:t>=0,6; Atemfrequenz 30</a:t>
            </a:r>
          </a:p>
          <a:p>
            <a:pPr marL="0" indent="0">
              <a:buNone/>
            </a:pPr>
            <a:r>
              <a:rPr lang="de-DE" sz="2000" b="1" dirty="0"/>
              <a:t>Index: 3,3 (schlecht, niedrig)</a:t>
            </a:r>
          </a:p>
          <a:p>
            <a:endParaRPr lang="de-DE" sz="2200" dirty="0"/>
          </a:p>
        </p:txBody>
      </p:sp>
    </p:spTree>
    <p:extLst>
      <p:ext uri="{BB962C8B-B14F-4D97-AF65-F5344CB8AC3E}">
        <p14:creationId xmlns:p14="http://schemas.microsoft.com/office/powerpoint/2010/main" val="225602548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E8D8AE-1428-45BC-9AEA-488BE0777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Befeuchtung von Sauerstoff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F615442-B766-4CA7-BC4D-0139C0277C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0056" y="2030403"/>
            <a:ext cx="6759723" cy="4054204"/>
          </a:xfrm>
        </p:spPr>
        <p:txBody>
          <a:bodyPr/>
          <a:lstStyle/>
          <a:p>
            <a:pPr marL="0" indent="0">
              <a:buNone/>
            </a:pPr>
            <a:r>
              <a:rPr lang="de-DE" sz="2800" dirty="0"/>
              <a:t>Bei der Verabreichung von Sauerstoff mit geringem Durchfluss (Maske oder Nasenkanülen) oder kurzfristiger Verabreichung von Sauerstoff mit hohem Durchfluss soll </a:t>
            </a:r>
            <a:r>
              <a:rPr lang="de-DE" sz="2800" b="1" dirty="0"/>
              <a:t>keine Befeuchtung </a:t>
            </a:r>
            <a:r>
              <a:rPr lang="de-DE" sz="2800" dirty="0"/>
              <a:t>verwendet werden.</a:t>
            </a:r>
          </a:p>
        </p:txBody>
      </p:sp>
    </p:spTree>
    <p:extLst>
      <p:ext uri="{BB962C8B-B14F-4D97-AF65-F5344CB8AC3E}">
        <p14:creationId xmlns:p14="http://schemas.microsoft.com/office/powerpoint/2010/main" val="176489955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1DDBB0-BF1B-4987-800B-39548A8A81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Überwachung und Dokumentation der Sauerstofftherapie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FC9841F-F799-460C-93F5-5BEE10207C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97037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de-DE" sz="2500" dirty="0"/>
              <a:t>Blutgasanalysen:</a:t>
            </a:r>
          </a:p>
          <a:p>
            <a:r>
              <a:rPr lang="de-DE" sz="2500" dirty="0"/>
              <a:t>kritisch kranke Patienten</a:t>
            </a:r>
          </a:p>
          <a:p>
            <a:r>
              <a:rPr lang="de-DE" sz="2500" dirty="0"/>
              <a:t>beatmete Patienten</a:t>
            </a:r>
          </a:p>
          <a:p>
            <a:r>
              <a:rPr lang="de-DE" sz="2500" dirty="0"/>
              <a:t>Patienten mit schwerer Hypoxämie (über 6 L O</a:t>
            </a:r>
            <a:r>
              <a:rPr lang="de-DE" sz="2500" baseline="-25000" dirty="0"/>
              <a:t>2</a:t>
            </a:r>
            <a:r>
              <a:rPr lang="de-DE" sz="2500" dirty="0"/>
              <a:t>/min, bzw. FiO</a:t>
            </a:r>
            <a:r>
              <a:rPr lang="de-DE" sz="2500" baseline="-25000" dirty="0"/>
              <a:t>2</a:t>
            </a:r>
            <a:r>
              <a:rPr lang="de-DE" sz="2500" dirty="0"/>
              <a:t> über 0,4)</a:t>
            </a:r>
          </a:p>
          <a:p>
            <a:r>
              <a:rPr lang="de-DE" sz="2500" dirty="0"/>
              <a:t>Patienten mit Hyperkapnie-Risiko </a:t>
            </a:r>
          </a:p>
          <a:p>
            <a:r>
              <a:rPr lang="de-DE" sz="2500" dirty="0"/>
              <a:t>Patienten ohne zuverlässiges </a:t>
            </a:r>
            <a:r>
              <a:rPr lang="de-DE" sz="2500" dirty="0" err="1"/>
              <a:t>Pulsoximetrie</a:t>
            </a:r>
            <a:r>
              <a:rPr lang="de-DE" sz="2500" dirty="0"/>
              <a:t>-Signal</a:t>
            </a:r>
          </a:p>
          <a:p>
            <a:pPr marL="0" indent="0">
              <a:buNone/>
            </a:pPr>
            <a:r>
              <a:rPr lang="de-DE" sz="2500" dirty="0"/>
              <a:t>Für stabile Patienten außerhalb der genannten Indikationen sollte keine routinemäßige Bestimmung der Blutgase erfolgen.</a:t>
            </a:r>
          </a:p>
        </p:txBody>
      </p:sp>
    </p:spTree>
    <p:extLst>
      <p:ext uri="{BB962C8B-B14F-4D97-AF65-F5344CB8AC3E}">
        <p14:creationId xmlns:p14="http://schemas.microsoft.com/office/powerpoint/2010/main" val="348179050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EF5799-9FBF-4EFE-9120-E8940FC68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/>
              <a:t>Schriftliche Dokumentation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44A0C5A-239B-450C-9EDA-0DCBE47B5A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51293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de-DE" sz="2800" dirty="0"/>
              <a:t>der Sauerstofftherapie ist Standard.</a:t>
            </a:r>
          </a:p>
          <a:p>
            <a:pPr marL="0" indent="0">
              <a:buNone/>
            </a:pPr>
            <a:r>
              <a:rPr lang="de-DE" sz="2800" dirty="0"/>
              <a:t>Sie beinhaltet:</a:t>
            </a:r>
          </a:p>
          <a:p>
            <a:r>
              <a:rPr lang="de-DE" sz="2800" dirty="0"/>
              <a:t>Applikationssystem und Menge des Sauerstoffs</a:t>
            </a:r>
          </a:p>
          <a:p>
            <a:r>
              <a:rPr lang="de-DE" sz="2800" dirty="0"/>
              <a:t>Sauerstoffsättigung und dabei verabreichte Sauerstoffdosis</a:t>
            </a:r>
          </a:p>
          <a:p>
            <a:r>
              <a:rPr lang="de-DE" sz="2800" dirty="0"/>
              <a:t>vollständige Erhebung und Dokumentation der Vitalzeichen</a:t>
            </a:r>
            <a:br>
              <a:rPr lang="de-DE" sz="2800" dirty="0"/>
            </a:br>
            <a:r>
              <a:rPr lang="de-DE" sz="2800" dirty="0"/>
              <a:t>in vorgegebenen Intervallen</a:t>
            </a:r>
          </a:p>
        </p:txBody>
      </p:sp>
    </p:spTree>
    <p:extLst>
      <p:ext uri="{BB962C8B-B14F-4D97-AF65-F5344CB8AC3E}">
        <p14:creationId xmlns:p14="http://schemas.microsoft.com/office/powerpoint/2010/main" val="210639392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5796F6-5177-40CF-9511-CE0309E56A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Beendigung der Sauerstofftherapie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904C328-E3C8-4455-B4B9-EF5A0A93C7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09871"/>
            <a:ext cx="8229600" cy="471223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de-DE" sz="2300" dirty="0"/>
              <a:t>Sauerstoffzufuhr verringern, wenn 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de-DE" sz="2300" dirty="0"/>
              <a:t>Patient klinisch stabil ist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de-DE" sz="2300" dirty="0"/>
              <a:t>SpO</a:t>
            </a:r>
            <a:r>
              <a:rPr lang="de-DE" sz="2300" baseline="-25000" dirty="0"/>
              <a:t>2 </a:t>
            </a:r>
            <a:r>
              <a:rPr lang="de-DE" sz="2300" dirty="0"/>
              <a:t>über dem Zielbereich liegt oder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de-DE" sz="2300" dirty="0"/>
              <a:t>sich über mehrere Stunden im Zielbereich befindet.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de-DE" sz="2300" dirty="0"/>
              <a:t>Bei klinisch stabilen Patienten ohne </a:t>
            </a:r>
            <a:r>
              <a:rPr lang="de-DE" sz="2300" dirty="0" err="1"/>
              <a:t>Hyperkapnierisiko</a:t>
            </a:r>
            <a:r>
              <a:rPr lang="de-DE" sz="2300" dirty="0"/>
              <a:t>, wenn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de-DE" sz="2300" dirty="0"/>
              <a:t>unter 2 l O</a:t>
            </a:r>
            <a:r>
              <a:rPr lang="de-DE" sz="2300" baseline="-25000" dirty="0"/>
              <a:t>2</a:t>
            </a:r>
            <a:r>
              <a:rPr lang="de-DE" sz="2300" dirty="0"/>
              <a:t>/min die SpO</a:t>
            </a:r>
            <a:r>
              <a:rPr lang="de-DE" sz="2300" baseline="-25000" dirty="0"/>
              <a:t>2</a:t>
            </a:r>
            <a:r>
              <a:rPr lang="de-DE" sz="2300" dirty="0"/>
              <a:t> über mehrere Stunden im Zielbereich liegt. 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de-DE" sz="2300" dirty="0"/>
              <a:t>SpO</a:t>
            </a:r>
            <a:r>
              <a:rPr lang="de-DE" sz="2300" baseline="-25000" dirty="0"/>
              <a:t>2 </a:t>
            </a:r>
            <a:r>
              <a:rPr lang="de-DE" sz="2300" dirty="0"/>
              <a:t>über 96 %, mind. 5 Minuten: sofortige Beendigung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de-DE" sz="2300" dirty="0"/>
              <a:t>Bei Patienten mit Risiko eines </a:t>
            </a:r>
            <a:r>
              <a:rPr lang="de-DE" sz="2300" dirty="0" err="1"/>
              <a:t>hyperkapnischen</a:t>
            </a:r>
            <a:r>
              <a:rPr lang="de-DE" sz="2300" dirty="0"/>
              <a:t> Atemversagens: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de-DE" sz="2300" dirty="0"/>
              <a:t>als niedrigste Menge vor Beendigung 1 l / min </a:t>
            </a:r>
            <a:br>
              <a:rPr lang="de-DE" sz="2300" dirty="0"/>
            </a:br>
            <a:r>
              <a:rPr lang="de-DE" sz="2300" dirty="0"/>
              <a:t>(ggf. auch 0,5 L / min) wählen</a:t>
            </a:r>
          </a:p>
        </p:txBody>
      </p:sp>
    </p:spTree>
    <p:extLst>
      <p:ext uri="{BB962C8B-B14F-4D97-AF65-F5344CB8AC3E}">
        <p14:creationId xmlns:p14="http://schemas.microsoft.com/office/powerpoint/2010/main" val="16157191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3E6A5C-4719-456E-9F31-0A805E6C5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000" dirty="0"/>
              <a:t>paO</a:t>
            </a:r>
            <a:r>
              <a:rPr lang="de-DE" sz="3000" baseline="-25000" dirty="0"/>
              <a:t>2 </a:t>
            </a:r>
            <a:r>
              <a:rPr lang="de-DE" sz="3000" dirty="0"/>
              <a:t>(arterieller Sauerstoffpartialdruck)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8FA670A-6CE9-439C-A0D4-CA91F2D404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389" y="1867976"/>
            <a:ext cx="8229600" cy="4525963"/>
          </a:xfrm>
        </p:spPr>
        <p:txBody>
          <a:bodyPr/>
          <a:lstStyle/>
          <a:p>
            <a:r>
              <a:rPr lang="de-DE" sz="2600" dirty="0"/>
              <a:t>wichtige Messgröße zur Abschätzung einer Gasaustauschstörung der Lunge</a:t>
            </a:r>
          </a:p>
          <a:p>
            <a:r>
              <a:rPr lang="de-DE" sz="2600" dirty="0"/>
              <a:t>im oberen Teil der Sauerstoffbindungskurve sensitiver als 0</a:t>
            </a:r>
            <a:r>
              <a:rPr lang="de-DE" sz="2600" baseline="-25000" dirty="0"/>
              <a:t>2</a:t>
            </a:r>
            <a:r>
              <a:rPr lang="de-DE" sz="2600" dirty="0"/>
              <a:t>-Sättigung </a:t>
            </a:r>
          </a:p>
          <a:p>
            <a:r>
              <a:rPr lang="de-DE" sz="2600" dirty="0"/>
              <a:t>altersabhängig</a:t>
            </a:r>
          </a:p>
          <a:p>
            <a:r>
              <a:rPr lang="de-DE" sz="2600" dirty="0"/>
              <a:t>lageabhängig (im Liegen, im Sitzen (höher))</a:t>
            </a:r>
          </a:p>
          <a:p>
            <a:r>
              <a:rPr lang="de-DE" sz="2600" dirty="0"/>
              <a:t>Die arterielle / kapilläre Blutentnahme ist schmerzhaft.</a:t>
            </a:r>
          </a:p>
          <a:p>
            <a:r>
              <a:rPr lang="de-DE" sz="2600" dirty="0"/>
              <a:t>Die Messung des paO</a:t>
            </a:r>
            <a:r>
              <a:rPr lang="de-DE" sz="2600" baseline="-25000" dirty="0"/>
              <a:t>2</a:t>
            </a:r>
            <a:r>
              <a:rPr lang="de-DE" sz="2600" dirty="0"/>
              <a:t> ist aufwändiger als Messung der Sättigung.</a:t>
            </a:r>
          </a:p>
        </p:txBody>
      </p:sp>
    </p:spTree>
    <p:extLst>
      <p:ext uri="{BB962C8B-B14F-4D97-AF65-F5344CB8AC3E}">
        <p14:creationId xmlns:p14="http://schemas.microsoft.com/office/powerpoint/2010/main" val="127026198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440AFF-272F-424C-9321-C87C04FF03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Wiederaufnahme der Sauerstofftherapie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6B5D3E3-5C73-4E93-BFD0-555039A65D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544" y="2111944"/>
            <a:ext cx="7346334" cy="4111056"/>
          </a:xfrm>
        </p:spPr>
        <p:txBody>
          <a:bodyPr/>
          <a:lstStyle/>
          <a:p>
            <a:pPr marL="0" indent="0">
              <a:buNone/>
            </a:pPr>
            <a:r>
              <a:rPr lang="de-DE" sz="2800" dirty="0"/>
              <a:t>Wenn die O</a:t>
            </a:r>
            <a:r>
              <a:rPr lang="de-DE" sz="2800" baseline="-25000" dirty="0"/>
              <a:t>2</a:t>
            </a:r>
            <a:r>
              <a:rPr lang="de-DE" sz="2800" dirty="0"/>
              <a:t>-Sättigung nach Beendigung der Sauerstofftherapie unter den gewünschten Zielbereich des Patienten fällt, wird die niedrigste O</a:t>
            </a:r>
            <a:r>
              <a:rPr lang="de-DE" sz="2800" baseline="-25000" dirty="0"/>
              <a:t>2</a:t>
            </a:r>
            <a:r>
              <a:rPr lang="de-DE" sz="2800" dirty="0"/>
              <a:t>-Menge, die dem Patienten zuletzt im Zielbereich gehalten hat, wieder empfohlen.</a:t>
            </a:r>
          </a:p>
        </p:txBody>
      </p:sp>
    </p:spTree>
    <p:extLst>
      <p:ext uri="{BB962C8B-B14F-4D97-AF65-F5344CB8AC3E}">
        <p14:creationId xmlns:p14="http://schemas.microsoft.com/office/powerpoint/2010/main" val="52916568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090C7B-BCF8-43E5-9CD3-19BD300669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Beendigung der Sauerstofftherapie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642D5CD-DC3C-4098-AD61-638B8DCABE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25303"/>
            <a:ext cx="8229600" cy="4525963"/>
          </a:xfrm>
        </p:spPr>
        <p:txBody>
          <a:bodyPr/>
          <a:lstStyle/>
          <a:p>
            <a:r>
              <a:rPr lang="de-DE" dirty="0"/>
              <a:t>keine Korrektur der O</a:t>
            </a:r>
            <a:r>
              <a:rPr lang="de-DE" baseline="-25000" dirty="0"/>
              <a:t>2</a:t>
            </a:r>
            <a:r>
              <a:rPr lang="de-DE" dirty="0"/>
              <a:t>-Zufuhr bei kurzzeitigen (&lt; 1 Min.) asymptomatischen Abfall der Sauerstoffsättigung unter den Zielbereich</a:t>
            </a:r>
          </a:p>
          <a:p>
            <a:r>
              <a:rPr lang="de-DE" dirty="0"/>
              <a:t>Kann eine Sauerstofftherapie nicht beendet werden:</a:t>
            </a:r>
          </a:p>
          <a:p>
            <a:pPr marL="896938" lvl="1" indent="-554038">
              <a:buFont typeface="Wingdings" panose="05000000000000000000" pitchFamily="2" charset="2"/>
              <a:buChar char="Ø"/>
            </a:pPr>
            <a:r>
              <a:rPr lang="de-DE" sz="2400" dirty="0"/>
              <a:t>Fortsetzung nach Entlassung aus dem Krankenhaus</a:t>
            </a:r>
          </a:p>
          <a:p>
            <a:pPr marL="896938" lvl="1" indent="-554038">
              <a:buFont typeface="Wingdings" panose="05000000000000000000" pitchFamily="2" charset="2"/>
              <a:buChar char="Ø"/>
            </a:pPr>
            <a:r>
              <a:rPr lang="de-DE" sz="2400"/>
              <a:t>Re-Evaluation </a:t>
            </a:r>
            <a:r>
              <a:rPr lang="de-DE" sz="2400" dirty="0"/>
              <a:t>nach wenigen Wochen</a:t>
            </a:r>
          </a:p>
          <a:p>
            <a:pPr marL="896938" lvl="1" indent="-554038">
              <a:buFont typeface="Wingdings" panose="05000000000000000000" pitchFamily="2" charset="2"/>
              <a:buChar char="Ø"/>
            </a:pPr>
            <a:r>
              <a:rPr lang="de-DE" sz="2400" dirty="0"/>
              <a:t>Prüfung, ob die Indikation für eine Langzeit-Sauerstofftherapie besteht.</a:t>
            </a:r>
          </a:p>
        </p:txBody>
      </p:sp>
    </p:spTree>
    <p:extLst>
      <p:ext uri="{BB962C8B-B14F-4D97-AF65-F5344CB8AC3E}">
        <p14:creationId xmlns:p14="http://schemas.microsoft.com/office/powerpoint/2010/main" val="4070971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219A0A-D507-4FFF-8026-057C74523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000" dirty="0" err="1"/>
              <a:t>Gewebsoxygenation</a:t>
            </a:r>
            <a:endParaRPr lang="de-DE" sz="300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C20B501-3EAD-4E2A-B3CD-5ABEBADB94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39750" indent="-539750"/>
            <a:r>
              <a:rPr lang="de-DE" sz="2600" dirty="0"/>
              <a:t>Sauerstoffsättigung (SaO</a:t>
            </a:r>
            <a:r>
              <a:rPr lang="de-DE" sz="2600" baseline="-25000" dirty="0"/>
              <a:t>2</a:t>
            </a:r>
            <a:r>
              <a:rPr lang="de-DE" sz="2600" dirty="0"/>
              <a:t>, SpO</a:t>
            </a:r>
            <a:r>
              <a:rPr lang="de-DE" sz="2600" baseline="-25000" dirty="0"/>
              <a:t>2</a:t>
            </a:r>
            <a:r>
              <a:rPr lang="de-DE" sz="2600" dirty="0"/>
              <a:t>) und arterieller Sauerstoffpartialdruck (paO</a:t>
            </a:r>
            <a:r>
              <a:rPr lang="de-DE" sz="2600" baseline="-25000" dirty="0"/>
              <a:t>2</a:t>
            </a:r>
            <a:r>
              <a:rPr lang="de-DE" sz="2600" dirty="0"/>
              <a:t>) sind keine geeigneten Kenngrößen zur Bestimmung der </a:t>
            </a:r>
            <a:r>
              <a:rPr lang="de-DE" sz="2600" dirty="0" err="1"/>
              <a:t>Gewebsoxygenation</a:t>
            </a:r>
            <a:r>
              <a:rPr lang="de-DE" sz="2600" dirty="0"/>
              <a:t>. </a:t>
            </a:r>
          </a:p>
          <a:p>
            <a:pPr marL="539750" indent="-539750"/>
            <a:r>
              <a:rPr lang="de-DE" sz="2600" dirty="0"/>
              <a:t>Berechnung des O</a:t>
            </a:r>
            <a:r>
              <a:rPr lang="de-DE" sz="2600" baseline="-25000" dirty="0"/>
              <a:t>2</a:t>
            </a:r>
            <a:r>
              <a:rPr lang="de-DE" sz="2600" dirty="0"/>
              <a:t>- Angebot an das Gewebe (DO</a:t>
            </a:r>
            <a:r>
              <a:rPr lang="de-DE" sz="2600" baseline="-25000" dirty="0"/>
              <a:t>2</a:t>
            </a:r>
            <a:r>
              <a:rPr lang="de-DE" sz="2600" dirty="0"/>
              <a:t>):</a:t>
            </a:r>
          </a:p>
          <a:p>
            <a:pPr marL="539750" indent="-539750">
              <a:buNone/>
            </a:pPr>
            <a:r>
              <a:rPr lang="de-DE" sz="2600" dirty="0"/>
              <a:t>	DO</a:t>
            </a:r>
            <a:r>
              <a:rPr lang="de-DE" sz="2600" baseline="-25000" dirty="0"/>
              <a:t>2</a:t>
            </a:r>
            <a:r>
              <a:rPr lang="de-DE" sz="2600" dirty="0"/>
              <a:t> = HZV x CaO</a:t>
            </a:r>
            <a:r>
              <a:rPr lang="de-DE" sz="2600" baseline="-25000" dirty="0"/>
              <a:t>2</a:t>
            </a:r>
          </a:p>
          <a:p>
            <a:pPr marL="539750" indent="-539750"/>
            <a:endParaRPr lang="de-DE" sz="2600" dirty="0"/>
          </a:p>
          <a:p>
            <a:pPr marL="0" indent="0">
              <a:buNone/>
            </a:pPr>
            <a:r>
              <a:rPr lang="de-DE" sz="2600" dirty="0"/>
              <a:t>HZV: 	Herzzeitvolumen</a:t>
            </a:r>
          </a:p>
          <a:p>
            <a:pPr marL="0" indent="0">
              <a:buNone/>
            </a:pPr>
            <a:r>
              <a:rPr lang="de-DE" sz="2600" dirty="0"/>
              <a:t>CaO</a:t>
            </a:r>
            <a:r>
              <a:rPr lang="de-DE" sz="2600" baseline="-25000" dirty="0"/>
              <a:t>2</a:t>
            </a:r>
            <a:r>
              <a:rPr lang="de-DE" sz="2600" dirty="0"/>
              <a:t>:	arterieller O</a:t>
            </a:r>
            <a:r>
              <a:rPr lang="de-DE" sz="2600" baseline="-25000" dirty="0"/>
              <a:t>2</a:t>
            </a:r>
            <a:r>
              <a:rPr lang="de-DE" sz="2600" dirty="0"/>
              <a:t>- Gehalt</a:t>
            </a:r>
          </a:p>
        </p:txBody>
      </p:sp>
    </p:spTree>
    <p:extLst>
      <p:ext uri="{BB962C8B-B14F-4D97-AF65-F5344CB8AC3E}">
        <p14:creationId xmlns:p14="http://schemas.microsoft.com/office/powerpoint/2010/main" val="13887316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762AAF-7408-4119-840D-9D462C3D9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3648" y="635000"/>
            <a:ext cx="7096044" cy="849784"/>
          </a:xfrm>
        </p:spPr>
        <p:txBody>
          <a:bodyPr>
            <a:noAutofit/>
          </a:bodyPr>
          <a:lstStyle/>
          <a:p>
            <a:r>
              <a:rPr lang="de-DE" sz="3000" dirty="0"/>
              <a:t>Sauerstoffsättigung und -partialdruck</a:t>
            </a:r>
          </a:p>
        </p:txBody>
      </p:sp>
      <p:graphicFrame>
        <p:nvGraphicFramePr>
          <p:cNvPr id="3" name="Tabelle 3">
            <a:extLst>
              <a:ext uri="{FF2B5EF4-FFF2-40B4-BE49-F238E27FC236}">
                <a16:creationId xmlns:a16="http://schemas.microsoft.com/office/drawing/2014/main" id="{146B783F-2102-4556-8364-E70A2AD376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8610656"/>
              </p:ext>
            </p:extLst>
          </p:nvPr>
        </p:nvGraphicFramePr>
        <p:xfrm>
          <a:off x="145996" y="1626981"/>
          <a:ext cx="3288766" cy="5186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8128">
                  <a:extLst>
                    <a:ext uri="{9D8B030D-6E8A-4147-A177-3AD203B41FA5}">
                      <a16:colId xmlns:a16="http://schemas.microsoft.com/office/drawing/2014/main" val="3309846814"/>
                    </a:ext>
                  </a:extLst>
                </a:gridCol>
                <a:gridCol w="548128">
                  <a:extLst>
                    <a:ext uri="{9D8B030D-6E8A-4147-A177-3AD203B41FA5}">
                      <a16:colId xmlns:a16="http://schemas.microsoft.com/office/drawing/2014/main" val="318600782"/>
                    </a:ext>
                  </a:extLst>
                </a:gridCol>
                <a:gridCol w="1096255">
                  <a:extLst>
                    <a:ext uri="{9D8B030D-6E8A-4147-A177-3AD203B41FA5}">
                      <a16:colId xmlns:a16="http://schemas.microsoft.com/office/drawing/2014/main" val="1168849847"/>
                    </a:ext>
                  </a:extLst>
                </a:gridCol>
                <a:gridCol w="1096255">
                  <a:extLst>
                    <a:ext uri="{9D8B030D-6E8A-4147-A177-3AD203B41FA5}">
                      <a16:colId xmlns:a16="http://schemas.microsoft.com/office/drawing/2014/main" val="749469462"/>
                    </a:ext>
                  </a:extLst>
                </a:gridCol>
              </a:tblGrid>
              <a:tr h="247749">
                <a:tc grid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de-DE" sz="1600" dirty="0"/>
                        <a:t>S</a:t>
                      </a:r>
                      <a:r>
                        <a:rPr lang="de-DE" sz="1600" baseline="-25000" dirty="0"/>
                        <a:t>a</a:t>
                      </a:r>
                      <a:r>
                        <a:rPr lang="de-DE" sz="1600" dirty="0"/>
                        <a:t>O</a:t>
                      </a:r>
                      <a:r>
                        <a:rPr lang="de-DE" sz="1600" baseline="-25000" dirty="0"/>
                        <a:t>2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de-DE" sz="1600" dirty="0"/>
                        <a:t>pO</a:t>
                      </a:r>
                      <a:r>
                        <a:rPr lang="de-DE" sz="1600" baseline="-25000" dirty="0"/>
                        <a:t>2 </a:t>
                      </a:r>
                      <a:r>
                        <a:rPr lang="de-DE" sz="1600" dirty="0" err="1"/>
                        <a:t>mmHg</a:t>
                      </a:r>
                      <a:endParaRPr lang="de-DE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de-DE" sz="1600" dirty="0"/>
                        <a:t>pO</a:t>
                      </a:r>
                      <a:r>
                        <a:rPr lang="de-DE" sz="1600" baseline="-25000" dirty="0"/>
                        <a:t>2 </a:t>
                      </a:r>
                      <a:r>
                        <a:rPr lang="de-DE" sz="1600" dirty="0"/>
                        <a:t>kPa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4122081"/>
                  </a:ext>
                </a:extLst>
              </a:tr>
              <a:tr h="252512">
                <a:tc grid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de-DE" sz="1600" dirty="0">
                          <a:solidFill>
                            <a:schemeClr val="bg1"/>
                          </a:solidFill>
                        </a:rPr>
                        <a:t>10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de-DE" sz="1600" dirty="0"/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de-DE" sz="1600" dirty="0"/>
                        <a:t>1,3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8239434"/>
                  </a:ext>
                </a:extLst>
              </a:tr>
              <a:tr h="252512">
                <a:tc grid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de-DE" sz="1600" dirty="0">
                          <a:solidFill>
                            <a:schemeClr val="bg1"/>
                          </a:solidFill>
                        </a:rPr>
                        <a:t>30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de-DE" sz="1600" dirty="0"/>
                        <a:t>19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de-DE" sz="1600" dirty="0"/>
                        <a:t>2,5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0430177"/>
                  </a:ext>
                </a:extLst>
              </a:tr>
              <a:tr h="252512">
                <a:tc grid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de-DE" sz="1600" dirty="0">
                          <a:solidFill>
                            <a:schemeClr val="bg1"/>
                          </a:solidFill>
                        </a:rPr>
                        <a:t>40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de-DE" sz="1600" dirty="0"/>
                        <a:t>23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de-DE" sz="1600" dirty="0"/>
                        <a:t>3,1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0417774"/>
                  </a:ext>
                </a:extLst>
              </a:tr>
              <a:tr h="252512">
                <a:tc grid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de-DE" sz="1600" dirty="0">
                          <a:solidFill>
                            <a:schemeClr val="bg1"/>
                          </a:solidFill>
                        </a:rPr>
                        <a:t>60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de-DE" sz="1600" dirty="0"/>
                        <a:t>31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de-DE" sz="1600" dirty="0"/>
                        <a:t>4,1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3072223"/>
                  </a:ext>
                </a:extLst>
              </a:tr>
              <a:tr h="252512">
                <a:tc grid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de-DE" sz="1600" dirty="0">
                          <a:solidFill>
                            <a:schemeClr val="bg1"/>
                          </a:solidFill>
                        </a:rPr>
                        <a:t>70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de-DE" sz="1600" dirty="0"/>
                        <a:t>37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de-DE" sz="1600" dirty="0"/>
                        <a:t>4,9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6291543"/>
                  </a:ext>
                </a:extLst>
              </a:tr>
              <a:tr h="252512">
                <a:tc grid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de-DE" sz="1600" dirty="0">
                          <a:solidFill>
                            <a:schemeClr val="bg1"/>
                          </a:solidFill>
                        </a:rPr>
                        <a:t>80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de-DE" sz="1600" dirty="0"/>
                        <a:t>45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de-DE" sz="1600" dirty="0"/>
                        <a:t>6,0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207824"/>
                  </a:ext>
                </a:extLst>
              </a:tr>
              <a:tr h="252512">
                <a:tc grid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de-DE" sz="1600" dirty="0">
                          <a:solidFill>
                            <a:schemeClr val="bg1"/>
                          </a:solidFill>
                        </a:rPr>
                        <a:t>85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de-DE" sz="1600" dirty="0"/>
                        <a:t>50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de-DE" sz="1600" dirty="0"/>
                        <a:t>6,7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9999733"/>
                  </a:ext>
                </a:extLst>
              </a:tr>
              <a:tr h="252512">
                <a:tc grid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de-DE" sz="1600" dirty="0"/>
                        <a:t>88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de-DE" sz="1600" dirty="0"/>
                        <a:t>55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de-DE" sz="1600" dirty="0"/>
                        <a:t>7,3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7300296"/>
                  </a:ext>
                </a:extLst>
              </a:tr>
              <a:tr h="252512">
                <a:tc grid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de-DE" sz="1600" dirty="0"/>
                        <a:t>89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de-DE" sz="1600" dirty="0"/>
                        <a:t>57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de-DE" sz="1600" dirty="0"/>
                        <a:t>7,6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0953861"/>
                  </a:ext>
                </a:extLst>
              </a:tr>
              <a:tr h="252512">
                <a:tc grid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de-DE" sz="1600" dirty="0"/>
                        <a:t>90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de-DE" sz="1600" dirty="0"/>
                        <a:t>58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de-DE" sz="1600" dirty="0"/>
                        <a:t>7,7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9575742"/>
                  </a:ext>
                </a:extLst>
              </a:tr>
              <a:tr h="252512">
                <a:tc grid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de-DE" sz="1600" dirty="0"/>
                        <a:t>91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de-DE" sz="1600" dirty="0"/>
                        <a:t>60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de-DE" sz="1600" dirty="0"/>
                        <a:t>8,0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9998531"/>
                  </a:ext>
                </a:extLst>
              </a:tr>
              <a:tr h="252512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de-DE" sz="1600" dirty="0"/>
                        <a:t>92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de-DE" sz="1600" dirty="0"/>
                        <a:t>92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de-DE" sz="1600" dirty="0"/>
                        <a:t>64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de-DE" sz="1600" dirty="0"/>
                        <a:t>8,5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4475040"/>
                  </a:ext>
                </a:extLst>
              </a:tr>
              <a:tr h="252512">
                <a:tc grid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de-DE" sz="1600" dirty="0"/>
                        <a:t>93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de-DE" sz="1600" dirty="0"/>
                        <a:t>67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de-DE" sz="1600" dirty="0"/>
                        <a:t>8,9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5016920"/>
                  </a:ext>
                </a:extLst>
              </a:tr>
              <a:tr h="252512">
                <a:tc grid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de-DE" sz="1600" dirty="0"/>
                        <a:t>94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de-DE" sz="1600" dirty="0"/>
                        <a:t>71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de-DE" sz="1600" dirty="0"/>
                        <a:t>9,5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3578741"/>
                  </a:ext>
                </a:extLst>
              </a:tr>
              <a:tr h="252512">
                <a:tc grid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de-DE" sz="1600" dirty="0"/>
                        <a:t>95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de-DE" sz="1600" dirty="0"/>
                        <a:t>74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de-DE" sz="1600" dirty="0"/>
                        <a:t>9,9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9191013"/>
                  </a:ext>
                </a:extLst>
              </a:tr>
              <a:tr h="252512">
                <a:tc grid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de-DE" sz="1600" dirty="0"/>
                        <a:t>96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de-DE" sz="1600" dirty="0"/>
                        <a:t>82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de-DE" sz="1600" dirty="0"/>
                        <a:t>10,9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2960166"/>
                  </a:ext>
                </a:extLst>
              </a:tr>
              <a:tr h="252512">
                <a:tc grid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de-DE" sz="1600" dirty="0"/>
                        <a:t>97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de-DE" sz="1600" dirty="0"/>
                        <a:t>91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de-DE" sz="1600" dirty="0"/>
                        <a:t>12,1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7298576"/>
                  </a:ext>
                </a:extLst>
              </a:tr>
              <a:tr h="252512">
                <a:tc grid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de-DE" sz="1600" dirty="0"/>
                        <a:t>98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de-DE" sz="1600" dirty="0"/>
                        <a:t>130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de-DE" sz="1600" dirty="0"/>
                        <a:t>17,3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3859390"/>
                  </a:ext>
                </a:extLst>
              </a:tr>
              <a:tr h="252512">
                <a:tc grid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de-DE" sz="1600" dirty="0"/>
                        <a:t>99,95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de-DE" sz="1600" dirty="0"/>
                        <a:t>700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de-DE" sz="1600" dirty="0"/>
                        <a:t>93,3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678063735"/>
                  </a:ext>
                </a:extLst>
              </a:tr>
            </a:tbl>
          </a:graphicData>
        </a:graphic>
      </p:graphicFrame>
      <p:sp>
        <p:nvSpPr>
          <p:cNvPr id="42" name="Textfeld 41">
            <a:extLst>
              <a:ext uri="{FF2B5EF4-FFF2-40B4-BE49-F238E27FC236}">
                <a16:creationId xmlns:a16="http://schemas.microsoft.com/office/drawing/2014/main" id="{C921BBD8-C5F0-4B96-916D-0644B506F179}"/>
              </a:ext>
            </a:extLst>
          </p:cNvPr>
          <p:cNvSpPr txBox="1"/>
          <p:nvPr/>
        </p:nvSpPr>
        <p:spPr>
          <a:xfrm>
            <a:off x="7549826" y="3022198"/>
            <a:ext cx="144817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höherer</a:t>
            </a:r>
            <a:r>
              <a:rPr lang="de-DE" dirty="0"/>
              <a:t> pO</a:t>
            </a:r>
            <a:r>
              <a:rPr lang="de-DE" baseline="-25000" dirty="0"/>
              <a:t>2 </a:t>
            </a:r>
            <a:r>
              <a:rPr lang="de-DE" dirty="0"/>
              <a:t>bei gleicher SaO</a:t>
            </a:r>
            <a:r>
              <a:rPr lang="de-DE" baseline="-25000" dirty="0"/>
              <a:t>2</a:t>
            </a:r>
            <a:r>
              <a:rPr lang="de-DE" dirty="0"/>
              <a:t>: Hyperkapnie, Azidose, Fieber, Ausdauer-training</a:t>
            </a:r>
          </a:p>
        </p:txBody>
      </p:sp>
      <p:grpSp>
        <p:nvGrpSpPr>
          <p:cNvPr id="44" name="Gruppieren 43">
            <a:extLst>
              <a:ext uri="{FF2B5EF4-FFF2-40B4-BE49-F238E27FC236}">
                <a16:creationId xmlns:a16="http://schemas.microsoft.com/office/drawing/2014/main" id="{84F9B5D4-C7B4-4D76-BC95-88652760BC0A}"/>
              </a:ext>
            </a:extLst>
          </p:cNvPr>
          <p:cNvGrpSpPr/>
          <p:nvPr/>
        </p:nvGrpSpPr>
        <p:grpSpPr>
          <a:xfrm>
            <a:off x="3580343" y="1737350"/>
            <a:ext cx="4777913" cy="4906034"/>
            <a:chOff x="3580343" y="1737350"/>
            <a:chExt cx="4777913" cy="4906034"/>
          </a:xfrm>
        </p:grpSpPr>
        <p:grpSp>
          <p:nvGrpSpPr>
            <p:cNvPr id="41" name="Gruppieren 40">
              <a:extLst>
                <a:ext uri="{FF2B5EF4-FFF2-40B4-BE49-F238E27FC236}">
                  <a16:creationId xmlns:a16="http://schemas.microsoft.com/office/drawing/2014/main" id="{B5026C71-6CF1-4FD8-B9C9-80B504A66102}"/>
                </a:ext>
              </a:extLst>
            </p:cNvPr>
            <p:cNvGrpSpPr/>
            <p:nvPr/>
          </p:nvGrpSpPr>
          <p:grpSpPr>
            <a:xfrm>
              <a:off x="4321850" y="2161058"/>
              <a:ext cx="4036406" cy="4482326"/>
              <a:chOff x="4321850" y="2161058"/>
              <a:chExt cx="4036406" cy="4482326"/>
            </a:xfrm>
          </p:grpSpPr>
          <p:grpSp>
            <p:nvGrpSpPr>
              <p:cNvPr id="35" name="Gruppieren 34">
                <a:extLst>
                  <a:ext uri="{FF2B5EF4-FFF2-40B4-BE49-F238E27FC236}">
                    <a16:creationId xmlns:a16="http://schemas.microsoft.com/office/drawing/2014/main" id="{0EA9582C-EF01-4451-9649-15314551BF36}"/>
                  </a:ext>
                </a:extLst>
              </p:cNvPr>
              <p:cNvGrpSpPr/>
              <p:nvPr/>
            </p:nvGrpSpPr>
            <p:grpSpPr>
              <a:xfrm>
                <a:off x="4321850" y="2161058"/>
                <a:ext cx="4036406" cy="3950121"/>
                <a:chOff x="4756417" y="2312366"/>
                <a:chExt cx="4036406" cy="3950121"/>
              </a:xfrm>
            </p:grpSpPr>
            <p:cxnSp>
              <p:nvCxnSpPr>
                <p:cNvPr id="8" name="Gerade Verbindung mit Pfeil 7">
                  <a:extLst>
                    <a:ext uri="{FF2B5EF4-FFF2-40B4-BE49-F238E27FC236}">
                      <a16:creationId xmlns:a16="http://schemas.microsoft.com/office/drawing/2014/main" id="{C8B42582-1D45-46FA-B64B-398A51C5619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756417" y="6262487"/>
                  <a:ext cx="3888120" cy="0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Gerade Verbindung mit Pfeil 10">
                  <a:extLst>
                    <a:ext uri="{FF2B5EF4-FFF2-40B4-BE49-F238E27FC236}">
                      <a16:creationId xmlns:a16="http://schemas.microsoft.com/office/drawing/2014/main" id="{5B8362D9-6A02-49F8-AA8C-4156148A410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756417" y="2312366"/>
                  <a:ext cx="0" cy="3950121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7" name="Freihandform: Form 26">
                  <a:extLst>
                    <a:ext uri="{FF2B5EF4-FFF2-40B4-BE49-F238E27FC236}">
                      <a16:creationId xmlns:a16="http://schemas.microsoft.com/office/drawing/2014/main" id="{69411E58-04CC-416C-88A3-2DCA007C45E7}"/>
                    </a:ext>
                  </a:extLst>
                </p:cNvPr>
                <p:cNvSpPr/>
                <p:nvPr/>
              </p:nvSpPr>
              <p:spPr>
                <a:xfrm>
                  <a:off x="4779471" y="2618733"/>
                  <a:ext cx="4013352" cy="3636069"/>
                </a:xfrm>
                <a:custGeom>
                  <a:avLst/>
                  <a:gdLst>
                    <a:gd name="connsiteX0" fmla="*/ 0 w 3878545"/>
                    <a:gd name="connsiteY0" fmla="*/ 4013594 h 4013594"/>
                    <a:gd name="connsiteX1" fmla="*/ 430306 w 3878545"/>
                    <a:gd name="connsiteY1" fmla="*/ 3806125 h 4013594"/>
                    <a:gd name="connsiteX2" fmla="*/ 676195 w 3878545"/>
                    <a:gd name="connsiteY2" fmla="*/ 3637077 h 4013594"/>
                    <a:gd name="connsiteX3" fmla="*/ 868296 w 3878545"/>
                    <a:gd name="connsiteY3" fmla="*/ 3245191 h 4013594"/>
                    <a:gd name="connsiteX4" fmla="*/ 1129553 w 3878545"/>
                    <a:gd name="connsiteY4" fmla="*/ 2791833 h 4013594"/>
                    <a:gd name="connsiteX5" fmla="*/ 1874904 w 3878545"/>
                    <a:gd name="connsiteY5" fmla="*/ 1677648 h 4013594"/>
                    <a:gd name="connsiteX6" fmla="*/ 2189949 w 3878545"/>
                    <a:gd name="connsiteY6" fmla="*/ 1239658 h 4013594"/>
                    <a:gd name="connsiteX7" fmla="*/ 2627939 w 3878545"/>
                    <a:gd name="connsiteY7" fmla="*/ 770932 h 4013594"/>
                    <a:gd name="connsiteX8" fmla="*/ 3104349 w 3878545"/>
                    <a:gd name="connsiteY8" fmla="*/ 332942 h 4013594"/>
                    <a:gd name="connsiteX9" fmla="*/ 3296450 w 3878545"/>
                    <a:gd name="connsiteY9" fmla="*/ 263786 h 4013594"/>
                    <a:gd name="connsiteX10" fmla="*/ 3795912 w 3878545"/>
                    <a:gd name="connsiteY10" fmla="*/ 25581 h 4013594"/>
                    <a:gd name="connsiteX11" fmla="*/ 3872753 w 3878545"/>
                    <a:gd name="connsiteY11" fmla="*/ 17897 h 4013594"/>
                    <a:gd name="connsiteX0" fmla="*/ 0 w 3878545"/>
                    <a:gd name="connsiteY0" fmla="*/ 4013594 h 4013594"/>
                    <a:gd name="connsiteX1" fmla="*/ 430306 w 3878545"/>
                    <a:gd name="connsiteY1" fmla="*/ 3806125 h 4013594"/>
                    <a:gd name="connsiteX2" fmla="*/ 676195 w 3878545"/>
                    <a:gd name="connsiteY2" fmla="*/ 3637077 h 4013594"/>
                    <a:gd name="connsiteX3" fmla="*/ 868296 w 3878545"/>
                    <a:gd name="connsiteY3" fmla="*/ 3245191 h 4013594"/>
                    <a:gd name="connsiteX4" fmla="*/ 1129553 w 3878545"/>
                    <a:gd name="connsiteY4" fmla="*/ 2791833 h 4013594"/>
                    <a:gd name="connsiteX5" fmla="*/ 1874904 w 3878545"/>
                    <a:gd name="connsiteY5" fmla="*/ 1677648 h 4013594"/>
                    <a:gd name="connsiteX6" fmla="*/ 2189949 w 3878545"/>
                    <a:gd name="connsiteY6" fmla="*/ 1239658 h 4013594"/>
                    <a:gd name="connsiteX7" fmla="*/ 2627939 w 3878545"/>
                    <a:gd name="connsiteY7" fmla="*/ 770932 h 4013594"/>
                    <a:gd name="connsiteX8" fmla="*/ 3112033 w 3878545"/>
                    <a:gd name="connsiteY8" fmla="*/ 455887 h 4013594"/>
                    <a:gd name="connsiteX9" fmla="*/ 3296450 w 3878545"/>
                    <a:gd name="connsiteY9" fmla="*/ 263786 h 4013594"/>
                    <a:gd name="connsiteX10" fmla="*/ 3795912 w 3878545"/>
                    <a:gd name="connsiteY10" fmla="*/ 25581 h 4013594"/>
                    <a:gd name="connsiteX11" fmla="*/ 3872753 w 3878545"/>
                    <a:gd name="connsiteY11" fmla="*/ 17897 h 4013594"/>
                    <a:gd name="connsiteX0" fmla="*/ 0 w 3878545"/>
                    <a:gd name="connsiteY0" fmla="*/ 4013594 h 4013594"/>
                    <a:gd name="connsiteX1" fmla="*/ 430306 w 3878545"/>
                    <a:gd name="connsiteY1" fmla="*/ 3806125 h 4013594"/>
                    <a:gd name="connsiteX2" fmla="*/ 676195 w 3878545"/>
                    <a:gd name="connsiteY2" fmla="*/ 3637077 h 4013594"/>
                    <a:gd name="connsiteX3" fmla="*/ 868296 w 3878545"/>
                    <a:gd name="connsiteY3" fmla="*/ 3245191 h 4013594"/>
                    <a:gd name="connsiteX4" fmla="*/ 1129553 w 3878545"/>
                    <a:gd name="connsiteY4" fmla="*/ 2791833 h 4013594"/>
                    <a:gd name="connsiteX5" fmla="*/ 1874904 w 3878545"/>
                    <a:gd name="connsiteY5" fmla="*/ 1677648 h 4013594"/>
                    <a:gd name="connsiteX6" fmla="*/ 2189949 w 3878545"/>
                    <a:gd name="connsiteY6" fmla="*/ 1239658 h 4013594"/>
                    <a:gd name="connsiteX7" fmla="*/ 2627939 w 3878545"/>
                    <a:gd name="connsiteY7" fmla="*/ 770932 h 4013594"/>
                    <a:gd name="connsiteX8" fmla="*/ 3112033 w 3878545"/>
                    <a:gd name="connsiteY8" fmla="*/ 455887 h 4013594"/>
                    <a:gd name="connsiteX9" fmla="*/ 3296450 w 3878545"/>
                    <a:gd name="connsiteY9" fmla="*/ 263786 h 4013594"/>
                    <a:gd name="connsiteX10" fmla="*/ 3795912 w 3878545"/>
                    <a:gd name="connsiteY10" fmla="*/ 25581 h 4013594"/>
                    <a:gd name="connsiteX11" fmla="*/ 3872753 w 3878545"/>
                    <a:gd name="connsiteY11" fmla="*/ 17897 h 4013594"/>
                    <a:gd name="connsiteX0" fmla="*/ 0 w 3878545"/>
                    <a:gd name="connsiteY0" fmla="*/ 4013594 h 4013594"/>
                    <a:gd name="connsiteX1" fmla="*/ 430306 w 3878545"/>
                    <a:gd name="connsiteY1" fmla="*/ 3806125 h 4013594"/>
                    <a:gd name="connsiteX2" fmla="*/ 676195 w 3878545"/>
                    <a:gd name="connsiteY2" fmla="*/ 3637077 h 4013594"/>
                    <a:gd name="connsiteX3" fmla="*/ 868296 w 3878545"/>
                    <a:gd name="connsiteY3" fmla="*/ 3245191 h 4013594"/>
                    <a:gd name="connsiteX4" fmla="*/ 1129553 w 3878545"/>
                    <a:gd name="connsiteY4" fmla="*/ 2791833 h 4013594"/>
                    <a:gd name="connsiteX5" fmla="*/ 1874904 w 3878545"/>
                    <a:gd name="connsiteY5" fmla="*/ 1677648 h 4013594"/>
                    <a:gd name="connsiteX6" fmla="*/ 2189949 w 3878545"/>
                    <a:gd name="connsiteY6" fmla="*/ 1239658 h 4013594"/>
                    <a:gd name="connsiteX7" fmla="*/ 2627939 w 3878545"/>
                    <a:gd name="connsiteY7" fmla="*/ 770932 h 4013594"/>
                    <a:gd name="connsiteX8" fmla="*/ 3112033 w 3878545"/>
                    <a:gd name="connsiteY8" fmla="*/ 455887 h 4013594"/>
                    <a:gd name="connsiteX9" fmla="*/ 3296450 w 3878545"/>
                    <a:gd name="connsiteY9" fmla="*/ 263786 h 4013594"/>
                    <a:gd name="connsiteX10" fmla="*/ 3795912 w 3878545"/>
                    <a:gd name="connsiteY10" fmla="*/ 25581 h 4013594"/>
                    <a:gd name="connsiteX11" fmla="*/ 3872753 w 3878545"/>
                    <a:gd name="connsiteY11" fmla="*/ 17897 h 4013594"/>
                    <a:gd name="connsiteX0" fmla="*/ 0 w 3878545"/>
                    <a:gd name="connsiteY0" fmla="*/ 4013594 h 4013594"/>
                    <a:gd name="connsiteX1" fmla="*/ 430306 w 3878545"/>
                    <a:gd name="connsiteY1" fmla="*/ 3806125 h 4013594"/>
                    <a:gd name="connsiteX2" fmla="*/ 676195 w 3878545"/>
                    <a:gd name="connsiteY2" fmla="*/ 3637077 h 4013594"/>
                    <a:gd name="connsiteX3" fmla="*/ 1129553 w 3878545"/>
                    <a:gd name="connsiteY3" fmla="*/ 3106878 h 4013594"/>
                    <a:gd name="connsiteX4" fmla="*/ 1129553 w 3878545"/>
                    <a:gd name="connsiteY4" fmla="*/ 2791833 h 4013594"/>
                    <a:gd name="connsiteX5" fmla="*/ 1874904 w 3878545"/>
                    <a:gd name="connsiteY5" fmla="*/ 1677648 h 4013594"/>
                    <a:gd name="connsiteX6" fmla="*/ 2189949 w 3878545"/>
                    <a:gd name="connsiteY6" fmla="*/ 1239658 h 4013594"/>
                    <a:gd name="connsiteX7" fmla="*/ 2627939 w 3878545"/>
                    <a:gd name="connsiteY7" fmla="*/ 770932 h 4013594"/>
                    <a:gd name="connsiteX8" fmla="*/ 3112033 w 3878545"/>
                    <a:gd name="connsiteY8" fmla="*/ 455887 h 4013594"/>
                    <a:gd name="connsiteX9" fmla="*/ 3296450 w 3878545"/>
                    <a:gd name="connsiteY9" fmla="*/ 263786 h 4013594"/>
                    <a:gd name="connsiteX10" fmla="*/ 3795912 w 3878545"/>
                    <a:gd name="connsiteY10" fmla="*/ 25581 h 4013594"/>
                    <a:gd name="connsiteX11" fmla="*/ 3872753 w 3878545"/>
                    <a:gd name="connsiteY11" fmla="*/ 17897 h 4013594"/>
                    <a:gd name="connsiteX0" fmla="*/ 0 w 3878545"/>
                    <a:gd name="connsiteY0" fmla="*/ 4013594 h 4013594"/>
                    <a:gd name="connsiteX1" fmla="*/ 430306 w 3878545"/>
                    <a:gd name="connsiteY1" fmla="*/ 3806125 h 4013594"/>
                    <a:gd name="connsiteX2" fmla="*/ 676195 w 3878545"/>
                    <a:gd name="connsiteY2" fmla="*/ 3637077 h 4013594"/>
                    <a:gd name="connsiteX3" fmla="*/ 1129553 w 3878545"/>
                    <a:gd name="connsiteY3" fmla="*/ 3106878 h 4013594"/>
                    <a:gd name="connsiteX4" fmla="*/ 1306286 w 3878545"/>
                    <a:gd name="connsiteY4" fmla="*/ 2776465 h 4013594"/>
                    <a:gd name="connsiteX5" fmla="*/ 1874904 w 3878545"/>
                    <a:gd name="connsiteY5" fmla="*/ 1677648 h 4013594"/>
                    <a:gd name="connsiteX6" fmla="*/ 2189949 w 3878545"/>
                    <a:gd name="connsiteY6" fmla="*/ 1239658 h 4013594"/>
                    <a:gd name="connsiteX7" fmla="*/ 2627939 w 3878545"/>
                    <a:gd name="connsiteY7" fmla="*/ 770932 h 4013594"/>
                    <a:gd name="connsiteX8" fmla="*/ 3112033 w 3878545"/>
                    <a:gd name="connsiteY8" fmla="*/ 455887 h 4013594"/>
                    <a:gd name="connsiteX9" fmla="*/ 3296450 w 3878545"/>
                    <a:gd name="connsiteY9" fmla="*/ 263786 h 4013594"/>
                    <a:gd name="connsiteX10" fmla="*/ 3795912 w 3878545"/>
                    <a:gd name="connsiteY10" fmla="*/ 25581 h 4013594"/>
                    <a:gd name="connsiteX11" fmla="*/ 3872753 w 3878545"/>
                    <a:gd name="connsiteY11" fmla="*/ 17897 h 4013594"/>
                    <a:gd name="connsiteX0" fmla="*/ 0 w 3878545"/>
                    <a:gd name="connsiteY0" fmla="*/ 4013594 h 4013594"/>
                    <a:gd name="connsiteX1" fmla="*/ 430306 w 3878545"/>
                    <a:gd name="connsiteY1" fmla="*/ 3806125 h 4013594"/>
                    <a:gd name="connsiteX2" fmla="*/ 676195 w 3878545"/>
                    <a:gd name="connsiteY2" fmla="*/ 3637077 h 4013594"/>
                    <a:gd name="connsiteX3" fmla="*/ 1129553 w 3878545"/>
                    <a:gd name="connsiteY3" fmla="*/ 3106878 h 4013594"/>
                    <a:gd name="connsiteX4" fmla="*/ 1306286 w 3878545"/>
                    <a:gd name="connsiteY4" fmla="*/ 2776465 h 4013594"/>
                    <a:gd name="connsiteX5" fmla="*/ 1921008 w 3878545"/>
                    <a:gd name="connsiteY5" fmla="*/ 1800593 h 4013594"/>
                    <a:gd name="connsiteX6" fmla="*/ 2189949 w 3878545"/>
                    <a:gd name="connsiteY6" fmla="*/ 1239658 h 4013594"/>
                    <a:gd name="connsiteX7" fmla="*/ 2627939 w 3878545"/>
                    <a:gd name="connsiteY7" fmla="*/ 770932 h 4013594"/>
                    <a:gd name="connsiteX8" fmla="*/ 3112033 w 3878545"/>
                    <a:gd name="connsiteY8" fmla="*/ 455887 h 4013594"/>
                    <a:gd name="connsiteX9" fmla="*/ 3296450 w 3878545"/>
                    <a:gd name="connsiteY9" fmla="*/ 263786 h 4013594"/>
                    <a:gd name="connsiteX10" fmla="*/ 3795912 w 3878545"/>
                    <a:gd name="connsiteY10" fmla="*/ 25581 h 4013594"/>
                    <a:gd name="connsiteX11" fmla="*/ 3872753 w 3878545"/>
                    <a:gd name="connsiteY11" fmla="*/ 17897 h 4013594"/>
                    <a:gd name="connsiteX0" fmla="*/ 0 w 3878545"/>
                    <a:gd name="connsiteY0" fmla="*/ 4013594 h 4013594"/>
                    <a:gd name="connsiteX1" fmla="*/ 430306 w 3878545"/>
                    <a:gd name="connsiteY1" fmla="*/ 3806125 h 4013594"/>
                    <a:gd name="connsiteX2" fmla="*/ 676195 w 3878545"/>
                    <a:gd name="connsiteY2" fmla="*/ 3637077 h 4013594"/>
                    <a:gd name="connsiteX3" fmla="*/ 1129553 w 3878545"/>
                    <a:gd name="connsiteY3" fmla="*/ 3106878 h 4013594"/>
                    <a:gd name="connsiteX4" fmla="*/ 1306286 w 3878545"/>
                    <a:gd name="connsiteY4" fmla="*/ 2776465 h 4013594"/>
                    <a:gd name="connsiteX5" fmla="*/ 1867220 w 3878545"/>
                    <a:gd name="connsiteY5" fmla="*/ 1723752 h 4013594"/>
                    <a:gd name="connsiteX6" fmla="*/ 2189949 w 3878545"/>
                    <a:gd name="connsiteY6" fmla="*/ 1239658 h 4013594"/>
                    <a:gd name="connsiteX7" fmla="*/ 2627939 w 3878545"/>
                    <a:gd name="connsiteY7" fmla="*/ 770932 h 4013594"/>
                    <a:gd name="connsiteX8" fmla="*/ 3112033 w 3878545"/>
                    <a:gd name="connsiteY8" fmla="*/ 455887 h 4013594"/>
                    <a:gd name="connsiteX9" fmla="*/ 3296450 w 3878545"/>
                    <a:gd name="connsiteY9" fmla="*/ 263786 h 4013594"/>
                    <a:gd name="connsiteX10" fmla="*/ 3795912 w 3878545"/>
                    <a:gd name="connsiteY10" fmla="*/ 25581 h 4013594"/>
                    <a:gd name="connsiteX11" fmla="*/ 3872753 w 3878545"/>
                    <a:gd name="connsiteY11" fmla="*/ 17897 h 4013594"/>
                    <a:gd name="connsiteX0" fmla="*/ 0 w 3878545"/>
                    <a:gd name="connsiteY0" fmla="*/ 4013594 h 4013594"/>
                    <a:gd name="connsiteX1" fmla="*/ 430306 w 3878545"/>
                    <a:gd name="connsiteY1" fmla="*/ 3806125 h 4013594"/>
                    <a:gd name="connsiteX2" fmla="*/ 676195 w 3878545"/>
                    <a:gd name="connsiteY2" fmla="*/ 3637077 h 4013594"/>
                    <a:gd name="connsiteX3" fmla="*/ 1129553 w 3878545"/>
                    <a:gd name="connsiteY3" fmla="*/ 3106878 h 4013594"/>
                    <a:gd name="connsiteX4" fmla="*/ 1306286 w 3878545"/>
                    <a:gd name="connsiteY4" fmla="*/ 2776465 h 4013594"/>
                    <a:gd name="connsiteX5" fmla="*/ 1867220 w 3878545"/>
                    <a:gd name="connsiteY5" fmla="*/ 1723752 h 4013594"/>
                    <a:gd name="connsiteX6" fmla="*/ 2366682 w 3878545"/>
                    <a:gd name="connsiteY6" fmla="*/ 1316499 h 4013594"/>
                    <a:gd name="connsiteX7" fmla="*/ 2627939 w 3878545"/>
                    <a:gd name="connsiteY7" fmla="*/ 770932 h 4013594"/>
                    <a:gd name="connsiteX8" fmla="*/ 3112033 w 3878545"/>
                    <a:gd name="connsiteY8" fmla="*/ 455887 h 4013594"/>
                    <a:gd name="connsiteX9" fmla="*/ 3296450 w 3878545"/>
                    <a:gd name="connsiteY9" fmla="*/ 263786 h 4013594"/>
                    <a:gd name="connsiteX10" fmla="*/ 3795912 w 3878545"/>
                    <a:gd name="connsiteY10" fmla="*/ 25581 h 4013594"/>
                    <a:gd name="connsiteX11" fmla="*/ 3872753 w 3878545"/>
                    <a:gd name="connsiteY11" fmla="*/ 17897 h 4013594"/>
                    <a:gd name="connsiteX0" fmla="*/ 0 w 3878545"/>
                    <a:gd name="connsiteY0" fmla="*/ 4013594 h 4013594"/>
                    <a:gd name="connsiteX1" fmla="*/ 430306 w 3878545"/>
                    <a:gd name="connsiteY1" fmla="*/ 3806125 h 4013594"/>
                    <a:gd name="connsiteX2" fmla="*/ 676195 w 3878545"/>
                    <a:gd name="connsiteY2" fmla="*/ 3637077 h 4013594"/>
                    <a:gd name="connsiteX3" fmla="*/ 1129553 w 3878545"/>
                    <a:gd name="connsiteY3" fmla="*/ 3106878 h 4013594"/>
                    <a:gd name="connsiteX4" fmla="*/ 1306286 w 3878545"/>
                    <a:gd name="connsiteY4" fmla="*/ 2776465 h 4013594"/>
                    <a:gd name="connsiteX5" fmla="*/ 1867220 w 3878545"/>
                    <a:gd name="connsiteY5" fmla="*/ 1723752 h 4013594"/>
                    <a:gd name="connsiteX6" fmla="*/ 2312894 w 3878545"/>
                    <a:gd name="connsiteY6" fmla="*/ 1193554 h 4013594"/>
                    <a:gd name="connsiteX7" fmla="*/ 2627939 w 3878545"/>
                    <a:gd name="connsiteY7" fmla="*/ 770932 h 4013594"/>
                    <a:gd name="connsiteX8" fmla="*/ 3112033 w 3878545"/>
                    <a:gd name="connsiteY8" fmla="*/ 455887 h 4013594"/>
                    <a:gd name="connsiteX9" fmla="*/ 3296450 w 3878545"/>
                    <a:gd name="connsiteY9" fmla="*/ 263786 h 4013594"/>
                    <a:gd name="connsiteX10" fmla="*/ 3795912 w 3878545"/>
                    <a:gd name="connsiteY10" fmla="*/ 25581 h 4013594"/>
                    <a:gd name="connsiteX11" fmla="*/ 3872753 w 3878545"/>
                    <a:gd name="connsiteY11" fmla="*/ 17897 h 4013594"/>
                    <a:gd name="connsiteX0" fmla="*/ 0 w 3878545"/>
                    <a:gd name="connsiteY0" fmla="*/ 4013594 h 4013594"/>
                    <a:gd name="connsiteX1" fmla="*/ 430306 w 3878545"/>
                    <a:gd name="connsiteY1" fmla="*/ 3806125 h 4013594"/>
                    <a:gd name="connsiteX2" fmla="*/ 676195 w 3878545"/>
                    <a:gd name="connsiteY2" fmla="*/ 3637077 h 4013594"/>
                    <a:gd name="connsiteX3" fmla="*/ 1129553 w 3878545"/>
                    <a:gd name="connsiteY3" fmla="*/ 3106878 h 4013594"/>
                    <a:gd name="connsiteX4" fmla="*/ 1306286 w 3878545"/>
                    <a:gd name="connsiteY4" fmla="*/ 2776465 h 4013594"/>
                    <a:gd name="connsiteX5" fmla="*/ 1867220 w 3878545"/>
                    <a:gd name="connsiteY5" fmla="*/ 1723752 h 4013594"/>
                    <a:gd name="connsiteX6" fmla="*/ 2312894 w 3878545"/>
                    <a:gd name="connsiteY6" fmla="*/ 1193554 h 4013594"/>
                    <a:gd name="connsiteX7" fmla="*/ 2627939 w 3878545"/>
                    <a:gd name="connsiteY7" fmla="*/ 770932 h 4013594"/>
                    <a:gd name="connsiteX8" fmla="*/ 3112033 w 3878545"/>
                    <a:gd name="connsiteY8" fmla="*/ 455887 h 4013594"/>
                    <a:gd name="connsiteX9" fmla="*/ 3296450 w 3878545"/>
                    <a:gd name="connsiteY9" fmla="*/ 263786 h 4013594"/>
                    <a:gd name="connsiteX10" fmla="*/ 3795912 w 3878545"/>
                    <a:gd name="connsiteY10" fmla="*/ 25581 h 4013594"/>
                    <a:gd name="connsiteX11" fmla="*/ 3872753 w 3878545"/>
                    <a:gd name="connsiteY11" fmla="*/ 17897 h 4013594"/>
                    <a:gd name="connsiteX0" fmla="*/ 0 w 3878545"/>
                    <a:gd name="connsiteY0" fmla="*/ 4013594 h 4013594"/>
                    <a:gd name="connsiteX1" fmla="*/ 430306 w 3878545"/>
                    <a:gd name="connsiteY1" fmla="*/ 3806125 h 4013594"/>
                    <a:gd name="connsiteX2" fmla="*/ 676195 w 3878545"/>
                    <a:gd name="connsiteY2" fmla="*/ 3637077 h 4013594"/>
                    <a:gd name="connsiteX3" fmla="*/ 1129553 w 3878545"/>
                    <a:gd name="connsiteY3" fmla="*/ 3106878 h 4013594"/>
                    <a:gd name="connsiteX4" fmla="*/ 1306286 w 3878545"/>
                    <a:gd name="connsiteY4" fmla="*/ 2776465 h 4013594"/>
                    <a:gd name="connsiteX5" fmla="*/ 1867220 w 3878545"/>
                    <a:gd name="connsiteY5" fmla="*/ 1723752 h 4013594"/>
                    <a:gd name="connsiteX6" fmla="*/ 2305210 w 3878545"/>
                    <a:gd name="connsiteY6" fmla="*/ 1170502 h 4013594"/>
                    <a:gd name="connsiteX7" fmla="*/ 2627939 w 3878545"/>
                    <a:gd name="connsiteY7" fmla="*/ 770932 h 4013594"/>
                    <a:gd name="connsiteX8" fmla="*/ 3112033 w 3878545"/>
                    <a:gd name="connsiteY8" fmla="*/ 455887 h 4013594"/>
                    <a:gd name="connsiteX9" fmla="*/ 3296450 w 3878545"/>
                    <a:gd name="connsiteY9" fmla="*/ 263786 h 4013594"/>
                    <a:gd name="connsiteX10" fmla="*/ 3795912 w 3878545"/>
                    <a:gd name="connsiteY10" fmla="*/ 25581 h 4013594"/>
                    <a:gd name="connsiteX11" fmla="*/ 3872753 w 3878545"/>
                    <a:gd name="connsiteY11" fmla="*/ 17897 h 4013594"/>
                    <a:gd name="connsiteX0" fmla="*/ 0 w 3878545"/>
                    <a:gd name="connsiteY0" fmla="*/ 4013594 h 4013594"/>
                    <a:gd name="connsiteX1" fmla="*/ 430306 w 3878545"/>
                    <a:gd name="connsiteY1" fmla="*/ 3806125 h 4013594"/>
                    <a:gd name="connsiteX2" fmla="*/ 676195 w 3878545"/>
                    <a:gd name="connsiteY2" fmla="*/ 3637077 h 4013594"/>
                    <a:gd name="connsiteX3" fmla="*/ 1129553 w 3878545"/>
                    <a:gd name="connsiteY3" fmla="*/ 3106878 h 4013594"/>
                    <a:gd name="connsiteX4" fmla="*/ 1306286 w 3878545"/>
                    <a:gd name="connsiteY4" fmla="*/ 2776465 h 4013594"/>
                    <a:gd name="connsiteX5" fmla="*/ 1867220 w 3878545"/>
                    <a:gd name="connsiteY5" fmla="*/ 1723752 h 4013594"/>
                    <a:gd name="connsiteX6" fmla="*/ 2305210 w 3878545"/>
                    <a:gd name="connsiteY6" fmla="*/ 1170502 h 4013594"/>
                    <a:gd name="connsiteX7" fmla="*/ 2627939 w 3878545"/>
                    <a:gd name="connsiteY7" fmla="*/ 770932 h 4013594"/>
                    <a:gd name="connsiteX8" fmla="*/ 3088287 w 3878545"/>
                    <a:gd name="connsiteY8" fmla="*/ 403874 h 4013594"/>
                    <a:gd name="connsiteX9" fmla="*/ 3296450 w 3878545"/>
                    <a:gd name="connsiteY9" fmla="*/ 263786 h 4013594"/>
                    <a:gd name="connsiteX10" fmla="*/ 3795912 w 3878545"/>
                    <a:gd name="connsiteY10" fmla="*/ 25581 h 4013594"/>
                    <a:gd name="connsiteX11" fmla="*/ 3872753 w 3878545"/>
                    <a:gd name="connsiteY11" fmla="*/ 17897 h 4013594"/>
                    <a:gd name="connsiteX0" fmla="*/ 0 w 3878545"/>
                    <a:gd name="connsiteY0" fmla="*/ 4013594 h 4013594"/>
                    <a:gd name="connsiteX1" fmla="*/ 430306 w 3878545"/>
                    <a:gd name="connsiteY1" fmla="*/ 3806125 h 4013594"/>
                    <a:gd name="connsiteX2" fmla="*/ 676195 w 3878545"/>
                    <a:gd name="connsiteY2" fmla="*/ 3637077 h 4013594"/>
                    <a:gd name="connsiteX3" fmla="*/ 1216622 w 3878545"/>
                    <a:gd name="connsiteY3" fmla="*/ 3158890 h 4013594"/>
                    <a:gd name="connsiteX4" fmla="*/ 1306286 w 3878545"/>
                    <a:gd name="connsiteY4" fmla="*/ 2776465 h 4013594"/>
                    <a:gd name="connsiteX5" fmla="*/ 1867220 w 3878545"/>
                    <a:gd name="connsiteY5" fmla="*/ 1723752 h 4013594"/>
                    <a:gd name="connsiteX6" fmla="*/ 2305210 w 3878545"/>
                    <a:gd name="connsiteY6" fmla="*/ 1170502 h 4013594"/>
                    <a:gd name="connsiteX7" fmla="*/ 2627939 w 3878545"/>
                    <a:gd name="connsiteY7" fmla="*/ 770932 h 4013594"/>
                    <a:gd name="connsiteX8" fmla="*/ 3088287 w 3878545"/>
                    <a:gd name="connsiteY8" fmla="*/ 403874 h 4013594"/>
                    <a:gd name="connsiteX9" fmla="*/ 3296450 w 3878545"/>
                    <a:gd name="connsiteY9" fmla="*/ 263786 h 4013594"/>
                    <a:gd name="connsiteX10" fmla="*/ 3795912 w 3878545"/>
                    <a:gd name="connsiteY10" fmla="*/ 25581 h 4013594"/>
                    <a:gd name="connsiteX11" fmla="*/ 3872753 w 3878545"/>
                    <a:gd name="connsiteY11" fmla="*/ 17897 h 4013594"/>
                    <a:gd name="connsiteX0" fmla="*/ 0 w 3878545"/>
                    <a:gd name="connsiteY0" fmla="*/ 4013594 h 4013594"/>
                    <a:gd name="connsiteX1" fmla="*/ 430306 w 3878545"/>
                    <a:gd name="connsiteY1" fmla="*/ 3806125 h 4013594"/>
                    <a:gd name="connsiteX2" fmla="*/ 676195 w 3878545"/>
                    <a:gd name="connsiteY2" fmla="*/ 3637077 h 4013594"/>
                    <a:gd name="connsiteX3" fmla="*/ 1216622 w 3878545"/>
                    <a:gd name="connsiteY3" fmla="*/ 3158890 h 4013594"/>
                    <a:gd name="connsiteX4" fmla="*/ 1575411 w 3878545"/>
                    <a:gd name="connsiteY4" fmla="*/ 2603091 h 4013594"/>
                    <a:gd name="connsiteX5" fmla="*/ 1867220 w 3878545"/>
                    <a:gd name="connsiteY5" fmla="*/ 1723752 h 4013594"/>
                    <a:gd name="connsiteX6" fmla="*/ 2305210 w 3878545"/>
                    <a:gd name="connsiteY6" fmla="*/ 1170502 h 4013594"/>
                    <a:gd name="connsiteX7" fmla="*/ 2627939 w 3878545"/>
                    <a:gd name="connsiteY7" fmla="*/ 770932 h 4013594"/>
                    <a:gd name="connsiteX8" fmla="*/ 3088287 w 3878545"/>
                    <a:gd name="connsiteY8" fmla="*/ 403874 h 4013594"/>
                    <a:gd name="connsiteX9" fmla="*/ 3296450 w 3878545"/>
                    <a:gd name="connsiteY9" fmla="*/ 263786 h 4013594"/>
                    <a:gd name="connsiteX10" fmla="*/ 3795912 w 3878545"/>
                    <a:gd name="connsiteY10" fmla="*/ 25581 h 4013594"/>
                    <a:gd name="connsiteX11" fmla="*/ 3872753 w 3878545"/>
                    <a:gd name="connsiteY11" fmla="*/ 17897 h 4013594"/>
                    <a:gd name="connsiteX0" fmla="*/ 0 w 3878545"/>
                    <a:gd name="connsiteY0" fmla="*/ 4013594 h 4013594"/>
                    <a:gd name="connsiteX1" fmla="*/ 430306 w 3878545"/>
                    <a:gd name="connsiteY1" fmla="*/ 3806125 h 4013594"/>
                    <a:gd name="connsiteX2" fmla="*/ 676195 w 3878545"/>
                    <a:gd name="connsiteY2" fmla="*/ 3637077 h 4013594"/>
                    <a:gd name="connsiteX3" fmla="*/ 1216622 w 3878545"/>
                    <a:gd name="connsiteY3" fmla="*/ 3158890 h 4013594"/>
                    <a:gd name="connsiteX4" fmla="*/ 1575411 w 3878545"/>
                    <a:gd name="connsiteY4" fmla="*/ 2603091 h 4013594"/>
                    <a:gd name="connsiteX5" fmla="*/ 1867220 w 3878545"/>
                    <a:gd name="connsiteY5" fmla="*/ 1723752 h 4013594"/>
                    <a:gd name="connsiteX6" fmla="*/ 2305210 w 3878545"/>
                    <a:gd name="connsiteY6" fmla="*/ 1170502 h 4013594"/>
                    <a:gd name="connsiteX7" fmla="*/ 2659601 w 3878545"/>
                    <a:gd name="connsiteY7" fmla="*/ 840281 h 4013594"/>
                    <a:gd name="connsiteX8" fmla="*/ 3088287 w 3878545"/>
                    <a:gd name="connsiteY8" fmla="*/ 403874 h 4013594"/>
                    <a:gd name="connsiteX9" fmla="*/ 3296450 w 3878545"/>
                    <a:gd name="connsiteY9" fmla="*/ 263786 h 4013594"/>
                    <a:gd name="connsiteX10" fmla="*/ 3795912 w 3878545"/>
                    <a:gd name="connsiteY10" fmla="*/ 25581 h 4013594"/>
                    <a:gd name="connsiteX11" fmla="*/ 3872753 w 3878545"/>
                    <a:gd name="connsiteY11" fmla="*/ 17897 h 4013594"/>
                    <a:gd name="connsiteX0" fmla="*/ 0 w 3878545"/>
                    <a:gd name="connsiteY0" fmla="*/ 4013594 h 4013594"/>
                    <a:gd name="connsiteX1" fmla="*/ 430306 w 3878545"/>
                    <a:gd name="connsiteY1" fmla="*/ 3806125 h 4013594"/>
                    <a:gd name="connsiteX2" fmla="*/ 676195 w 3878545"/>
                    <a:gd name="connsiteY2" fmla="*/ 3637077 h 4013594"/>
                    <a:gd name="connsiteX3" fmla="*/ 1216622 w 3878545"/>
                    <a:gd name="connsiteY3" fmla="*/ 3158890 h 4013594"/>
                    <a:gd name="connsiteX4" fmla="*/ 1575411 w 3878545"/>
                    <a:gd name="connsiteY4" fmla="*/ 2603091 h 4013594"/>
                    <a:gd name="connsiteX5" fmla="*/ 1867220 w 3878545"/>
                    <a:gd name="connsiteY5" fmla="*/ 1723752 h 4013594"/>
                    <a:gd name="connsiteX6" fmla="*/ 2305210 w 3878545"/>
                    <a:gd name="connsiteY6" fmla="*/ 1170502 h 4013594"/>
                    <a:gd name="connsiteX7" fmla="*/ 2659601 w 3878545"/>
                    <a:gd name="connsiteY7" fmla="*/ 840281 h 4013594"/>
                    <a:gd name="connsiteX8" fmla="*/ 3104118 w 3878545"/>
                    <a:gd name="connsiteY8" fmla="*/ 464556 h 4013594"/>
                    <a:gd name="connsiteX9" fmla="*/ 3296450 w 3878545"/>
                    <a:gd name="connsiteY9" fmla="*/ 263786 h 4013594"/>
                    <a:gd name="connsiteX10" fmla="*/ 3795912 w 3878545"/>
                    <a:gd name="connsiteY10" fmla="*/ 25581 h 4013594"/>
                    <a:gd name="connsiteX11" fmla="*/ 3872753 w 3878545"/>
                    <a:gd name="connsiteY11" fmla="*/ 17897 h 4013594"/>
                    <a:gd name="connsiteX0" fmla="*/ 0 w 3878545"/>
                    <a:gd name="connsiteY0" fmla="*/ 4013594 h 4013594"/>
                    <a:gd name="connsiteX1" fmla="*/ 430306 w 3878545"/>
                    <a:gd name="connsiteY1" fmla="*/ 3806125 h 4013594"/>
                    <a:gd name="connsiteX2" fmla="*/ 676195 w 3878545"/>
                    <a:gd name="connsiteY2" fmla="*/ 3637077 h 4013594"/>
                    <a:gd name="connsiteX3" fmla="*/ 1216622 w 3878545"/>
                    <a:gd name="connsiteY3" fmla="*/ 3158890 h 4013594"/>
                    <a:gd name="connsiteX4" fmla="*/ 1575411 w 3878545"/>
                    <a:gd name="connsiteY4" fmla="*/ 2603091 h 4013594"/>
                    <a:gd name="connsiteX5" fmla="*/ 2009697 w 3878545"/>
                    <a:gd name="connsiteY5" fmla="*/ 1654403 h 4013594"/>
                    <a:gd name="connsiteX6" fmla="*/ 2305210 w 3878545"/>
                    <a:gd name="connsiteY6" fmla="*/ 1170502 h 4013594"/>
                    <a:gd name="connsiteX7" fmla="*/ 2659601 w 3878545"/>
                    <a:gd name="connsiteY7" fmla="*/ 840281 h 4013594"/>
                    <a:gd name="connsiteX8" fmla="*/ 3104118 w 3878545"/>
                    <a:gd name="connsiteY8" fmla="*/ 464556 h 4013594"/>
                    <a:gd name="connsiteX9" fmla="*/ 3296450 w 3878545"/>
                    <a:gd name="connsiteY9" fmla="*/ 263786 h 4013594"/>
                    <a:gd name="connsiteX10" fmla="*/ 3795912 w 3878545"/>
                    <a:gd name="connsiteY10" fmla="*/ 25581 h 4013594"/>
                    <a:gd name="connsiteX11" fmla="*/ 3872753 w 3878545"/>
                    <a:gd name="connsiteY11" fmla="*/ 17897 h 4013594"/>
                    <a:gd name="connsiteX0" fmla="*/ 0 w 3878545"/>
                    <a:gd name="connsiteY0" fmla="*/ 4013594 h 4013594"/>
                    <a:gd name="connsiteX1" fmla="*/ 430306 w 3878545"/>
                    <a:gd name="connsiteY1" fmla="*/ 3806125 h 4013594"/>
                    <a:gd name="connsiteX2" fmla="*/ 676195 w 3878545"/>
                    <a:gd name="connsiteY2" fmla="*/ 3637077 h 4013594"/>
                    <a:gd name="connsiteX3" fmla="*/ 1216622 w 3878545"/>
                    <a:gd name="connsiteY3" fmla="*/ 3158890 h 4013594"/>
                    <a:gd name="connsiteX4" fmla="*/ 1575411 w 3878545"/>
                    <a:gd name="connsiteY4" fmla="*/ 2603091 h 4013594"/>
                    <a:gd name="connsiteX5" fmla="*/ 2009697 w 3878545"/>
                    <a:gd name="connsiteY5" fmla="*/ 1654403 h 4013594"/>
                    <a:gd name="connsiteX6" fmla="*/ 2305210 w 3878545"/>
                    <a:gd name="connsiteY6" fmla="*/ 1170502 h 4013594"/>
                    <a:gd name="connsiteX7" fmla="*/ 2659601 w 3878545"/>
                    <a:gd name="connsiteY7" fmla="*/ 840281 h 4013594"/>
                    <a:gd name="connsiteX8" fmla="*/ 3159525 w 3878545"/>
                    <a:gd name="connsiteY8" fmla="*/ 334525 h 4013594"/>
                    <a:gd name="connsiteX9" fmla="*/ 3296450 w 3878545"/>
                    <a:gd name="connsiteY9" fmla="*/ 263786 h 4013594"/>
                    <a:gd name="connsiteX10" fmla="*/ 3795912 w 3878545"/>
                    <a:gd name="connsiteY10" fmla="*/ 25581 h 4013594"/>
                    <a:gd name="connsiteX11" fmla="*/ 3872753 w 3878545"/>
                    <a:gd name="connsiteY11" fmla="*/ 17897 h 4013594"/>
                    <a:gd name="connsiteX0" fmla="*/ 0 w 3878545"/>
                    <a:gd name="connsiteY0" fmla="*/ 4002075 h 4002075"/>
                    <a:gd name="connsiteX1" fmla="*/ 430306 w 3878545"/>
                    <a:gd name="connsiteY1" fmla="*/ 3794606 h 4002075"/>
                    <a:gd name="connsiteX2" fmla="*/ 676195 w 3878545"/>
                    <a:gd name="connsiteY2" fmla="*/ 3625558 h 4002075"/>
                    <a:gd name="connsiteX3" fmla="*/ 1216622 w 3878545"/>
                    <a:gd name="connsiteY3" fmla="*/ 3147371 h 4002075"/>
                    <a:gd name="connsiteX4" fmla="*/ 1575411 w 3878545"/>
                    <a:gd name="connsiteY4" fmla="*/ 2591572 h 4002075"/>
                    <a:gd name="connsiteX5" fmla="*/ 2009697 w 3878545"/>
                    <a:gd name="connsiteY5" fmla="*/ 1642884 h 4002075"/>
                    <a:gd name="connsiteX6" fmla="*/ 2305210 w 3878545"/>
                    <a:gd name="connsiteY6" fmla="*/ 1158983 h 4002075"/>
                    <a:gd name="connsiteX7" fmla="*/ 2659601 w 3878545"/>
                    <a:gd name="connsiteY7" fmla="*/ 828762 h 4002075"/>
                    <a:gd name="connsiteX8" fmla="*/ 3159525 w 3878545"/>
                    <a:gd name="connsiteY8" fmla="*/ 323006 h 4002075"/>
                    <a:gd name="connsiteX9" fmla="*/ 3296450 w 3878545"/>
                    <a:gd name="connsiteY9" fmla="*/ 252267 h 4002075"/>
                    <a:gd name="connsiteX10" fmla="*/ 3795912 w 3878545"/>
                    <a:gd name="connsiteY10" fmla="*/ 14062 h 4002075"/>
                    <a:gd name="connsiteX11" fmla="*/ 3872753 w 3878545"/>
                    <a:gd name="connsiteY11" fmla="*/ 49721 h 4002075"/>
                    <a:gd name="connsiteX0" fmla="*/ 0 w 4126320"/>
                    <a:gd name="connsiteY0" fmla="*/ 4023245 h 4023245"/>
                    <a:gd name="connsiteX1" fmla="*/ 430306 w 4126320"/>
                    <a:gd name="connsiteY1" fmla="*/ 3815776 h 4023245"/>
                    <a:gd name="connsiteX2" fmla="*/ 676195 w 4126320"/>
                    <a:gd name="connsiteY2" fmla="*/ 3646728 h 4023245"/>
                    <a:gd name="connsiteX3" fmla="*/ 1216622 w 4126320"/>
                    <a:gd name="connsiteY3" fmla="*/ 3168541 h 4023245"/>
                    <a:gd name="connsiteX4" fmla="*/ 1575411 w 4126320"/>
                    <a:gd name="connsiteY4" fmla="*/ 2612742 h 4023245"/>
                    <a:gd name="connsiteX5" fmla="*/ 2009697 w 4126320"/>
                    <a:gd name="connsiteY5" fmla="*/ 1664054 h 4023245"/>
                    <a:gd name="connsiteX6" fmla="*/ 2305210 w 4126320"/>
                    <a:gd name="connsiteY6" fmla="*/ 1180153 h 4023245"/>
                    <a:gd name="connsiteX7" fmla="*/ 2659601 w 4126320"/>
                    <a:gd name="connsiteY7" fmla="*/ 849932 h 4023245"/>
                    <a:gd name="connsiteX8" fmla="*/ 3159525 w 4126320"/>
                    <a:gd name="connsiteY8" fmla="*/ 344176 h 4023245"/>
                    <a:gd name="connsiteX9" fmla="*/ 3296450 w 4126320"/>
                    <a:gd name="connsiteY9" fmla="*/ 273437 h 4023245"/>
                    <a:gd name="connsiteX10" fmla="*/ 3795912 w 4126320"/>
                    <a:gd name="connsiteY10" fmla="*/ 35232 h 4023245"/>
                    <a:gd name="connsiteX11" fmla="*/ 4126045 w 4126320"/>
                    <a:gd name="connsiteY11" fmla="*/ 10210 h 4023245"/>
                    <a:gd name="connsiteX0" fmla="*/ 0 w 4126320"/>
                    <a:gd name="connsiteY0" fmla="*/ 4023245 h 4023245"/>
                    <a:gd name="connsiteX1" fmla="*/ 430306 w 4126320"/>
                    <a:gd name="connsiteY1" fmla="*/ 3815776 h 4023245"/>
                    <a:gd name="connsiteX2" fmla="*/ 676195 w 4126320"/>
                    <a:gd name="connsiteY2" fmla="*/ 3646728 h 4023245"/>
                    <a:gd name="connsiteX3" fmla="*/ 1216622 w 4126320"/>
                    <a:gd name="connsiteY3" fmla="*/ 3168541 h 4023245"/>
                    <a:gd name="connsiteX4" fmla="*/ 1575411 w 4126320"/>
                    <a:gd name="connsiteY4" fmla="*/ 2612742 h 4023245"/>
                    <a:gd name="connsiteX5" fmla="*/ 2009697 w 4126320"/>
                    <a:gd name="connsiteY5" fmla="*/ 1664054 h 4023245"/>
                    <a:gd name="connsiteX6" fmla="*/ 2305210 w 4126320"/>
                    <a:gd name="connsiteY6" fmla="*/ 1180153 h 4023245"/>
                    <a:gd name="connsiteX7" fmla="*/ 2659601 w 4126320"/>
                    <a:gd name="connsiteY7" fmla="*/ 849932 h 4023245"/>
                    <a:gd name="connsiteX8" fmla="*/ 3167440 w 4126320"/>
                    <a:gd name="connsiteY8" fmla="*/ 404856 h 4023245"/>
                    <a:gd name="connsiteX9" fmla="*/ 3296450 w 4126320"/>
                    <a:gd name="connsiteY9" fmla="*/ 273437 h 4023245"/>
                    <a:gd name="connsiteX10" fmla="*/ 3795912 w 4126320"/>
                    <a:gd name="connsiteY10" fmla="*/ 35232 h 4023245"/>
                    <a:gd name="connsiteX11" fmla="*/ 4126045 w 4126320"/>
                    <a:gd name="connsiteY11" fmla="*/ 10210 h 4023245"/>
                    <a:gd name="connsiteX0" fmla="*/ 0 w 4126320"/>
                    <a:gd name="connsiteY0" fmla="*/ 4023245 h 4023245"/>
                    <a:gd name="connsiteX1" fmla="*/ 430306 w 4126320"/>
                    <a:gd name="connsiteY1" fmla="*/ 3815776 h 4023245"/>
                    <a:gd name="connsiteX2" fmla="*/ 676195 w 4126320"/>
                    <a:gd name="connsiteY2" fmla="*/ 3646728 h 4023245"/>
                    <a:gd name="connsiteX3" fmla="*/ 1216622 w 4126320"/>
                    <a:gd name="connsiteY3" fmla="*/ 3168541 h 4023245"/>
                    <a:gd name="connsiteX4" fmla="*/ 1575411 w 4126320"/>
                    <a:gd name="connsiteY4" fmla="*/ 2612742 h 4023245"/>
                    <a:gd name="connsiteX5" fmla="*/ 2009697 w 4126320"/>
                    <a:gd name="connsiteY5" fmla="*/ 1664054 h 4023245"/>
                    <a:gd name="connsiteX6" fmla="*/ 2305210 w 4126320"/>
                    <a:gd name="connsiteY6" fmla="*/ 1180153 h 4023245"/>
                    <a:gd name="connsiteX7" fmla="*/ 2659601 w 4126320"/>
                    <a:gd name="connsiteY7" fmla="*/ 849932 h 4023245"/>
                    <a:gd name="connsiteX8" fmla="*/ 3167440 w 4126320"/>
                    <a:gd name="connsiteY8" fmla="*/ 404856 h 4023245"/>
                    <a:gd name="connsiteX9" fmla="*/ 3446842 w 4126320"/>
                    <a:gd name="connsiteY9" fmla="*/ 212756 h 4023245"/>
                    <a:gd name="connsiteX10" fmla="*/ 3795912 w 4126320"/>
                    <a:gd name="connsiteY10" fmla="*/ 35232 h 4023245"/>
                    <a:gd name="connsiteX11" fmla="*/ 4126045 w 4126320"/>
                    <a:gd name="connsiteY11" fmla="*/ 10210 h 4023245"/>
                    <a:gd name="connsiteX0" fmla="*/ 0 w 4150043"/>
                    <a:gd name="connsiteY0" fmla="*/ 4059989 h 4059989"/>
                    <a:gd name="connsiteX1" fmla="*/ 430306 w 4150043"/>
                    <a:gd name="connsiteY1" fmla="*/ 3852520 h 4059989"/>
                    <a:gd name="connsiteX2" fmla="*/ 676195 w 4150043"/>
                    <a:gd name="connsiteY2" fmla="*/ 3683472 h 4059989"/>
                    <a:gd name="connsiteX3" fmla="*/ 1216622 w 4150043"/>
                    <a:gd name="connsiteY3" fmla="*/ 3205285 h 4059989"/>
                    <a:gd name="connsiteX4" fmla="*/ 1575411 w 4150043"/>
                    <a:gd name="connsiteY4" fmla="*/ 2649486 h 4059989"/>
                    <a:gd name="connsiteX5" fmla="*/ 2009697 w 4150043"/>
                    <a:gd name="connsiteY5" fmla="*/ 1700798 h 4059989"/>
                    <a:gd name="connsiteX6" fmla="*/ 2305210 w 4150043"/>
                    <a:gd name="connsiteY6" fmla="*/ 1216897 h 4059989"/>
                    <a:gd name="connsiteX7" fmla="*/ 2659601 w 4150043"/>
                    <a:gd name="connsiteY7" fmla="*/ 886676 h 4059989"/>
                    <a:gd name="connsiteX8" fmla="*/ 3167440 w 4150043"/>
                    <a:gd name="connsiteY8" fmla="*/ 441600 h 4059989"/>
                    <a:gd name="connsiteX9" fmla="*/ 3446842 w 4150043"/>
                    <a:gd name="connsiteY9" fmla="*/ 249500 h 4059989"/>
                    <a:gd name="connsiteX10" fmla="*/ 3795912 w 4150043"/>
                    <a:gd name="connsiteY10" fmla="*/ 71976 h 4059989"/>
                    <a:gd name="connsiteX11" fmla="*/ 4149791 w 4150043"/>
                    <a:gd name="connsiteY11" fmla="*/ 3611 h 4059989"/>
                    <a:gd name="connsiteX0" fmla="*/ 0 w 4150043"/>
                    <a:gd name="connsiteY0" fmla="*/ 4059989 h 4059989"/>
                    <a:gd name="connsiteX1" fmla="*/ 430306 w 4150043"/>
                    <a:gd name="connsiteY1" fmla="*/ 3852520 h 4059989"/>
                    <a:gd name="connsiteX2" fmla="*/ 676195 w 4150043"/>
                    <a:gd name="connsiteY2" fmla="*/ 3683472 h 4059989"/>
                    <a:gd name="connsiteX3" fmla="*/ 1216622 w 4150043"/>
                    <a:gd name="connsiteY3" fmla="*/ 3205285 h 4059989"/>
                    <a:gd name="connsiteX4" fmla="*/ 1575411 w 4150043"/>
                    <a:gd name="connsiteY4" fmla="*/ 2649486 h 4059989"/>
                    <a:gd name="connsiteX5" fmla="*/ 2009697 w 4150043"/>
                    <a:gd name="connsiteY5" fmla="*/ 1700798 h 4059989"/>
                    <a:gd name="connsiteX6" fmla="*/ 2305210 w 4150043"/>
                    <a:gd name="connsiteY6" fmla="*/ 1216897 h 4059989"/>
                    <a:gd name="connsiteX7" fmla="*/ 2699178 w 4150043"/>
                    <a:gd name="connsiteY7" fmla="*/ 843333 h 4059989"/>
                    <a:gd name="connsiteX8" fmla="*/ 3167440 w 4150043"/>
                    <a:gd name="connsiteY8" fmla="*/ 441600 h 4059989"/>
                    <a:gd name="connsiteX9" fmla="*/ 3446842 w 4150043"/>
                    <a:gd name="connsiteY9" fmla="*/ 249500 h 4059989"/>
                    <a:gd name="connsiteX10" fmla="*/ 3795912 w 4150043"/>
                    <a:gd name="connsiteY10" fmla="*/ 71976 h 4059989"/>
                    <a:gd name="connsiteX11" fmla="*/ 4149791 w 4150043"/>
                    <a:gd name="connsiteY11" fmla="*/ 3611 h 4059989"/>
                    <a:gd name="connsiteX0" fmla="*/ 0 w 4150043"/>
                    <a:gd name="connsiteY0" fmla="*/ 4059989 h 4059989"/>
                    <a:gd name="connsiteX1" fmla="*/ 430306 w 4150043"/>
                    <a:gd name="connsiteY1" fmla="*/ 3852520 h 4059989"/>
                    <a:gd name="connsiteX2" fmla="*/ 676195 w 4150043"/>
                    <a:gd name="connsiteY2" fmla="*/ 3683472 h 4059989"/>
                    <a:gd name="connsiteX3" fmla="*/ 1216622 w 4150043"/>
                    <a:gd name="connsiteY3" fmla="*/ 3205285 h 4059989"/>
                    <a:gd name="connsiteX4" fmla="*/ 1575411 w 4150043"/>
                    <a:gd name="connsiteY4" fmla="*/ 2649486 h 4059989"/>
                    <a:gd name="connsiteX5" fmla="*/ 2009697 w 4150043"/>
                    <a:gd name="connsiteY5" fmla="*/ 1700798 h 4059989"/>
                    <a:gd name="connsiteX6" fmla="*/ 2305210 w 4150043"/>
                    <a:gd name="connsiteY6" fmla="*/ 1216897 h 4059989"/>
                    <a:gd name="connsiteX7" fmla="*/ 2778332 w 4150043"/>
                    <a:gd name="connsiteY7" fmla="*/ 713302 h 4059989"/>
                    <a:gd name="connsiteX8" fmla="*/ 3167440 w 4150043"/>
                    <a:gd name="connsiteY8" fmla="*/ 441600 h 4059989"/>
                    <a:gd name="connsiteX9" fmla="*/ 3446842 w 4150043"/>
                    <a:gd name="connsiteY9" fmla="*/ 249500 h 4059989"/>
                    <a:gd name="connsiteX10" fmla="*/ 3795912 w 4150043"/>
                    <a:gd name="connsiteY10" fmla="*/ 71976 h 4059989"/>
                    <a:gd name="connsiteX11" fmla="*/ 4149791 w 4150043"/>
                    <a:gd name="connsiteY11" fmla="*/ 3611 h 4059989"/>
                    <a:gd name="connsiteX0" fmla="*/ 0 w 4173768"/>
                    <a:gd name="connsiteY0" fmla="*/ 4093330 h 4093330"/>
                    <a:gd name="connsiteX1" fmla="*/ 430306 w 4173768"/>
                    <a:gd name="connsiteY1" fmla="*/ 3885861 h 4093330"/>
                    <a:gd name="connsiteX2" fmla="*/ 676195 w 4173768"/>
                    <a:gd name="connsiteY2" fmla="*/ 3716813 h 4093330"/>
                    <a:gd name="connsiteX3" fmla="*/ 1216622 w 4173768"/>
                    <a:gd name="connsiteY3" fmla="*/ 3238626 h 4093330"/>
                    <a:gd name="connsiteX4" fmla="*/ 1575411 w 4173768"/>
                    <a:gd name="connsiteY4" fmla="*/ 2682827 h 4093330"/>
                    <a:gd name="connsiteX5" fmla="*/ 2009697 w 4173768"/>
                    <a:gd name="connsiteY5" fmla="*/ 1734139 h 4093330"/>
                    <a:gd name="connsiteX6" fmla="*/ 2305210 w 4173768"/>
                    <a:gd name="connsiteY6" fmla="*/ 1250238 h 4093330"/>
                    <a:gd name="connsiteX7" fmla="*/ 2778332 w 4173768"/>
                    <a:gd name="connsiteY7" fmla="*/ 746643 h 4093330"/>
                    <a:gd name="connsiteX8" fmla="*/ 3167440 w 4173768"/>
                    <a:gd name="connsiteY8" fmla="*/ 474941 h 4093330"/>
                    <a:gd name="connsiteX9" fmla="*/ 3446842 w 4173768"/>
                    <a:gd name="connsiteY9" fmla="*/ 282841 h 4093330"/>
                    <a:gd name="connsiteX10" fmla="*/ 3795912 w 4173768"/>
                    <a:gd name="connsiteY10" fmla="*/ 105317 h 4093330"/>
                    <a:gd name="connsiteX11" fmla="*/ 4173537 w 4173768"/>
                    <a:gd name="connsiteY11" fmla="*/ 2277 h 4093330"/>
                    <a:gd name="connsiteX0" fmla="*/ 0 w 4134192"/>
                    <a:gd name="connsiteY0" fmla="*/ 4101999 h 4101999"/>
                    <a:gd name="connsiteX1" fmla="*/ 390729 w 4134192"/>
                    <a:gd name="connsiteY1" fmla="*/ 3885861 h 4101999"/>
                    <a:gd name="connsiteX2" fmla="*/ 636618 w 4134192"/>
                    <a:gd name="connsiteY2" fmla="*/ 3716813 h 4101999"/>
                    <a:gd name="connsiteX3" fmla="*/ 1177045 w 4134192"/>
                    <a:gd name="connsiteY3" fmla="*/ 3238626 h 4101999"/>
                    <a:gd name="connsiteX4" fmla="*/ 1535834 w 4134192"/>
                    <a:gd name="connsiteY4" fmla="*/ 2682827 h 4101999"/>
                    <a:gd name="connsiteX5" fmla="*/ 1970120 w 4134192"/>
                    <a:gd name="connsiteY5" fmla="*/ 1734139 h 4101999"/>
                    <a:gd name="connsiteX6" fmla="*/ 2265633 w 4134192"/>
                    <a:gd name="connsiteY6" fmla="*/ 1250238 h 4101999"/>
                    <a:gd name="connsiteX7" fmla="*/ 2738755 w 4134192"/>
                    <a:gd name="connsiteY7" fmla="*/ 746643 h 4101999"/>
                    <a:gd name="connsiteX8" fmla="*/ 3127863 w 4134192"/>
                    <a:gd name="connsiteY8" fmla="*/ 474941 h 4101999"/>
                    <a:gd name="connsiteX9" fmla="*/ 3407265 w 4134192"/>
                    <a:gd name="connsiteY9" fmla="*/ 282841 h 4101999"/>
                    <a:gd name="connsiteX10" fmla="*/ 3756335 w 4134192"/>
                    <a:gd name="connsiteY10" fmla="*/ 105317 h 4101999"/>
                    <a:gd name="connsiteX11" fmla="*/ 4133960 w 4134192"/>
                    <a:gd name="connsiteY11" fmla="*/ 2277 h 41019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4134192" h="4101999">
                      <a:moveTo>
                        <a:pt x="0" y="4101999"/>
                      </a:moveTo>
                      <a:cubicBezTo>
                        <a:pt x="158803" y="4029641"/>
                        <a:pt x="284626" y="3950059"/>
                        <a:pt x="390729" y="3885861"/>
                      </a:cubicBezTo>
                      <a:cubicBezTo>
                        <a:pt x="496832" y="3821663"/>
                        <a:pt x="505565" y="3824685"/>
                        <a:pt x="636618" y="3716813"/>
                      </a:cubicBezTo>
                      <a:cubicBezTo>
                        <a:pt x="767671" y="3608941"/>
                        <a:pt x="1027176" y="3410957"/>
                        <a:pt x="1177045" y="3238626"/>
                      </a:cubicBezTo>
                      <a:cubicBezTo>
                        <a:pt x="1326914" y="3066295"/>
                        <a:pt x="1403655" y="2933575"/>
                        <a:pt x="1535834" y="2682827"/>
                      </a:cubicBezTo>
                      <a:cubicBezTo>
                        <a:pt x="1668013" y="2432079"/>
                        <a:pt x="1848487" y="1972904"/>
                        <a:pt x="1970120" y="1734139"/>
                      </a:cubicBezTo>
                      <a:cubicBezTo>
                        <a:pt x="2091753" y="1495374"/>
                        <a:pt x="2137527" y="1414821"/>
                        <a:pt x="2265633" y="1250238"/>
                      </a:cubicBezTo>
                      <a:cubicBezTo>
                        <a:pt x="2393739" y="1085655"/>
                        <a:pt x="2595050" y="875859"/>
                        <a:pt x="2738755" y="746643"/>
                      </a:cubicBezTo>
                      <a:cubicBezTo>
                        <a:pt x="2882460" y="617427"/>
                        <a:pt x="3016445" y="552241"/>
                        <a:pt x="3127863" y="474941"/>
                      </a:cubicBezTo>
                      <a:cubicBezTo>
                        <a:pt x="3239281" y="397641"/>
                        <a:pt x="3302520" y="344445"/>
                        <a:pt x="3407265" y="282841"/>
                      </a:cubicBezTo>
                      <a:cubicBezTo>
                        <a:pt x="3512010" y="221237"/>
                        <a:pt x="3660285" y="146298"/>
                        <a:pt x="3756335" y="105317"/>
                      </a:cubicBezTo>
                      <a:cubicBezTo>
                        <a:pt x="3852386" y="64335"/>
                        <a:pt x="4143565" y="-14372"/>
                        <a:pt x="4133960" y="2277"/>
                      </a:cubicBezTo>
                    </a:path>
                  </a:pathLst>
                </a:custGeom>
                <a:noFill/>
                <a:ln w="3175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dirty="0"/>
                </a:p>
              </p:txBody>
            </p:sp>
            <p:cxnSp>
              <p:nvCxnSpPr>
                <p:cNvPr id="29" name="Gerader Verbinder 28">
                  <a:extLst>
                    <a:ext uri="{FF2B5EF4-FFF2-40B4-BE49-F238E27FC236}">
                      <a16:creationId xmlns:a16="http://schemas.microsoft.com/office/drawing/2014/main" id="{AA0C25FD-9691-4CED-935B-5155FB0D481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779471" y="3173506"/>
                  <a:ext cx="3096663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Gerader Verbinder 30">
                  <a:extLst>
                    <a:ext uri="{FF2B5EF4-FFF2-40B4-BE49-F238E27FC236}">
                      <a16:creationId xmlns:a16="http://schemas.microsoft.com/office/drawing/2014/main" id="{FADC2189-A0F4-4884-9B25-39F6905B645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876134" y="3173506"/>
                  <a:ext cx="0" cy="3081296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4" name="Pfeil: nach links und rechts 33">
                  <a:extLst>
                    <a:ext uri="{FF2B5EF4-FFF2-40B4-BE49-F238E27FC236}">
                      <a16:creationId xmlns:a16="http://schemas.microsoft.com/office/drawing/2014/main" id="{AC71215A-2F9D-4A4F-B3BA-1668316F5DB2}"/>
                    </a:ext>
                  </a:extLst>
                </p:cNvPr>
                <p:cNvSpPr/>
                <p:nvPr/>
              </p:nvSpPr>
              <p:spPr>
                <a:xfrm>
                  <a:off x="6519484" y="3506323"/>
                  <a:ext cx="1174973" cy="147970"/>
                </a:xfrm>
                <a:prstGeom prst="leftRightArrow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dirty="0"/>
                </a:p>
              </p:txBody>
            </p:sp>
          </p:grpSp>
          <p:sp>
            <p:nvSpPr>
              <p:cNvPr id="36" name="Textfeld 35">
                <a:extLst>
                  <a:ext uri="{FF2B5EF4-FFF2-40B4-BE49-F238E27FC236}">
                    <a16:creationId xmlns:a16="http://schemas.microsoft.com/office/drawing/2014/main" id="{D374B151-68C7-479C-BCE0-6728CA6923D1}"/>
                  </a:ext>
                </a:extLst>
              </p:cNvPr>
              <p:cNvSpPr txBox="1"/>
              <p:nvPr/>
            </p:nvSpPr>
            <p:spPr>
              <a:xfrm>
                <a:off x="4979406" y="6274051"/>
                <a:ext cx="72983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b="1" dirty="0"/>
                  <a:t>pO</a:t>
                </a:r>
                <a:r>
                  <a:rPr lang="de-DE" b="1" baseline="-25000" dirty="0"/>
                  <a:t>2</a:t>
                </a:r>
              </a:p>
            </p:txBody>
          </p:sp>
          <p:sp>
            <p:nvSpPr>
              <p:cNvPr id="37" name="Textfeld 36">
                <a:extLst>
                  <a:ext uri="{FF2B5EF4-FFF2-40B4-BE49-F238E27FC236}">
                    <a16:creationId xmlns:a16="http://schemas.microsoft.com/office/drawing/2014/main" id="{6215BBA3-A660-4652-B320-D22066DE6D13}"/>
                  </a:ext>
                </a:extLst>
              </p:cNvPr>
              <p:cNvSpPr txBox="1"/>
              <p:nvPr/>
            </p:nvSpPr>
            <p:spPr>
              <a:xfrm>
                <a:off x="6672404" y="6274052"/>
                <a:ext cx="146666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/>
                  <a:t>64 </a:t>
                </a:r>
                <a:r>
                  <a:rPr lang="de-DE" dirty="0" err="1"/>
                  <a:t>mmHg</a:t>
                </a:r>
                <a:endParaRPr lang="de-DE" dirty="0"/>
              </a:p>
            </p:txBody>
          </p:sp>
        </p:grpSp>
        <p:sp>
          <p:nvSpPr>
            <p:cNvPr id="38" name="Textfeld 37">
              <a:extLst>
                <a:ext uri="{FF2B5EF4-FFF2-40B4-BE49-F238E27FC236}">
                  <a16:creationId xmlns:a16="http://schemas.microsoft.com/office/drawing/2014/main" id="{37458DB0-89A6-424F-9A5B-CD18B3D735DE}"/>
                </a:ext>
              </a:extLst>
            </p:cNvPr>
            <p:cNvSpPr txBox="1"/>
            <p:nvPr/>
          </p:nvSpPr>
          <p:spPr>
            <a:xfrm>
              <a:off x="3702867" y="2933323"/>
              <a:ext cx="5959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/>
                <a:t>92%</a:t>
              </a:r>
            </a:p>
          </p:txBody>
        </p:sp>
        <p:sp>
          <p:nvSpPr>
            <p:cNvPr id="39" name="Textfeld 38">
              <a:extLst>
                <a:ext uri="{FF2B5EF4-FFF2-40B4-BE49-F238E27FC236}">
                  <a16:creationId xmlns:a16="http://schemas.microsoft.com/office/drawing/2014/main" id="{EA51393F-D86B-410C-99AC-13CDFFDB9277}"/>
                </a:ext>
              </a:extLst>
            </p:cNvPr>
            <p:cNvSpPr txBox="1"/>
            <p:nvPr/>
          </p:nvSpPr>
          <p:spPr>
            <a:xfrm>
              <a:off x="3580343" y="2224783"/>
              <a:ext cx="7184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/>
                <a:t>100%</a:t>
              </a:r>
            </a:p>
          </p:txBody>
        </p:sp>
        <p:sp>
          <p:nvSpPr>
            <p:cNvPr id="40" name="Textfeld 39">
              <a:extLst>
                <a:ext uri="{FF2B5EF4-FFF2-40B4-BE49-F238E27FC236}">
                  <a16:creationId xmlns:a16="http://schemas.microsoft.com/office/drawing/2014/main" id="{99485A02-3B50-4540-935F-536ACF252F04}"/>
                </a:ext>
              </a:extLst>
            </p:cNvPr>
            <p:cNvSpPr txBox="1"/>
            <p:nvPr/>
          </p:nvSpPr>
          <p:spPr>
            <a:xfrm>
              <a:off x="3603396" y="3811509"/>
              <a:ext cx="71845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b="1" dirty="0"/>
                <a:t>SaO</a:t>
              </a:r>
              <a:r>
                <a:rPr lang="de-DE" b="1" baseline="-25000" dirty="0"/>
                <a:t>2</a:t>
              </a:r>
            </a:p>
          </p:txBody>
        </p:sp>
        <p:sp>
          <p:nvSpPr>
            <p:cNvPr id="43" name="Textfeld 42">
              <a:extLst>
                <a:ext uri="{FF2B5EF4-FFF2-40B4-BE49-F238E27FC236}">
                  <a16:creationId xmlns:a16="http://schemas.microsoft.com/office/drawing/2014/main" id="{07585F4A-7387-4546-AA29-EB0AD4BD0F7B}"/>
                </a:ext>
              </a:extLst>
            </p:cNvPr>
            <p:cNvSpPr txBox="1"/>
            <p:nvPr/>
          </p:nvSpPr>
          <p:spPr>
            <a:xfrm>
              <a:off x="4414191" y="1737350"/>
              <a:ext cx="288892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b="1" dirty="0"/>
                <a:t>niedrigerer</a:t>
              </a:r>
              <a:r>
                <a:rPr lang="de-DE" dirty="0"/>
                <a:t> pO</a:t>
              </a:r>
              <a:r>
                <a:rPr lang="de-DE" baseline="-25000" dirty="0"/>
                <a:t>2 </a:t>
              </a:r>
              <a:r>
                <a:rPr lang="de-DE" dirty="0"/>
                <a:t>bei gleicher SaO</a:t>
              </a:r>
              <a:r>
                <a:rPr lang="de-DE" baseline="-25000" dirty="0"/>
                <a:t>2</a:t>
              </a:r>
              <a:r>
                <a:rPr lang="de-DE" dirty="0"/>
                <a:t>: </a:t>
              </a:r>
            </a:p>
            <a:p>
              <a:r>
                <a:rPr lang="de-DE" dirty="0"/>
                <a:t>Hypokapnie, Alkalose, Hypo-</a:t>
              </a:r>
              <a:r>
                <a:rPr lang="de-DE" dirty="0" err="1"/>
                <a:t>thermie</a:t>
              </a:r>
              <a:r>
                <a:rPr lang="de-DE" dirty="0"/>
                <a:t>, CO- oder </a:t>
              </a:r>
              <a:r>
                <a:rPr lang="de-DE" dirty="0" err="1"/>
                <a:t>MetHb</a:t>
              </a:r>
              <a:endParaRPr lang="de-DE" dirty="0"/>
            </a:p>
          </p:txBody>
        </p:sp>
      </p:grpSp>
    </p:spTree>
    <p:extLst>
      <p:ext uri="{BB962C8B-B14F-4D97-AF65-F5344CB8AC3E}">
        <p14:creationId xmlns:p14="http://schemas.microsoft.com/office/powerpoint/2010/main" val="600255035"/>
      </p:ext>
    </p:extLst>
  </p:cSld>
  <p:clrMapOvr>
    <a:masterClrMapping/>
  </p:clrMapOvr>
</p:sld>
</file>

<file path=ppt/theme/theme1.xml><?xml version="1.0" encoding="utf-8"?>
<a:theme xmlns:a="http://schemas.openxmlformats.org/drawingml/2006/main" name="Atemwegslig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emwegsliga" id="{68D3A1D9-729A-4AF4-8669-DFD5F0B1AA69}" vid="{DA252009-9078-4AB7-8CF5-FE73CF9667C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Atemwegsliga</Template>
  <TotalTime>0</TotalTime>
  <Words>3598</Words>
  <Application>Microsoft Office PowerPoint</Application>
  <PresentationFormat>Bildschirmpräsentation (4:3)</PresentationFormat>
  <Paragraphs>641</Paragraphs>
  <Slides>71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71</vt:i4>
      </vt:variant>
    </vt:vector>
  </HeadingPairs>
  <TitlesOfParts>
    <vt:vector size="76" baseType="lpstr">
      <vt:lpstr>AdvPS_THGULREG</vt:lpstr>
      <vt:lpstr>Arial</vt:lpstr>
      <vt:lpstr>Calibri</vt:lpstr>
      <vt:lpstr>Wingdings</vt:lpstr>
      <vt:lpstr>Atemwegsliga</vt:lpstr>
      <vt:lpstr>Sauerstoff in der Akuttherapie  beim Erwachsenen</vt:lpstr>
      <vt:lpstr>Adressaten</vt:lpstr>
      <vt:lpstr>Respiratorisches System</vt:lpstr>
      <vt:lpstr>Hämoglobin</vt:lpstr>
      <vt:lpstr>Berechnung des Sauerstoffgehaltes (CaO2) </vt:lpstr>
      <vt:lpstr>Die arterielle Sauerstoffsättigung (SaO2) </vt:lpstr>
      <vt:lpstr>paO2 (arterieller Sauerstoffpartialdruck)</vt:lpstr>
      <vt:lpstr>Gewebsoxygenation</vt:lpstr>
      <vt:lpstr>Sauerstoffsättigung und -partialdruck</vt:lpstr>
      <vt:lpstr>Partialdruck von Kohlendioxid (paCO2)</vt:lpstr>
      <vt:lpstr>Standard-paO2</vt:lpstr>
      <vt:lpstr>Hypoxie / Hypoxämie</vt:lpstr>
      <vt:lpstr>O2 - Behandlung für verschiedene Formen der hypoxämischen Hypoxie</vt:lpstr>
      <vt:lpstr>Zusätzlich zur Sauerstofftherapie bei Hypoxämie</vt:lpstr>
      <vt:lpstr>Vena-cava-Kompressionssyndrom</vt:lpstr>
      <vt:lpstr>Palliativmedizin</vt:lpstr>
      <vt:lpstr>Permissive Hypoxämie</vt:lpstr>
      <vt:lpstr>Beurteilung der Behandlungsbedürftigkeit einer Hypoxämie</vt:lpstr>
      <vt:lpstr>Hyperoxämie</vt:lpstr>
      <vt:lpstr>Klinische Beurteilung von Hypoxämie und Hyperkapnie</vt:lpstr>
      <vt:lpstr>Pulsoximetrie</vt:lpstr>
      <vt:lpstr>Bei großen Abweichungen </vt:lpstr>
      <vt:lpstr>Die Messung der Sättigung</vt:lpstr>
      <vt:lpstr>Blutgasanalysen zur Überwachung einer Sauerstofftherapie</vt:lpstr>
      <vt:lpstr>Blutgasanalysen </vt:lpstr>
      <vt:lpstr>Die Verwendung eines arteriellen Verweilkatheters ist</vt:lpstr>
      <vt:lpstr>Standard zur Bestimmung kapillärer Blutgasanalysen </vt:lpstr>
      <vt:lpstr>Blutgasanalysen</vt:lpstr>
      <vt:lpstr>Sauerstoffquellen</vt:lpstr>
      <vt:lpstr>O2-Druckgasflaschen</vt:lpstr>
      <vt:lpstr>Transportable Sauerstoffkonzentratoren </vt:lpstr>
      <vt:lpstr>Vernebelung von Medikamenten </vt:lpstr>
      <vt:lpstr>Geschultes Personal </vt:lpstr>
      <vt:lpstr>Nasenbrillen</vt:lpstr>
      <vt:lpstr>Vor- und Nachteile verschiedener Sauerstoffapplikationssysteme</vt:lpstr>
      <vt:lpstr>Ärztliche Verordnung von Sauerstoff </vt:lpstr>
      <vt:lpstr>Kontrolle der Vitalzeichen </vt:lpstr>
      <vt:lpstr>Anwendung von Sauerstoff</vt:lpstr>
      <vt:lpstr>Anwendung der Sauerstofftherapie bei nicht-beatmeten Patienten</vt:lpstr>
      <vt:lpstr>Die initiale Sauerstoffdosis</vt:lpstr>
      <vt:lpstr>Zielbereich der akuten Sauerstofftherapie</vt:lpstr>
      <vt:lpstr>O2-Karte für Patienten ohne Hyperkapnierisiko</vt:lpstr>
      <vt:lpstr>Zielbereich der akuten Sauerstofftherapie</vt:lpstr>
      <vt:lpstr>O2-Karte für Patienten mit Hyperkapnierisiko</vt:lpstr>
      <vt:lpstr>Bei beatmeten Patienten </vt:lpstr>
      <vt:lpstr>Zeichen einer akuten Erkrankung</vt:lpstr>
      <vt:lpstr>Therapierefraktäre Hypoxämie</vt:lpstr>
      <vt:lpstr>Nichtinvasive Beatmung </vt:lpstr>
      <vt:lpstr>NIV (nicht invasive Beatmung)</vt:lpstr>
      <vt:lpstr>NIV plus Sauerstoff</vt:lpstr>
      <vt:lpstr>Sauerstofftherapie beim akuten Koronarsyndrom</vt:lpstr>
      <vt:lpstr>Sauerstofftherapie bei neurologischen Erkrankungen</vt:lpstr>
      <vt:lpstr>Sauerstoff in der Schwangerschaft und bei Entbindung</vt:lpstr>
      <vt:lpstr>Kohlenmonoxidvergiftung</vt:lpstr>
      <vt:lpstr>Bei allen anderen Vergiftungen </vt:lpstr>
      <vt:lpstr>Prähospitalphase</vt:lpstr>
      <vt:lpstr>Ist das Signal der SpO2- Messung </vt:lpstr>
      <vt:lpstr>präklinische Umgebung,  Ausstattung für O2 Therapie </vt:lpstr>
      <vt:lpstr>kardiopulmonale Wiederbelebung </vt:lpstr>
      <vt:lpstr>Sauerstofftherapie bei COVID-19</vt:lpstr>
      <vt:lpstr>Cluster-Kopfschmerz</vt:lpstr>
      <vt:lpstr>Sedierung</vt:lpstr>
      <vt:lpstr>High-Flow Sauerstoff</vt:lpstr>
      <vt:lpstr>High-Flow Sauerstoff </vt:lpstr>
      <vt:lpstr>High-Flow Sauerstoff Therapie</vt:lpstr>
      <vt:lpstr>Befeuchtung von Sauerstoff</vt:lpstr>
      <vt:lpstr>Überwachung und Dokumentation der Sauerstofftherapie</vt:lpstr>
      <vt:lpstr> Schriftliche Dokumentation </vt:lpstr>
      <vt:lpstr>Beendigung der Sauerstofftherapie</vt:lpstr>
      <vt:lpstr>Wiederaufnahme der Sauerstofftherapie</vt:lpstr>
      <vt:lpstr>Beendigung der Sauerstofftherapie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Uta Butt</dc:creator>
  <cp:lastModifiedBy>Miriam Rüsing</cp:lastModifiedBy>
  <cp:revision>638</cp:revision>
  <dcterms:created xsi:type="dcterms:W3CDTF">2021-09-21T15:39:10Z</dcterms:created>
  <dcterms:modified xsi:type="dcterms:W3CDTF">2021-11-23T14:46:57Z</dcterms:modified>
</cp:coreProperties>
</file>