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7"/>
  </p:notesMasterIdLst>
  <p:sldIdLst>
    <p:sldId id="256" r:id="rId2"/>
    <p:sldId id="453" r:id="rId3"/>
    <p:sldId id="454" r:id="rId4"/>
    <p:sldId id="456" r:id="rId5"/>
    <p:sldId id="457" r:id="rId6"/>
    <p:sldId id="458" r:id="rId7"/>
    <p:sldId id="459" r:id="rId8"/>
    <p:sldId id="452" r:id="rId9"/>
    <p:sldId id="460" r:id="rId10"/>
    <p:sldId id="461" r:id="rId11"/>
    <p:sldId id="462" r:id="rId12"/>
    <p:sldId id="488" r:id="rId13"/>
    <p:sldId id="463" r:id="rId14"/>
    <p:sldId id="466" r:id="rId15"/>
    <p:sldId id="465" r:id="rId16"/>
    <p:sldId id="467" r:id="rId17"/>
    <p:sldId id="468" r:id="rId18"/>
    <p:sldId id="451" r:id="rId19"/>
    <p:sldId id="469" r:id="rId20"/>
    <p:sldId id="470" r:id="rId21"/>
    <p:sldId id="471" r:id="rId22"/>
    <p:sldId id="472" r:id="rId23"/>
    <p:sldId id="464" r:id="rId24"/>
    <p:sldId id="473" r:id="rId25"/>
    <p:sldId id="476" r:id="rId26"/>
    <p:sldId id="477" r:id="rId27"/>
    <p:sldId id="478" r:id="rId28"/>
    <p:sldId id="479" r:id="rId29"/>
    <p:sldId id="481" r:id="rId30"/>
    <p:sldId id="482" r:id="rId31"/>
    <p:sldId id="483" r:id="rId32"/>
    <p:sldId id="484" r:id="rId33"/>
    <p:sldId id="485" r:id="rId34"/>
    <p:sldId id="486" r:id="rId35"/>
    <p:sldId id="487" r:id="rId36"/>
  </p:sldIdLst>
  <p:sldSz cx="9144000" cy="6858000" type="screen4x3"/>
  <p:notesSz cx="6669088" cy="9926638"/>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lrich Kuemmel" initials="UK" lastIdx="1" clrIdx="0">
    <p:extLst>
      <p:ext uri="{19B8F6BF-5375-455C-9EA6-DF929625EA0E}">
        <p15:presenceInfo xmlns:p15="http://schemas.microsoft.com/office/powerpoint/2012/main" userId="134c0a5add32366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EA8"/>
    <a:srgbClr val="006E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41" autoAdjust="0"/>
    <p:restoredTop sz="94035" autoAdjust="0"/>
  </p:normalViewPr>
  <p:slideViewPr>
    <p:cSldViewPr showGuides="1">
      <p:cViewPr varScale="1">
        <p:scale>
          <a:sx n="63" d="100"/>
          <a:sy n="63" d="100"/>
        </p:scale>
        <p:origin x="1166" y="48"/>
      </p:cViewPr>
      <p:guideLst>
        <p:guide orient="horz" pos="2160"/>
        <p:guide pos="2880"/>
      </p:guideLst>
    </p:cSldViewPr>
  </p:slideViewPr>
  <p:notesTextViewPr>
    <p:cViewPr>
      <p:scale>
        <a:sx n="1" d="1"/>
        <a:sy n="1" d="1"/>
      </p:scale>
      <p:origin x="0" y="0"/>
    </p:cViewPr>
  </p:notesTextViewPr>
  <p:sorterViewPr>
    <p:cViewPr>
      <p:scale>
        <a:sx n="134" d="100"/>
        <a:sy n="13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890665" cy="49641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6866" y="1"/>
            <a:ext cx="2890665" cy="496412"/>
          </a:xfrm>
          <a:prstGeom prst="rect">
            <a:avLst/>
          </a:prstGeom>
        </p:spPr>
        <p:txBody>
          <a:bodyPr vert="horz" lIns="91440" tIns="45720" rIns="91440" bIns="45720" rtlCol="0"/>
          <a:lstStyle>
            <a:lvl1pPr algn="r">
              <a:defRPr sz="1200"/>
            </a:lvl1pPr>
          </a:lstStyle>
          <a:p>
            <a:fld id="{63283274-EDC6-467B-A03F-A664F39245F1}" type="datetimeFigureOut">
              <a:rPr lang="de-DE" smtClean="0"/>
              <a:t>27.08.2020</a:t>
            </a:fld>
            <a:endParaRPr lang="de-DE"/>
          </a:p>
        </p:txBody>
      </p:sp>
      <p:sp>
        <p:nvSpPr>
          <p:cNvPr id="4" name="Folienbildplatzhalt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598" y="4715113"/>
            <a:ext cx="5335893" cy="4467706"/>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630"/>
            <a:ext cx="2890665" cy="496411"/>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6866" y="9428630"/>
            <a:ext cx="2890665" cy="496411"/>
          </a:xfrm>
          <a:prstGeom prst="rect">
            <a:avLst/>
          </a:prstGeom>
        </p:spPr>
        <p:txBody>
          <a:bodyPr vert="horz" lIns="91440" tIns="45720" rIns="91440" bIns="45720" rtlCol="0" anchor="b"/>
          <a:lstStyle>
            <a:lvl1pPr algn="r">
              <a:defRPr sz="1200"/>
            </a:lvl1pPr>
          </a:lstStyle>
          <a:p>
            <a:fld id="{972F831E-8D8C-463E-9915-88CA8591D5C5}" type="slidenum">
              <a:rPr lang="de-DE" smtClean="0"/>
              <a:t>‹Nr.›</a:t>
            </a:fld>
            <a:endParaRPr lang="de-DE"/>
          </a:p>
        </p:txBody>
      </p:sp>
    </p:spTree>
    <p:extLst>
      <p:ext uri="{BB962C8B-B14F-4D97-AF65-F5344CB8AC3E}">
        <p14:creationId xmlns:p14="http://schemas.microsoft.com/office/powerpoint/2010/main" val="226268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72F831E-8D8C-463E-9915-88CA8591D5C5}" type="slidenum">
              <a:rPr lang="de-DE" smtClean="0"/>
              <a:t>1</a:t>
            </a:fld>
            <a:endParaRPr lang="de-DE"/>
          </a:p>
        </p:txBody>
      </p:sp>
    </p:spTree>
    <p:extLst>
      <p:ext uri="{BB962C8B-B14F-4D97-AF65-F5344CB8AC3E}">
        <p14:creationId xmlns:p14="http://schemas.microsoft.com/office/powerpoint/2010/main" val="2970197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72F831E-8D8C-463E-9915-88CA8591D5C5}" type="slidenum">
              <a:rPr lang="de-DE" smtClean="0"/>
              <a:t>8</a:t>
            </a:fld>
            <a:endParaRPr lang="de-DE"/>
          </a:p>
        </p:txBody>
      </p:sp>
    </p:spTree>
    <p:extLst>
      <p:ext uri="{BB962C8B-B14F-4D97-AF65-F5344CB8AC3E}">
        <p14:creationId xmlns:p14="http://schemas.microsoft.com/office/powerpoint/2010/main" val="3575496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4" name="Bild 7" descr="fläche3.psd">
            <a:extLst>
              <a:ext uri="{FF2B5EF4-FFF2-40B4-BE49-F238E27FC236}">
                <a16:creationId xmlns:a16="http://schemas.microsoft.com/office/drawing/2014/main" id="{EEDCE437-9BA9-4BFC-9400-88151C4249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AA81111A-6EFB-4FB5-AEA4-D671EB431809}"/>
              </a:ext>
            </a:extLst>
          </p:cNvPr>
          <p:cNvSpPr>
            <a:spLocks noChangeArrowheads="1"/>
          </p:cNvSpPr>
          <p:nvPr/>
        </p:nvSpPr>
        <p:spPr bwMode="auto">
          <a:xfrm>
            <a:off x="6184900" y="1473200"/>
            <a:ext cx="2959100" cy="279400"/>
          </a:xfrm>
          <a:prstGeom prst="rect">
            <a:avLst/>
          </a:prstGeom>
          <a:solidFill>
            <a:srgbClr val="E68323"/>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defTabSz="457200">
              <a:defRPr>
                <a:solidFill>
                  <a:schemeClr val="tx1"/>
                </a:solidFill>
                <a:latin typeface="Calibri" pitchFamily="34" charset="0"/>
              </a:defRPr>
            </a:lvl1pPr>
            <a:lvl2pPr marL="742950" indent="-285750" defTabSz="457200">
              <a:defRPr>
                <a:solidFill>
                  <a:schemeClr val="tx1"/>
                </a:solidFill>
                <a:latin typeface="Calibri" pitchFamily="34" charset="0"/>
              </a:defRPr>
            </a:lvl2pPr>
            <a:lvl3pPr marL="1143000" indent="-228600" defTabSz="457200">
              <a:defRPr>
                <a:solidFill>
                  <a:schemeClr val="tx1"/>
                </a:solidFill>
                <a:latin typeface="Calibri" pitchFamily="34" charset="0"/>
              </a:defRPr>
            </a:lvl3pPr>
            <a:lvl4pPr marL="1600200" indent="-228600" defTabSz="457200">
              <a:defRPr>
                <a:solidFill>
                  <a:schemeClr val="tx1"/>
                </a:solidFill>
                <a:latin typeface="Calibri" pitchFamily="34" charset="0"/>
              </a:defRPr>
            </a:lvl4pPr>
            <a:lvl5pPr marL="2057400" indent="-228600" defTabSz="4572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eaLnBrk="1" hangingPunct="1">
              <a:defRPr/>
            </a:pPr>
            <a:endParaRPr lang="de-DE" altLang="de-DE">
              <a:solidFill>
                <a:srgbClr val="FFFFFF"/>
              </a:solidFill>
              <a:cs typeface="Arial" charset="0"/>
            </a:endParaRPr>
          </a:p>
        </p:txBody>
      </p:sp>
      <p:pic>
        <p:nvPicPr>
          <p:cNvPr id="6" name="Bild 11" descr="Atemwegsliga.png">
            <a:extLst>
              <a:ext uri="{FF2B5EF4-FFF2-40B4-BE49-F238E27FC236}">
                <a16:creationId xmlns:a16="http://schemas.microsoft.com/office/drawing/2014/main" id="{C57E4D7F-2816-4C34-B154-79779B7FF2A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8375" y="5651500"/>
            <a:ext cx="15589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0" y="1758565"/>
            <a:ext cx="9144000" cy="832236"/>
          </a:xfrm>
          <a:solidFill>
            <a:sysClr val="window" lastClr="FFFFFF">
              <a:alpha val="55000"/>
            </a:sysClr>
          </a:solidFill>
        </p:spPr>
        <p:txBody>
          <a:bodyPr rtlCol="0">
            <a:normAutofit/>
          </a:bodyPr>
          <a:lstStyle>
            <a:lvl1pPr>
              <a:defRPr lang="de-DE" dirty="0">
                <a:solidFill>
                  <a:srgbClr val="006EAC"/>
                </a:solidFill>
              </a:defRPr>
            </a:lvl1pPr>
          </a:lstStyle>
          <a:p>
            <a:pPr lvl="0"/>
            <a:r>
              <a:rPr lang="de-DE"/>
              <a:t>Mastertitelformat bearbeiten</a:t>
            </a:r>
            <a:endParaRPr lang="de-DE" dirty="0"/>
          </a:p>
        </p:txBody>
      </p:sp>
      <p:sp>
        <p:nvSpPr>
          <p:cNvPr id="3" name="Untertitel 2"/>
          <p:cNvSpPr>
            <a:spLocks noGrp="1"/>
          </p:cNvSpPr>
          <p:nvPr>
            <p:ph type="subTitle" idx="1"/>
          </p:nvPr>
        </p:nvSpPr>
        <p:spPr>
          <a:xfrm>
            <a:off x="1371600" y="3429000"/>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DE" dirty="0"/>
          </a:p>
        </p:txBody>
      </p:sp>
      <p:pic>
        <p:nvPicPr>
          <p:cNvPr id="7" name="Bild 7" descr="fläche3.psd">
            <a:extLst>
              <a:ext uri="{FF2B5EF4-FFF2-40B4-BE49-F238E27FC236}">
                <a16:creationId xmlns:a16="http://schemas.microsoft.com/office/drawing/2014/main" id="{62223367-08DC-493B-B670-C09D345D07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hteck 7">
            <a:extLst>
              <a:ext uri="{FF2B5EF4-FFF2-40B4-BE49-F238E27FC236}">
                <a16:creationId xmlns:a16="http://schemas.microsoft.com/office/drawing/2014/main" id="{6E8716F0-D219-40E0-AC56-173F48060801}"/>
              </a:ext>
            </a:extLst>
          </p:cNvPr>
          <p:cNvSpPr/>
          <p:nvPr userDrawn="1"/>
        </p:nvSpPr>
        <p:spPr>
          <a:xfrm>
            <a:off x="6184899" y="1473200"/>
            <a:ext cx="2959099" cy="279400"/>
          </a:xfrm>
          <a:prstGeom prst="rect">
            <a:avLst/>
          </a:prstGeom>
          <a:solidFill>
            <a:srgbClr val="E68323"/>
          </a:solidFill>
          <a:ln w="9525" cap="flat" cmpd="sng" algn="ctr">
            <a:noFill/>
            <a:prstDash val="solid"/>
          </a:ln>
          <a:effec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pic>
        <p:nvPicPr>
          <p:cNvPr id="9" name="Bild 11" descr="Atemwegsliga.png">
            <a:extLst>
              <a:ext uri="{FF2B5EF4-FFF2-40B4-BE49-F238E27FC236}">
                <a16:creationId xmlns:a16="http://schemas.microsoft.com/office/drawing/2014/main" id="{7117C909-41A0-4CD3-BD55-97B0C8A039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18308" y="5651500"/>
            <a:ext cx="1558992" cy="952501"/>
          </a:xfrm>
          <a:prstGeom prst="rect">
            <a:avLst/>
          </a:prstGeom>
        </p:spPr>
      </p:pic>
    </p:spTree>
    <p:extLst>
      <p:ext uri="{BB962C8B-B14F-4D97-AF65-F5344CB8AC3E}">
        <p14:creationId xmlns:p14="http://schemas.microsoft.com/office/powerpoint/2010/main" val="37878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FEC774-CFC8-4002-A1FA-3266F6D0779B}"/>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5" name="Fußzeilenplatzhalter 4">
            <a:extLst>
              <a:ext uri="{FF2B5EF4-FFF2-40B4-BE49-F238E27FC236}">
                <a16:creationId xmlns:a16="http://schemas.microsoft.com/office/drawing/2014/main" id="{A6C1037B-FC62-4F5A-B9A8-8632B7C7CBB1}"/>
              </a:ext>
            </a:extLst>
          </p:cNvPr>
          <p:cNvSpPr>
            <a:spLocks noGrp="1"/>
          </p:cNvSpPr>
          <p:nvPr>
            <p:ph type="ftr" sz="quarter" idx="11"/>
          </p:nvPr>
        </p:nvSpPr>
        <p:spPr/>
        <p:txBody>
          <a:bodyPr/>
          <a:lstStyle>
            <a:lvl1pPr>
              <a:defRPr/>
            </a:lvl1pPr>
          </a:lstStyle>
          <a:p>
            <a:endParaRPr lang="de-DE"/>
          </a:p>
        </p:txBody>
      </p:sp>
      <p:sp>
        <p:nvSpPr>
          <p:cNvPr id="6" name="Foliennummernplatzhalter 5">
            <a:extLst>
              <a:ext uri="{FF2B5EF4-FFF2-40B4-BE49-F238E27FC236}">
                <a16:creationId xmlns:a16="http://schemas.microsoft.com/office/drawing/2014/main" id="{6CB04B62-E1E6-4F39-8815-2FA6180451AC}"/>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4056247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E1FEFBD-9E8D-47FA-A577-9A7C2CE6A1DF}"/>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5" name="Fußzeilenplatzhalter 4">
            <a:extLst>
              <a:ext uri="{FF2B5EF4-FFF2-40B4-BE49-F238E27FC236}">
                <a16:creationId xmlns:a16="http://schemas.microsoft.com/office/drawing/2014/main" id="{96086C8C-B361-4BEE-8146-ACA560910E48}"/>
              </a:ext>
            </a:extLst>
          </p:cNvPr>
          <p:cNvSpPr>
            <a:spLocks noGrp="1"/>
          </p:cNvSpPr>
          <p:nvPr>
            <p:ph type="ftr" sz="quarter" idx="11"/>
          </p:nvPr>
        </p:nvSpPr>
        <p:spPr/>
        <p:txBody>
          <a:bodyPr/>
          <a:lstStyle>
            <a:lvl1pPr>
              <a:defRPr/>
            </a:lvl1pPr>
          </a:lstStyle>
          <a:p>
            <a:endParaRPr lang="de-DE"/>
          </a:p>
        </p:txBody>
      </p:sp>
      <p:sp>
        <p:nvSpPr>
          <p:cNvPr id="6" name="Foliennummernplatzhalter 5">
            <a:extLst>
              <a:ext uri="{FF2B5EF4-FFF2-40B4-BE49-F238E27FC236}">
                <a16:creationId xmlns:a16="http://schemas.microsoft.com/office/drawing/2014/main" id="{5577EDE0-FFD5-410F-B2EB-A716EA13D2F6}"/>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1451503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de-DE" dirty="0"/>
              <a:t>Titelmasterformat durch Klicken bearbeiten</a:t>
            </a:r>
          </a:p>
        </p:txBody>
      </p:sp>
    </p:spTree>
    <p:extLst>
      <p:ext uri="{BB962C8B-B14F-4D97-AF65-F5344CB8AC3E}">
        <p14:creationId xmlns:p14="http://schemas.microsoft.com/office/powerpoint/2010/main" val="358038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4" name="Bild 11" descr="fläche3.psd">
            <a:extLst>
              <a:ext uri="{FF2B5EF4-FFF2-40B4-BE49-F238E27FC236}">
                <a16:creationId xmlns:a16="http://schemas.microsoft.com/office/drawing/2014/main" id="{B0427FB5-7098-40FC-95B3-536292D047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2245D3DA-AB60-420F-B025-F704C2CFC74A}"/>
              </a:ext>
            </a:extLst>
          </p:cNvPr>
          <p:cNvSpPr/>
          <p:nvPr/>
        </p:nvSpPr>
        <p:spPr>
          <a:xfrm>
            <a:off x="6184900" y="355600"/>
            <a:ext cx="2959100"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pPr eaLnBrk="1" fontAlgn="auto" hangingPunct="1">
              <a:spcBef>
                <a:spcPts val="0"/>
              </a:spcBef>
              <a:spcAft>
                <a:spcPts val="0"/>
              </a:spcAft>
              <a:defRPr/>
            </a:pPr>
            <a:endParaRPr lang="de-DE"/>
          </a:p>
        </p:txBody>
      </p:sp>
      <p:sp>
        <p:nvSpPr>
          <p:cNvPr id="6" name="Rechteck 5">
            <a:extLst>
              <a:ext uri="{FF2B5EF4-FFF2-40B4-BE49-F238E27FC236}">
                <a16:creationId xmlns:a16="http://schemas.microsoft.com/office/drawing/2014/main" id="{4E73A1F9-552D-4E16-985B-807F3E31140A}"/>
              </a:ext>
            </a:extLst>
          </p:cNvPr>
          <p:cNvSpPr>
            <a:spLocks noChangeArrowheads="1"/>
          </p:cNvSpPr>
          <p:nvPr/>
        </p:nvSpPr>
        <p:spPr bwMode="auto">
          <a:xfrm>
            <a:off x="0" y="635000"/>
            <a:ext cx="9144000" cy="849313"/>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a:solidFill>
                  <a:schemeClr val="tx1"/>
                </a:solidFill>
                <a:latin typeface="Calibri" pitchFamily="34" charset="0"/>
              </a:defRPr>
            </a:lvl1pPr>
            <a:lvl2pPr marL="742950" indent="-285750" defTabSz="457200">
              <a:defRPr>
                <a:solidFill>
                  <a:schemeClr val="tx1"/>
                </a:solidFill>
                <a:latin typeface="Calibri" pitchFamily="34" charset="0"/>
              </a:defRPr>
            </a:lvl2pPr>
            <a:lvl3pPr marL="1143000" indent="-228600" defTabSz="457200">
              <a:defRPr>
                <a:solidFill>
                  <a:schemeClr val="tx1"/>
                </a:solidFill>
                <a:latin typeface="Calibri" pitchFamily="34" charset="0"/>
              </a:defRPr>
            </a:lvl3pPr>
            <a:lvl4pPr marL="1600200" indent="-228600" defTabSz="457200">
              <a:defRPr>
                <a:solidFill>
                  <a:schemeClr val="tx1"/>
                </a:solidFill>
                <a:latin typeface="Calibri" pitchFamily="34" charset="0"/>
              </a:defRPr>
            </a:lvl4pPr>
            <a:lvl5pPr marL="2057400" indent="-228600" defTabSz="4572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eaLnBrk="1" hangingPunct="1">
              <a:defRPr/>
            </a:pPr>
            <a:endParaRPr lang="de-DE" altLang="de-DE" sz="3000">
              <a:solidFill>
                <a:srgbClr val="006EAC"/>
              </a:solidFill>
              <a:cs typeface="Arial" charset="0"/>
            </a:endParaRPr>
          </a:p>
        </p:txBody>
      </p:sp>
      <p:pic>
        <p:nvPicPr>
          <p:cNvPr id="7" name="Bild 1" descr="Atemwegsliga_blau.png">
            <a:extLst>
              <a:ext uri="{FF2B5EF4-FFF2-40B4-BE49-F238E27FC236}">
                <a16:creationId xmlns:a16="http://schemas.microsoft.com/office/drawing/2014/main" id="{1F0BBAD4-4F44-491D-B8F8-74BDB09CCF0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00" y="714375"/>
            <a:ext cx="1222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349291" y="635000"/>
            <a:ext cx="6463069" cy="849784"/>
          </a:xfrm>
          <a:noFill/>
        </p:spPr>
        <p:txBody>
          <a:bodyPr rtlCol="0">
            <a:normAutofit/>
          </a:bodyPr>
          <a:lstStyle>
            <a:lvl1pPr>
              <a:defRPr lang="de-DE" sz="3000">
                <a:solidFill>
                  <a:srgbClr val="006EAC"/>
                </a:solidFill>
              </a:defRPr>
            </a:lvl1pPr>
          </a:lstStyle>
          <a:p>
            <a:pPr lvl="0"/>
            <a:r>
              <a:rPr lang="de-DE"/>
              <a:t>Mastertitelformat bearbeiten</a:t>
            </a:r>
            <a:endParaRPr lang="de-DE" dirty="0"/>
          </a:p>
        </p:txBody>
      </p:sp>
      <p:sp>
        <p:nvSpPr>
          <p:cNvPr id="3" name="Inhaltsplatzhalter 2"/>
          <p:cNvSpPr>
            <a:spLocks noGrp="1"/>
          </p:cNvSpPr>
          <p:nvPr>
            <p:ph idx="1"/>
          </p:nvPr>
        </p:nvSpPr>
        <p:spPr>
          <a:xfrm>
            <a:off x="457200" y="2030400"/>
            <a:ext cx="8229600" cy="45259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8" name="Bild 11" descr="fläche3.psd">
            <a:extLst>
              <a:ext uri="{FF2B5EF4-FFF2-40B4-BE49-F238E27FC236}">
                <a16:creationId xmlns:a16="http://schemas.microsoft.com/office/drawing/2014/main" id="{8A7B0084-8982-4E41-B960-063CF7DE6C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600200"/>
          </a:xfrm>
          <a:prstGeom prst="rect">
            <a:avLst/>
          </a:prstGeom>
        </p:spPr>
      </p:pic>
      <p:sp>
        <p:nvSpPr>
          <p:cNvPr id="9" name="Rechteck 8">
            <a:extLst>
              <a:ext uri="{FF2B5EF4-FFF2-40B4-BE49-F238E27FC236}">
                <a16:creationId xmlns:a16="http://schemas.microsoft.com/office/drawing/2014/main" id="{AF32DB3F-9130-4F37-BFD2-C80FCFEFE230}"/>
              </a:ext>
            </a:extLst>
          </p:cNvPr>
          <p:cNvSpPr/>
          <p:nvPr userDrawn="1"/>
        </p:nvSpPr>
        <p:spPr>
          <a:xfrm>
            <a:off x="6184901" y="355600"/>
            <a:ext cx="2959099"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 name="Rechteck 9">
            <a:extLst>
              <a:ext uri="{FF2B5EF4-FFF2-40B4-BE49-F238E27FC236}">
                <a16:creationId xmlns:a16="http://schemas.microsoft.com/office/drawing/2014/main" id="{B56971F3-FE83-44E9-8AF8-E9E1162762F1}"/>
              </a:ext>
            </a:extLst>
          </p:cNvPr>
          <p:cNvSpPr/>
          <p:nvPr userDrawn="1"/>
        </p:nvSpPr>
        <p:spPr>
          <a:xfrm>
            <a:off x="0" y="635000"/>
            <a:ext cx="9144000" cy="849600"/>
          </a:xfrm>
          <a:prstGeom prst="rect">
            <a:avLst/>
          </a:prstGeom>
          <a:solidFill>
            <a:schemeClr val="bg1">
              <a:alpha val="55000"/>
            </a:schemeClr>
          </a:solidFill>
        </p:spPr>
        <p:txBody>
          <a:bodyPr vert="horz" lIns="91440" tIns="45720" rIns="91440" bIns="45720" rtlCol="0" anchor="ctr">
            <a:normAutofit/>
          </a:bodyPr>
          <a:lstStyle/>
          <a:p>
            <a:pPr lvl="0" algn="ctr" defTabSz="457200">
              <a:spcBef>
                <a:spcPct val="0"/>
              </a:spcBef>
              <a:buNone/>
            </a:pPr>
            <a:endParaRPr lang="de-DE" sz="3000">
              <a:solidFill>
                <a:srgbClr val="006EAC"/>
              </a:solidFill>
              <a:latin typeface="+mj-lt"/>
              <a:ea typeface="+mj-ea"/>
              <a:cs typeface="+mj-cs"/>
            </a:endParaRPr>
          </a:p>
        </p:txBody>
      </p:sp>
      <p:pic>
        <p:nvPicPr>
          <p:cNvPr id="11" name="Bild 1" descr="Atemwegsliga_blau.png">
            <a:extLst>
              <a:ext uri="{FF2B5EF4-FFF2-40B4-BE49-F238E27FC236}">
                <a16:creationId xmlns:a16="http://schemas.microsoft.com/office/drawing/2014/main" id="{58F6717E-83F7-4980-8C07-BE153F4ECD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002" y="713715"/>
            <a:ext cx="1222289" cy="746785"/>
          </a:xfrm>
          <a:prstGeom prst="rect">
            <a:avLst/>
          </a:prstGeom>
        </p:spPr>
      </p:pic>
    </p:spTree>
    <p:extLst>
      <p:ext uri="{BB962C8B-B14F-4D97-AF65-F5344CB8AC3E}">
        <p14:creationId xmlns:p14="http://schemas.microsoft.com/office/powerpoint/2010/main" val="492181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A5D906-6114-4555-9DB7-625D1E004330}"/>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5" name="Fußzeilenplatzhalter 4">
            <a:extLst>
              <a:ext uri="{FF2B5EF4-FFF2-40B4-BE49-F238E27FC236}">
                <a16:creationId xmlns:a16="http://schemas.microsoft.com/office/drawing/2014/main" id="{5BB63A95-6843-4450-97DA-60BCCE0B88E8}"/>
              </a:ext>
            </a:extLst>
          </p:cNvPr>
          <p:cNvSpPr>
            <a:spLocks noGrp="1"/>
          </p:cNvSpPr>
          <p:nvPr>
            <p:ph type="ftr" sz="quarter" idx="11"/>
          </p:nvPr>
        </p:nvSpPr>
        <p:spPr/>
        <p:txBody>
          <a:bodyPr/>
          <a:lstStyle>
            <a:lvl1pPr>
              <a:defRPr/>
            </a:lvl1pPr>
          </a:lstStyle>
          <a:p>
            <a:endParaRPr lang="de-DE"/>
          </a:p>
        </p:txBody>
      </p:sp>
      <p:sp>
        <p:nvSpPr>
          <p:cNvPr id="6" name="Foliennummernplatzhalter 5">
            <a:extLst>
              <a:ext uri="{FF2B5EF4-FFF2-40B4-BE49-F238E27FC236}">
                <a16:creationId xmlns:a16="http://schemas.microsoft.com/office/drawing/2014/main" id="{7EFA4E37-2A43-428B-B17D-97D28B0198E2}"/>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665157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5" name="Bild 11" descr="fläche3.psd">
            <a:extLst>
              <a:ext uri="{FF2B5EF4-FFF2-40B4-BE49-F238E27FC236}">
                <a16:creationId xmlns:a16="http://schemas.microsoft.com/office/drawing/2014/main" id="{49F97F66-D14D-4A4C-AB48-B748A2D915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5">
            <a:extLst>
              <a:ext uri="{FF2B5EF4-FFF2-40B4-BE49-F238E27FC236}">
                <a16:creationId xmlns:a16="http://schemas.microsoft.com/office/drawing/2014/main" id="{DB6D7544-E3C7-4EEA-856D-67EB01E2FAB2}"/>
              </a:ext>
            </a:extLst>
          </p:cNvPr>
          <p:cNvSpPr>
            <a:spLocks noChangeArrowheads="1"/>
          </p:cNvSpPr>
          <p:nvPr/>
        </p:nvSpPr>
        <p:spPr bwMode="auto">
          <a:xfrm>
            <a:off x="0" y="635000"/>
            <a:ext cx="9144000" cy="849313"/>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a:solidFill>
                  <a:schemeClr val="tx1"/>
                </a:solidFill>
                <a:latin typeface="Calibri" pitchFamily="34" charset="0"/>
              </a:defRPr>
            </a:lvl1pPr>
            <a:lvl2pPr marL="742950" indent="-285750" defTabSz="457200">
              <a:defRPr>
                <a:solidFill>
                  <a:schemeClr val="tx1"/>
                </a:solidFill>
                <a:latin typeface="Calibri" pitchFamily="34" charset="0"/>
              </a:defRPr>
            </a:lvl2pPr>
            <a:lvl3pPr marL="1143000" indent="-228600" defTabSz="457200">
              <a:defRPr>
                <a:solidFill>
                  <a:schemeClr val="tx1"/>
                </a:solidFill>
                <a:latin typeface="Calibri" pitchFamily="34" charset="0"/>
              </a:defRPr>
            </a:lvl3pPr>
            <a:lvl4pPr marL="1600200" indent="-228600" defTabSz="457200">
              <a:defRPr>
                <a:solidFill>
                  <a:schemeClr val="tx1"/>
                </a:solidFill>
                <a:latin typeface="Calibri" pitchFamily="34" charset="0"/>
              </a:defRPr>
            </a:lvl4pPr>
            <a:lvl5pPr marL="2057400" indent="-228600" defTabSz="4572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eaLnBrk="1" hangingPunct="1">
              <a:defRPr/>
            </a:pPr>
            <a:endParaRPr lang="de-DE" altLang="de-DE" sz="3000">
              <a:solidFill>
                <a:srgbClr val="006EAC"/>
              </a:solidFill>
              <a:cs typeface="Arial" charset="0"/>
            </a:endParaRPr>
          </a:p>
        </p:txBody>
      </p:sp>
      <p:sp>
        <p:nvSpPr>
          <p:cNvPr id="7" name="Rechteck 6">
            <a:extLst>
              <a:ext uri="{FF2B5EF4-FFF2-40B4-BE49-F238E27FC236}">
                <a16:creationId xmlns:a16="http://schemas.microsoft.com/office/drawing/2014/main" id="{33EE7C9C-06E6-42D7-8DCE-A6CDF7B2C0C8}"/>
              </a:ext>
            </a:extLst>
          </p:cNvPr>
          <p:cNvSpPr/>
          <p:nvPr/>
        </p:nvSpPr>
        <p:spPr>
          <a:xfrm>
            <a:off x="6184900" y="355600"/>
            <a:ext cx="2959100"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pPr eaLnBrk="1" fontAlgn="auto" hangingPunct="1">
              <a:spcBef>
                <a:spcPts val="0"/>
              </a:spcBef>
              <a:spcAft>
                <a:spcPts val="0"/>
              </a:spcAft>
              <a:defRPr/>
            </a:pPr>
            <a:endParaRPr lang="de-DE"/>
          </a:p>
        </p:txBody>
      </p:sp>
      <p:pic>
        <p:nvPicPr>
          <p:cNvPr id="8" name="Bild 1" descr="Atemwegsliga_blau.png">
            <a:extLst>
              <a:ext uri="{FF2B5EF4-FFF2-40B4-BE49-F238E27FC236}">
                <a16:creationId xmlns:a16="http://schemas.microsoft.com/office/drawing/2014/main" id="{252B0A1F-E7DD-4E00-B7A0-A39F15511C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00" y="714375"/>
            <a:ext cx="1222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Inhaltsplatzhalter 2"/>
          <p:cNvSpPr>
            <a:spLocks noGrp="1"/>
          </p:cNvSpPr>
          <p:nvPr>
            <p:ph sz="half" idx="1"/>
          </p:nvPr>
        </p:nvSpPr>
        <p:spPr>
          <a:xfrm>
            <a:off x="457200" y="1965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65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Titel 1"/>
          <p:cNvSpPr>
            <a:spLocks noGrp="1"/>
          </p:cNvSpPr>
          <p:nvPr>
            <p:ph type="title"/>
          </p:nvPr>
        </p:nvSpPr>
        <p:spPr>
          <a:xfrm>
            <a:off x="1349291" y="635000"/>
            <a:ext cx="6463069" cy="849600"/>
          </a:xfrm>
        </p:spPr>
        <p:txBody>
          <a:bodyPr>
            <a:noAutofit/>
          </a:bodyPr>
          <a:lstStyle>
            <a:lvl1pPr>
              <a:defRPr sz="3000">
                <a:solidFill>
                  <a:srgbClr val="006EAC"/>
                </a:solidFill>
              </a:defRPr>
            </a:lvl1pPr>
          </a:lstStyle>
          <a:p>
            <a:r>
              <a:rPr lang="de-DE"/>
              <a:t>Mastertitelformat bearbeiten</a:t>
            </a:r>
            <a:endParaRPr lang="de-DE" dirty="0"/>
          </a:p>
        </p:txBody>
      </p:sp>
      <p:pic>
        <p:nvPicPr>
          <p:cNvPr id="9" name="Bild 11" descr="fläche3.psd">
            <a:extLst>
              <a:ext uri="{FF2B5EF4-FFF2-40B4-BE49-F238E27FC236}">
                <a16:creationId xmlns:a16="http://schemas.microsoft.com/office/drawing/2014/main" id="{781E9A8D-31F5-41FB-9BDB-E1FD884EC3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600200"/>
          </a:xfrm>
          <a:prstGeom prst="rect">
            <a:avLst/>
          </a:prstGeom>
        </p:spPr>
      </p:pic>
      <p:sp>
        <p:nvSpPr>
          <p:cNvPr id="10" name="Rechteck 9">
            <a:extLst>
              <a:ext uri="{FF2B5EF4-FFF2-40B4-BE49-F238E27FC236}">
                <a16:creationId xmlns:a16="http://schemas.microsoft.com/office/drawing/2014/main" id="{E3D63BAF-E8FD-4414-B46D-CBFEE1D077E1}"/>
              </a:ext>
            </a:extLst>
          </p:cNvPr>
          <p:cNvSpPr/>
          <p:nvPr userDrawn="1"/>
        </p:nvSpPr>
        <p:spPr>
          <a:xfrm>
            <a:off x="0" y="635000"/>
            <a:ext cx="9144000" cy="849600"/>
          </a:xfrm>
          <a:prstGeom prst="rect">
            <a:avLst/>
          </a:prstGeom>
          <a:solidFill>
            <a:schemeClr val="bg1">
              <a:alpha val="55000"/>
            </a:schemeClr>
          </a:solidFill>
        </p:spPr>
        <p:txBody>
          <a:bodyPr vert="horz" lIns="91440" tIns="45720" rIns="91440" bIns="45720" rtlCol="0" anchor="ctr">
            <a:normAutofit/>
          </a:bodyPr>
          <a:lstStyle/>
          <a:p>
            <a:pPr lvl="0" algn="ctr" defTabSz="457200">
              <a:spcBef>
                <a:spcPct val="0"/>
              </a:spcBef>
              <a:buNone/>
            </a:pPr>
            <a:endParaRPr lang="de-DE" sz="3000">
              <a:solidFill>
                <a:srgbClr val="006EAC"/>
              </a:solidFill>
              <a:latin typeface="+mj-lt"/>
              <a:ea typeface="+mj-ea"/>
              <a:cs typeface="+mj-cs"/>
            </a:endParaRPr>
          </a:p>
        </p:txBody>
      </p:sp>
      <p:sp>
        <p:nvSpPr>
          <p:cNvPr id="11" name="Rechteck 10">
            <a:extLst>
              <a:ext uri="{FF2B5EF4-FFF2-40B4-BE49-F238E27FC236}">
                <a16:creationId xmlns:a16="http://schemas.microsoft.com/office/drawing/2014/main" id="{C0344899-1373-430A-8E27-3395D1787051}"/>
              </a:ext>
            </a:extLst>
          </p:cNvPr>
          <p:cNvSpPr/>
          <p:nvPr userDrawn="1"/>
        </p:nvSpPr>
        <p:spPr>
          <a:xfrm>
            <a:off x="6184901" y="355600"/>
            <a:ext cx="2959099"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12" name="Bild 1" descr="Atemwegsliga_blau.png">
            <a:extLst>
              <a:ext uri="{FF2B5EF4-FFF2-40B4-BE49-F238E27FC236}">
                <a16:creationId xmlns:a16="http://schemas.microsoft.com/office/drawing/2014/main" id="{560F51D8-505E-40C9-9892-C4A2E91287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002" y="713715"/>
            <a:ext cx="1222289" cy="746785"/>
          </a:xfrm>
          <a:prstGeom prst="rect">
            <a:avLst/>
          </a:prstGeom>
        </p:spPr>
      </p:pic>
    </p:spTree>
    <p:extLst>
      <p:ext uri="{BB962C8B-B14F-4D97-AF65-F5344CB8AC3E}">
        <p14:creationId xmlns:p14="http://schemas.microsoft.com/office/powerpoint/2010/main" val="353369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869E3A7C-9442-482A-827E-372441FD8751}"/>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8" name="Fußzeilenplatzhalter 4">
            <a:extLst>
              <a:ext uri="{FF2B5EF4-FFF2-40B4-BE49-F238E27FC236}">
                <a16:creationId xmlns:a16="http://schemas.microsoft.com/office/drawing/2014/main" id="{28467132-6304-46CC-93FA-E67C972D0598}"/>
              </a:ext>
            </a:extLst>
          </p:cNvPr>
          <p:cNvSpPr>
            <a:spLocks noGrp="1"/>
          </p:cNvSpPr>
          <p:nvPr>
            <p:ph type="ftr" sz="quarter" idx="11"/>
          </p:nvPr>
        </p:nvSpPr>
        <p:spPr/>
        <p:txBody>
          <a:bodyPr/>
          <a:lstStyle>
            <a:lvl1pPr>
              <a:defRPr/>
            </a:lvl1pPr>
          </a:lstStyle>
          <a:p>
            <a:endParaRPr lang="de-DE"/>
          </a:p>
        </p:txBody>
      </p:sp>
      <p:sp>
        <p:nvSpPr>
          <p:cNvPr id="9" name="Foliennummernplatzhalter 5">
            <a:extLst>
              <a:ext uri="{FF2B5EF4-FFF2-40B4-BE49-F238E27FC236}">
                <a16:creationId xmlns:a16="http://schemas.microsoft.com/office/drawing/2014/main" id="{6F097DCA-F44C-48ED-A7FF-6A5780C85C87}"/>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101928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3">
            <a:extLst>
              <a:ext uri="{FF2B5EF4-FFF2-40B4-BE49-F238E27FC236}">
                <a16:creationId xmlns:a16="http://schemas.microsoft.com/office/drawing/2014/main" id="{1BE647CD-F12D-417D-BD64-047991FA4C58}"/>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4" name="Fußzeilenplatzhalter 4">
            <a:extLst>
              <a:ext uri="{FF2B5EF4-FFF2-40B4-BE49-F238E27FC236}">
                <a16:creationId xmlns:a16="http://schemas.microsoft.com/office/drawing/2014/main" id="{D377E8C2-258B-4FB1-ABE4-305DA23D9A80}"/>
              </a:ext>
            </a:extLst>
          </p:cNvPr>
          <p:cNvSpPr>
            <a:spLocks noGrp="1"/>
          </p:cNvSpPr>
          <p:nvPr>
            <p:ph type="ftr" sz="quarter" idx="11"/>
          </p:nvPr>
        </p:nvSpPr>
        <p:spPr/>
        <p:txBody>
          <a:bodyPr/>
          <a:lstStyle>
            <a:lvl1pPr>
              <a:defRPr/>
            </a:lvl1pPr>
          </a:lstStyle>
          <a:p>
            <a:endParaRPr lang="de-DE"/>
          </a:p>
        </p:txBody>
      </p:sp>
      <p:sp>
        <p:nvSpPr>
          <p:cNvPr id="5" name="Foliennummernplatzhalter 5">
            <a:extLst>
              <a:ext uri="{FF2B5EF4-FFF2-40B4-BE49-F238E27FC236}">
                <a16:creationId xmlns:a16="http://schemas.microsoft.com/office/drawing/2014/main" id="{01423802-87E4-42F8-AF47-C257BE764E14}"/>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325591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1D7765E-8E97-4B04-AE8D-9739713352E8}"/>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3" name="Fußzeilenplatzhalter 4">
            <a:extLst>
              <a:ext uri="{FF2B5EF4-FFF2-40B4-BE49-F238E27FC236}">
                <a16:creationId xmlns:a16="http://schemas.microsoft.com/office/drawing/2014/main" id="{6DAAAD3F-4270-486B-9C66-049794C3FFC7}"/>
              </a:ext>
            </a:extLst>
          </p:cNvPr>
          <p:cNvSpPr>
            <a:spLocks noGrp="1"/>
          </p:cNvSpPr>
          <p:nvPr>
            <p:ph type="ftr" sz="quarter" idx="11"/>
          </p:nvPr>
        </p:nvSpPr>
        <p:spPr/>
        <p:txBody>
          <a:bodyPr/>
          <a:lstStyle>
            <a:lvl1pPr>
              <a:defRPr/>
            </a:lvl1pPr>
          </a:lstStyle>
          <a:p>
            <a:endParaRPr lang="de-DE"/>
          </a:p>
        </p:txBody>
      </p:sp>
      <p:sp>
        <p:nvSpPr>
          <p:cNvPr id="4" name="Foliennummernplatzhalter 5">
            <a:extLst>
              <a:ext uri="{FF2B5EF4-FFF2-40B4-BE49-F238E27FC236}">
                <a16:creationId xmlns:a16="http://schemas.microsoft.com/office/drawing/2014/main" id="{12D293B4-BB8B-4BB9-A8C6-3A42591D7661}"/>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85580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3">
            <a:extLst>
              <a:ext uri="{FF2B5EF4-FFF2-40B4-BE49-F238E27FC236}">
                <a16:creationId xmlns:a16="http://schemas.microsoft.com/office/drawing/2014/main" id="{B9BE4A74-4F72-492C-8FBD-2BBBC097F83A}"/>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6" name="Fußzeilenplatzhalter 4">
            <a:extLst>
              <a:ext uri="{FF2B5EF4-FFF2-40B4-BE49-F238E27FC236}">
                <a16:creationId xmlns:a16="http://schemas.microsoft.com/office/drawing/2014/main" id="{FFA27851-1A66-4F88-8EED-3F913EC2E76E}"/>
              </a:ext>
            </a:extLst>
          </p:cNvPr>
          <p:cNvSpPr>
            <a:spLocks noGrp="1"/>
          </p:cNvSpPr>
          <p:nvPr>
            <p:ph type="ftr" sz="quarter" idx="11"/>
          </p:nvPr>
        </p:nvSpPr>
        <p:spPr/>
        <p:txBody>
          <a:bodyPr/>
          <a:lstStyle>
            <a:lvl1pPr>
              <a:defRPr/>
            </a:lvl1pPr>
          </a:lstStyle>
          <a:p>
            <a:endParaRPr lang="de-DE"/>
          </a:p>
        </p:txBody>
      </p:sp>
      <p:sp>
        <p:nvSpPr>
          <p:cNvPr id="7" name="Foliennummernplatzhalter 5">
            <a:extLst>
              <a:ext uri="{FF2B5EF4-FFF2-40B4-BE49-F238E27FC236}">
                <a16:creationId xmlns:a16="http://schemas.microsoft.com/office/drawing/2014/main" id="{CB387C15-972F-4A45-99B8-4F92844DEDFD}"/>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929751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3">
            <a:extLst>
              <a:ext uri="{FF2B5EF4-FFF2-40B4-BE49-F238E27FC236}">
                <a16:creationId xmlns:a16="http://schemas.microsoft.com/office/drawing/2014/main" id="{69076DEC-1684-44B8-BD9B-8FA5424C4D5D}"/>
              </a:ext>
            </a:extLst>
          </p:cNvPr>
          <p:cNvSpPr>
            <a:spLocks noGrp="1"/>
          </p:cNvSpPr>
          <p:nvPr>
            <p:ph type="dt" sz="half" idx="10"/>
          </p:nvPr>
        </p:nvSpPr>
        <p:spPr/>
        <p:txBody>
          <a:bodyPr/>
          <a:lstStyle>
            <a:lvl1pPr>
              <a:defRPr/>
            </a:lvl1pPr>
          </a:lstStyle>
          <a:p>
            <a:fld id="{A0624082-C16D-47C7-A4A1-7CCF0437B094}" type="datetimeFigureOut">
              <a:rPr lang="de-DE" smtClean="0"/>
              <a:pPr/>
              <a:t>27.08.2020</a:t>
            </a:fld>
            <a:endParaRPr lang="de-DE"/>
          </a:p>
        </p:txBody>
      </p:sp>
      <p:sp>
        <p:nvSpPr>
          <p:cNvPr id="6" name="Fußzeilenplatzhalter 4">
            <a:extLst>
              <a:ext uri="{FF2B5EF4-FFF2-40B4-BE49-F238E27FC236}">
                <a16:creationId xmlns:a16="http://schemas.microsoft.com/office/drawing/2014/main" id="{08B4BDD0-31E6-4B23-8FD0-49B259FC9A5F}"/>
              </a:ext>
            </a:extLst>
          </p:cNvPr>
          <p:cNvSpPr>
            <a:spLocks noGrp="1"/>
          </p:cNvSpPr>
          <p:nvPr>
            <p:ph type="ftr" sz="quarter" idx="11"/>
          </p:nvPr>
        </p:nvSpPr>
        <p:spPr/>
        <p:txBody>
          <a:bodyPr/>
          <a:lstStyle>
            <a:lvl1pPr>
              <a:defRPr/>
            </a:lvl1pPr>
          </a:lstStyle>
          <a:p>
            <a:endParaRPr lang="de-DE"/>
          </a:p>
        </p:txBody>
      </p:sp>
      <p:sp>
        <p:nvSpPr>
          <p:cNvPr id="7" name="Foliennummernplatzhalter 5">
            <a:extLst>
              <a:ext uri="{FF2B5EF4-FFF2-40B4-BE49-F238E27FC236}">
                <a16:creationId xmlns:a16="http://schemas.microsoft.com/office/drawing/2014/main" id="{DEA1B9ED-CB30-448E-BCEF-8501D8398CEA}"/>
              </a:ext>
            </a:extLst>
          </p:cNvPr>
          <p:cNvSpPr>
            <a:spLocks noGrp="1"/>
          </p:cNvSpPr>
          <p:nvPr>
            <p:ph type="sldNum" sz="quarter" idx="12"/>
          </p:nvPr>
        </p:nvSpPr>
        <p:spPr/>
        <p:txBody>
          <a:bodyPr/>
          <a:lstStyle>
            <a:lvl1pPr>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4263930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243210D1-1345-4106-B35D-4579F7174F9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7" name="Textplatzhalter 2">
            <a:extLst>
              <a:ext uri="{FF2B5EF4-FFF2-40B4-BE49-F238E27FC236}">
                <a16:creationId xmlns:a16="http://schemas.microsoft.com/office/drawing/2014/main" id="{01840620-E048-49C5-A3A6-8DB23FA0547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a:extLst>
              <a:ext uri="{FF2B5EF4-FFF2-40B4-BE49-F238E27FC236}">
                <a16:creationId xmlns:a16="http://schemas.microsoft.com/office/drawing/2014/main" id="{5C678F88-B065-4612-9C15-5EE65C44C66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fld id="{A0624082-C16D-47C7-A4A1-7CCF0437B094}" type="datetimeFigureOut">
              <a:rPr lang="de-DE" smtClean="0"/>
              <a:pPr/>
              <a:t>27.08.2020</a:t>
            </a:fld>
            <a:endParaRPr lang="de-DE"/>
          </a:p>
        </p:txBody>
      </p:sp>
      <p:sp>
        <p:nvSpPr>
          <p:cNvPr id="5" name="Fußzeilenplatzhalter 4">
            <a:extLst>
              <a:ext uri="{FF2B5EF4-FFF2-40B4-BE49-F238E27FC236}">
                <a16:creationId xmlns:a16="http://schemas.microsoft.com/office/drawing/2014/main" id="{A38D7BFF-A9B1-4BE8-BC1F-A70547174F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endParaRPr lang="de-DE"/>
          </a:p>
        </p:txBody>
      </p:sp>
      <p:sp>
        <p:nvSpPr>
          <p:cNvPr id="6" name="Foliennummernplatzhalter 5">
            <a:extLst>
              <a:ext uri="{FF2B5EF4-FFF2-40B4-BE49-F238E27FC236}">
                <a16:creationId xmlns:a16="http://schemas.microsoft.com/office/drawing/2014/main" id="{8CFF8CC7-4F63-45B9-A052-EFA5B167369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fld id="{2C1E5360-FE39-4857-BD03-B30C7ADB7271}" type="slidenum">
              <a:rPr lang="de-DE" smtClean="0"/>
              <a:pPr/>
              <a:t>‹Nr.›</a:t>
            </a:fld>
            <a:endParaRPr lang="de-DE"/>
          </a:p>
        </p:txBody>
      </p:sp>
    </p:spTree>
    <p:extLst>
      <p:ext uri="{BB962C8B-B14F-4D97-AF65-F5344CB8AC3E}">
        <p14:creationId xmlns:p14="http://schemas.microsoft.com/office/powerpoint/2010/main" val="291985729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5"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wmf.org/leitlinien/detail/ll/020-002.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Deutsche Atemwegsliga e. V.</a:t>
            </a:r>
          </a:p>
        </p:txBody>
      </p:sp>
      <p:sp>
        <p:nvSpPr>
          <p:cNvPr id="3" name="Untertitel 2"/>
          <p:cNvSpPr>
            <a:spLocks noGrp="1"/>
          </p:cNvSpPr>
          <p:nvPr>
            <p:ph type="subTitle" idx="1"/>
          </p:nvPr>
        </p:nvSpPr>
        <p:spPr/>
        <p:txBody>
          <a:bodyPr>
            <a:normAutofit fontScale="85000" lnSpcReduction="20000"/>
          </a:bodyPr>
          <a:lstStyle/>
          <a:p>
            <a:r>
              <a:rPr lang="de-DE" dirty="0"/>
              <a:t> </a:t>
            </a:r>
            <a:r>
              <a:rPr lang="de-DE" b="1" dirty="0"/>
              <a:t>Leitlinie zur Langzeit-Sauerstofftherapie </a:t>
            </a:r>
            <a:endParaRPr lang="de-DE" dirty="0"/>
          </a:p>
          <a:p>
            <a:r>
              <a:rPr lang="de-DE" b="1" dirty="0"/>
              <a:t>AWMF-Registernummer 020-002 </a:t>
            </a:r>
          </a:p>
          <a:p>
            <a:endParaRPr lang="de-DE" b="1" dirty="0"/>
          </a:p>
          <a:p>
            <a:r>
              <a:rPr lang="de-DE" sz="2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www.awmf.org/leitlinien/detail/ll/020-002.html</a:t>
            </a:r>
            <a:endParaRPr lang="de-DE" sz="2800" dirty="0">
              <a:effectLst/>
              <a:latin typeface="Calibri" panose="020F0502020204030204" pitchFamily="34" charset="0"/>
              <a:ea typeface="Calibri" panose="020F0502020204030204" pitchFamily="34" charset="0"/>
            </a:endParaRPr>
          </a:p>
          <a:p>
            <a:endParaRPr lang="de-DE" dirty="0"/>
          </a:p>
        </p:txBody>
      </p:sp>
      <p:sp>
        <p:nvSpPr>
          <p:cNvPr id="4" name="Textfeld 3">
            <a:extLst>
              <a:ext uri="{FF2B5EF4-FFF2-40B4-BE49-F238E27FC236}">
                <a16:creationId xmlns:a16="http://schemas.microsoft.com/office/drawing/2014/main" id="{58B6E5AD-62B8-4EDA-A50D-94705755D422}"/>
              </a:ext>
            </a:extLst>
          </p:cNvPr>
          <p:cNvSpPr txBox="1"/>
          <p:nvPr/>
        </p:nvSpPr>
        <p:spPr>
          <a:xfrm>
            <a:off x="6084168" y="5949280"/>
            <a:ext cx="2160240" cy="369332"/>
          </a:xfrm>
          <a:prstGeom prst="rect">
            <a:avLst/>
          </a:prstGeom>
          <a:noFill/>
        </p:spPr>
        <p:txBody>
          <a:bodyPr wrap="square" rtlCol="0">
            <a:spAutoFit/>
          </a:bodyPr>
          <a:lstStyle/>
          <a:p>
            <a:r>
              <a:rPr lang="de-DE" dirty="0">
                <a:solidFill>
                  <a:schemeClr val="bg1"/>
                </a:solidFill>
              </a:rPr>
              <a:t>Ein Service der </a:t>
            </a:r>
          </a:p>
        </p:txBody>
      </p:sp>
    </p:spTree>
    <p:extLst>
      <p:ext uri="{BB962C8B-B14F-4D97-AF65-F5344CB8AC3E}">
        <p14:creationId xmlns:p14="http://schemas.microsoft.com/office/powerpoint/2010/main" val="3081134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4F4974-5F78-44CC-99A1-F6031B18C37F}"/>
              </a:ext>
            </a:extLst>
          </p:cNvPr>
          <p:cNvSpPr>
            <a:spLocks noGrp="1"/>
          </p:cNvSpPr>
          <p:nvPr>
            <p:ph type="title"/>
          </p:nvPr>
        </p:nvSpPr>
        <p:spPr/>
        <p:txBody>
          <a:bodyPr>
            <a:normAutofit/>
          </a:bodyPr>
          <a:lstStyle/>
          <a:p>
            <a:r>
              <a:rPr lang="de-DE" dirty="0"/>
              <a:t>Einleitung einer LTOT </a:t>
            </a:r>
          </a:p>
        </p:txBody>
      </p:sp>
      <p:sp>
        <p:nvSpPr>
          <p:cNvPr id="3" name="Inhaltsplatzhalter 2">
            <a:extLst>
              <a:ext uri="{FF2B5EF4-FFF2-40B4-BE49-F238E27FC236}">
                <a16:creationId xmlns:a16="http://schemas.microsoft.com/office/drawing/2014/main" id="{9A4E2CEF-11AC-451C-9631-52371EA4C26F}"/>
              </a:ext>
            </a:extLst>
          </p:cNvPr>
          <p:cNvSpPr>
            <a:spLocks noGrp="1"/>
          </p:cNvSpPr>
          <p:nvPr>
            <p:ph idx="1"/>
          </p:nvPr>
        </p:nvSpPr>
        <p:spPr/>
        <p:txBody>
          <a:bodyPr/>
          <a:lstStyle/>
          <a:p>
            <a:pPr marL="266700" indent="-266700"/>
            <a:r>
              <a:rPr lang="de-DE" sz="2400" dirty="0"/>
              <a:t>Chronische Hypoxämie (PaO</a:t>
            </a:r>
            <a:r>
              <a:rPr lang="de-DE" sz="2400" baseline="-25000" dirty="0"/>
              <a:t>2</a:t>
            </a:r>
            <a:r>
              <a:rPr lang="de-DE" sz="2400" dirty="0"/>
              <a:t>) in Ruhe und unter Belastung dokumentieren</a:t>
            </a:r>
          </a:p>
          <a:p>
            <a:pPr marL="266700" indent="-266700"/>
            <a:r>
              <a:rPr lang="de-DE" sz="2400" dirty="0"/>
              <a:t>Sauerstoffflussrate festlegen, die notwendig ist, um in Ruhe einen PaO</a:t>
            </a:r>
            <a:r>
              <a:rPr lang="de-DE" sz="2400" baseline="-25000" dirty="0"/>
              <a:t>2</a:t>
            </a:r>
            <a:r>
              <a:rPr lang="de-DE" sz="2400" dirty="0"/>
              <a:t> ≥ 60mmHg (8 kPa) zu erreichen</a:t>
            </a:r>
          </a:p>
          <a:p>
            <a:pPr marL="266700" indent="-266700"/>
            <a:r>
              <a:rPr lang="de-DE" sz="2400" dirty="0"/>
              <a:t>Bei Verordnung von mobilen Sauerstoffsystemen klären, ob es sich um eine </a:t>
            </a:r>
          </a:p>
          <a:p>
            <a:pPr lvl="1" indent="-476250">
              <a:buFont typeface="Wingdings" panose="05000000000000000000" pitchFamily="2" charset="2"/>
              <a:buChar char="Ø"/>
            </a:pPr>
            <a:r>
              <a:rPr lang="de-DE" sz="2400" dirty="0"/>
              <a:t>symptomatische Indikation (Verbesserung der körperlichen Belastbarkeit durch Sauerstoff) oder eine </a:t>
            </a:r>
          </a:p>
          <a:p>
            <a:pPr lvl="1" indent="-476250">
              <a:buFont typeface="Wingdings" panose="05000000000000000000" pitchFamily="2" charset="2"/>
              <a:buChar char="Ø"/>
            </a:pPr>
            <a:r>
              <a:rPr lang="de-DE" sz="2400" dirty="0"/>
              <a:t>prognostische Indikation (Sicherstellen der Anwendungsdauer ≥ 15 Stunden) handelt.</a:t>
            </a:r>
          </a:p>
        </p:txBody>
      </p:sp>
    </p:spTree>
    <p:extLst>
      <p:ext uri="{BB962C8B-B14F-4D97-AF65-F5344CB8AC3E}">
        <p14:creationId xmlns:p14="http://schemas.microsoft.com/office/powerpoint/2010/main" val="284364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667804-F204-4879-A6F7-5333F1B293C3}"/>
              </a:ext>
            </a:extLst>
          </p:cNvPr>
          <p:cNvSpPr>
            <a:spLocks noGrp="1"/>
          </p:cNvSpPr>
          <p:nvPr>
            <p:ph type="title"/>
          </p:nvPr>
        </p:nvSpPr>
        <p:spPr/>
        <p:txBody>
          <a:bodyPr/>
          <a:lstStyle/>
          <a:p>
            <a:r>
              <a:rPr lang="de-DE" dirty="0"/>
              <a:t>Blutgasanalyse (BGA)</a:t>
            </a:r>
          </a:p>
        </p:txBody>
      </p:sp>
      <p:sp>
        <p:nvSpPr>
          <p:cNvPr id="3" name="Inhaltsplatzhalter 2">
            <a:extLst>
              <a:ext uri="{FF2B5EF4-FFF2-40B4-BE49-F238E27FC236}">
                <a16:creationId xmlns:a16="http://schemas.microsoft.com/office/drawing/2014/main" id="{637E4776-0F9C-43FE-9182-EAF5C4529332}"/>
              </a:ext>
            </a:extLst>
          </p:cNvPr>
          <p:cNvSpPr>
            <a:spLocks noGrp="1"/>
          </p:cNvSpPr>
          <p:nvPr>
            <p:ph idx="1"/>
          </p:nvPr>
        </p:nvSpPr>
        <p:spPr>
          <a:xfrm>
            <a:off x="457200" y="1772817"/>
            <a:ext cx="8229600" cy="4176464"/>
          </a:xfrm>
        </p:spPr>
        <p:txBody>
          <a:bodyPr/>
          <a:lstStyle/>
          <a:p>
            <a:pPr>
              <a:spcAft>
                <a:spcPts val="1200"/>
              </a:spcAft>
            </a:pPr>
            <a:r>
              <a:rPr lang="de-DE" sz="2400" dirty="0"/>
              <a:t>Arterielle BGA zur Objektivierung der chronischen Hypoxämie </a:t>
            </a:r>
          </a:p>
          <a:p>
            <a:r>
              <a:rPr lang="de-DE" sz="2400" dirty="0"/>
              <a:t>Alternativ kapilläre BGA am hyperämisierten Ohrläppchen</a:t>
            </a:r>
          </a:p>
          <a:p>
            <a:pPr lvl="1">
              <a:buFont typeface="Wingdings" panose="05000000000000000000" pitchFamily="2" charset="2"/>
              <a:buChar char="Ø"/>
            </a:pPr>
            <a:r>
              <a:rPr lang="de-DE" sz="2400" dirty="0"/>
              <a:t>Limitation dieser Technik berücksichtigen: </a:t>
            </a:r>
            <a:br>
              <a:rPr lang="de-DE" sz="2400" dirty="0"/>
            </a:br>
            <a:r>
              <a:rPr lang="de-DE" sz="2400" dirty="0"/>
              <a:t>mögliche Unterschätzung des PaO</a:t>
            </a:r>
            <a:r>
              <a:rPr lang="de-DE" sz="2400" baseline="-25000" dirty="0"/>
              <a:t>2</a:t>
            </a:r>
            <a:r>
              <a:rPr lang="de-DE" sz="2400" dirty="0"/>
              <a:t> (im Mittel 6mmHg)</a:t>
            </a:r>
          </a:p>
          <a:p>
            <a:pPr lvl="1">
              <a:spcAft>
                <a:spcPts val="1200"/>
              </a:spcAft>
              <a:buFont typeface="Wingdings" panose="05000000000000000000" pitchFamily="2" charset="2"/>
              <a:buChar char="Ø"/>
            </a:pPr>
            <a:r>
              <a:rPr lang="de-DE" sz="2400" dirty="0"/>
              <a:t>ggf. ergänzende arterielle BGA</a:t>
            </a:r>
          </a:p>
          <a:p>
            <a:r>
              <a:rPr lang="de-DE" sz="2400" dirty="0"/>
              <a:t>Belastungsuntersuchungen können zur Indikationsstellung notwendig sein.</a:t>
            </a:r>
          </a:p>
        </p:txBody>
      </p:sp>
    </p:spTree>
    <p:extLst>
      <p:ext uri="{BB962C8B-B14F-4D97-AF65-F5344CB8AC3E}">
        <p14:creationId xmlns:p14="http://schemas.microsoft.com/office/powerpoint/2010/main" val="3732404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122A1F-8AFB-44D9-9B34-50BD1B0F9D14}"/>
              </a:ext>
            </a:extLst>
          </p:cNvPr>
          <p:cNvSpPr>
            <a:spLocks noGrp="1"/>
          </p:cNvSpPr>
          <p:nvPr>
            <p:ph type="title"/>
          </p:nvPr>
        </p:nvSpPr>
        <p:spPr/>
        <p:txBody>
          <a:bodyPr/>
          <a:lstStyle/>
          <a:p>
            <a:r>
              <a:rPr lang="de-DE" sz="3200" dirty="0"/>
              <a:t>Standard-PO</a:t>
            </a:r>
            <a:r>
              <a:rPr lang="de-DE" sz="3200" baseline="-25000" dirty="0"/>
              <a:t>2</a:t>
            </a:r>
            <a:endParaRPr lang="de-DE" dirty="0"/>
          </a:p>
        </p:txBody>
      </p:sp>
      <p:sp>
        <p:nvSpPr>
          <p:cNvPr id="3" name="Inhaltsplatzhalter 2">
            <a:extLst>
              <a:ext uri="{FF2B5EF4-FFF2-40B4-BE49-F238E27FC236}">
                <a16:creationId xmlns:a16="http://schemas.microsoft.com/office/drawing/2014/main" id="{C1007C63-0E5D-4072-B2CB-F176AA428F88}"/>
              </a:ext>
            </a:extLst>
          </p:cNvPr>
          <p:cNvSpPr>
            <a:spLocks noGrp="1"/>
          </p:cNvSpPr>
          <p:nvPr>
            <p:ph idx="1"/>
          </p:nvPr>
        </p:nvSpPr>
        <p:spPr/>
        <p:txBody>
          <a:bodyPr/>
          <a:lstStyle/>
          <a:p>
            <a:r>
              <a:rPr lang="de-DE" sz="2400" dirty="0"/>
              <a:t>Berechnung des Standard-PO</a:t>
            </a:r>
            <a:r>
              <a:rPr lang="de-DE" sz="2400" baseline="-25000" dirty="0"/>
              <a:t>2 </a:t>
            </a:r>
            <a:r>
              <a:rPr lang="de-DE" sz="2400" dirty="0"/>
              <a:t>kann notwendig sein, um </a:t>
            </a:r>
          </a:p>
          <a:p>
            <a:pPr lvl="1" indent="-387350">
              <a:buFont typeface="Wingdings" panose="05000000000000000000" pitchFamily="2" charset="2"/>
              <a:buChar char="Ø"/>
            </a:pPr>
            <a:r>
              <a:rPr lang="de-DE" sz="2400" dirty="0"/>
              <a:t>Bedarfshyperventilation (PCO</a:t>
            </a:r>
            <a:r>
              <a:rPr lang="de-DE" sz="2400" baseline="-25000" dirty="0"/>
              <a:t>2</a:t>
            </a:r>
            <a:r>
              <a:rPr lang="de-DE" sz="2400" dirty="0"/>
              <a:t>&lt; 40mmHg) (Studien zum Nutzen der LTOT bei Bedarfshyperventilation fehlen.) oder</a:t>
            </a:r>
          </a:p>
          <a:p>
            <a:pPr lvl="1" indent="-387350">
              <a:buFont typeface="Wingdings" panose="05000000000000000000" pitchFamily="2" charset="2"/>
              <a:buChar char="Ø"/>
            </a:pPr>
            <a:r>
              <a:rPr lang="de-DE" sz="2400" dirty="0"/>
              <a:t>Hyperkapnie als Ausdruck einer Atempumpeninsuffizienz</a:t>
            </a:r>
          </a:p>
          <a:p>
            <a:pPr marL="355600" lvl="1" indent="0">
              <a:spcAft>
                <a:spcPts val="1800"/>
              </a:spcAft>
              <a:buNone/>
            </a:pPr>
            <a:r>
              <a:rPr lang="de-DE" sz="2400" dirty="0"/>
              <a:t>zu erfassen.</a:t>
            </a:r>
          </a:p>
          <a:p>
            <a:pPr marL="342900" lvl="1" indent="-342900">
              <a:buFont typeface="Arial" panose="020B0604020202020204" pitchFamily="34" charset="0"/>
              <a:buChar char="•"/>
            </a:pPr>
            <a:r>
              <a:rPr lang="de-DE" sz="2400" dirty="0"/>
              <a:t>Standard PO</a:t>
            </a:r>
            <a:r>
              <a:rPr lang="de-DE" sz="2400" baseline="-25000" dirty="0"/>
              <a:t>2</a:t>
            </a:r>
            <a:r>
              <a:rPr lang="de-DE" sz="2400" dirty="0"/>
              <a:t> (</a:t>
            </a:r>
            <a:r>
              <a:rPr lang="de-DE" sz="2400" dirty="0" err="1"/>
              <a:t>mmHg</a:t>
            </a:r>
            <a:r>
              <a:rPr lang="de-DE" sz="2400" dirty="0"/>
              <a:t>) = </a:t>
            </a:r>
            <a:br>
              <a:rPr lang="de-DE" sz="2400" dirty="0"/>
            </a:br>
            <a:r>
              <a:rPr lang="de-DE" sz="2400" dirty="0"/>
              <a:t>PO</a:t>
            </a:r>
            <a:r>
              <a:rPr lang="de-DE" sz="2400" baseline="-25000" dirty="0"/>
              <a:t>2</a:t>
            </a:r>
            <a:r>
              <a:rPr lang="de-DE" sz="2400" dirty="0"/>
              <a:t> gemessen (</a:t>
            </a:r>
            <a:r>
              <a:rPr lang="de-DE" sz="2400" dirty="0" err="1"/>
              <a:t>mmHg</a:t>
            </a:r>
            <a:r>
              <a:rPr lang="de-DE" sz="2400" dirty="0"/>
              <a:t>) – 1,66 × (40 – PCO</a:t>
            </a:r>
            <a:r>
              <a:rPr lang="de-DE" sz="2400" baseline="-25000" dirty="0"/>
              <a:t>2</a:t>
            </a:r>
            <a:r>
              <a:rPr lang="de-DE" sz="2400" dirty="0"/>
              <a:t> gemessen (</a:t>
            </a:r>
            <a:r>
              <a:rPr lang="de-DE" sz="2400" dirty="0" err="1"/>
              <a:t>mmHg</a:t>
            </a:r>
            <a:r>
              <a:rPr lang="de-DE" sz="2400" dirty="0"/>
              <a:t>)</a:t>
            </a:r>
          </a:p>
          <a:p>
            <a:pPr marL="0" indent="0">
              <a:buNone/>
            </a:pPr>
            <a:endParaRPr lang="de-DE" dirty="0"/>
          </a:p>
        </p:txBody>
      </p:sp>
    </p:spTree>
    <p:extLst>
      <p:ext uri="{BB962C8B-B14F-4D97-AF65-F5344CB8AC3E}">
        <p14:creationId xmlns:p14="http://schemas.microsoft.com/office/powerpoint/2010/main" val="1584972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D23EEF-DF5A-4698-8E99-B034F9A35348}"/>
              </a:ext>
            </a:extLst>
          </p:cNvPr>
          <p:cNvSpPr>
            <a:spLocks noGrp="1"/>
          </p:cNvSpPr>
          <p:nvPr>
            <p:ph type="title"/>
          </p:nvPr>
        </p:nvSpPr>
        <p:spPr/>
        <p:txBody>
          <a:bodyPr/>
          <a:lstStyle/>
          <a:p>
            <a:r>
              <a:rPr lang="de-DE" dirty="0"/>
              <a:t>BGA in Ruhe</a:t>
            </a:r>
          </a:p>
        </p:txBody>
      </p:sp>
      <p:sp>
        <p:nvSpPr>
          <p:cNvPr id="3" name="Inhaltsplatzhalter 2">
            <a:extLst>
              <a:ext uri="{FF2B5EF4-FFF2-40B4-BE49-F238E27FC236}">
                <a16:creationId xmlns:a16="http://schemas.microsoft.com/office/drawing/2014/main" id="{B5BA65C4-3205-423A-935A-0A1C3FFB06D1}"/>
              </a:ext>
            </a:extLst>
          </p:cNvPr>
          <p:cNvSpPr>
            <a:spLocks noGrp="1"/>
          </p:cNvSpPr>
          <p:nvPr>
            <p:ph idx="1"/>
          </p:nvPr>
        </p:nvSpPr>
        <p:spPr>
          <a:xfrm>
            <a:off x="457200" y="1700808"/>
            <a:ext cx="8229600" cy="4855555"/>
          </a:xfrm>
        </p:spPr>
        <p:txBody>
          <a:bodyPr/>
          <a:lstStyle/>
          <a:p>
            <a:r>
              <a:rPr lang="de-DE" sz="1800" dirty="0"/>
              <a:t>nach Ruhezeit von ≥ 10 Minuten</a:t>
            </a:r>
          </a:p>
          <a:p>
            <a:r>
              <a:rPr lang="de-DE" sz="1800" dirty="0"/>
              <a:t>Ohrläppchen mindestens 10 Minuten vor der Blutentnahme hyperämisieren</a:t>
            </a:r>
          </a:p>
          <a:p>
            <a:r>
              <a:rPr lang="de-DE" sz="1800" dirty="0"/>
              <a:t>bei PaO</a:t>
            </a:r>
            <a:r>
              <a:rPr lang="de-DE" sz="1800" baseline="-25000" dirty="0"/>
              <a:t>2</a:t>
            </a:r>
            <a:r>
              <a:rPr lang="de-DE" sz="1800" dirty="0"/>
              <a:t> ≤ 55mmHg (7,3kPa) bzw. ≤ 60mmHg (zusätzlich sekundäre </a:t>
            </a:r>
            <a:r>
              <a:rPr lang="de-DE" sz="1800" dirty="0" err="1"/>
              <a:t>Polyglobulie</a:t>
            </a:r>
            <a:r>
              <a:rPr lang="de-DE" sz="1800" dirty="0"/>
              <a:t> (Hämatokrit ≥ 55%) und/oder eines </a:t>
            </a:r>
            <a:r>
              <a:rPr lang="de-DE" sz="1800" dirty="0" err="1"/>
              <a:t>Cor</a:t>
            </a:r>
            <a:r>
              <a:rPr lang="de-DE" sz="1800" dirty="0"/>
              <a:t> pulmonale):  </a:t>
            </a:r>
          </a:p>
          <a:p>
            <a:pPr lvl="1" indent="-387350">
              <a:buFont typeface="Wingdings" panose="05000000000000000000" pitchFamily="2" charset="2"/>
              <a:buChar char="Ø"/>
            </a:pPr>
            <a:r>
              <a:rPr lang="de-DE" sz="1800" dirty="0"/>
              <a:t>Beginn der Sauerstoffgabe </a:t>
            </a:r>
          </a:p>
          <a:p>
            <a:pPr lvl="1" indent="-387350">
              <a:buFont typeface="Wingdings" panose="05000000000000000000" pitchFamily="2" charset="2"/>
              <a:buChar char="Ø"/>
            </a:pPr>
            <a:r>
              <a:rPr lang="de-DE" sz="1800" dirty="0"/>
              <a:t>Flussrate graduell steigern. Ziel: Sättigung &gt; 90% </a:t>
            </a:r>
          </a:p>
          <a:p>
            <a:pPr lvl="1" indent="-387350">
              <a:buFont typeface="Wingdings" panose="05000000000000000000" pitchFamily="2" charset="2"/>
              <a:buChar char="Ø"/>
            </a:pPr>
            <a:r>
              <a:rPr lang="de-DE" sz="1800" dirty="0"/>
              <a:t>im Anschluss erneute BGA </a:t>
            </a:r>
          </a:p>
          <a:p>
            <a:r>
              <a:rPr lang="de-DE" sz="1800" dirty="0"/>
              <a:t>Anstieg des PaO</a:t>
            </a:r>
            <a:r>
              <a:rPr lang="de-DE" sz="1800" baseline="-25000" dirty="0"/>
              <a:t>2</a:t>
            </a:r>
            <a:r>
              <a:rPr lang="de-DE" sz="1800" dirty="0"/>
              <a:t> auf ≥ 60mmHg (8 kPa) oder um mindestens 10mmHg dokumentieren</a:t>
            </a:r>
          </a:p>
          <a:p>
            <a:r>
              <a:rPr lang="de-DE" sz="1800" dirty="0"/>
              <a:t>Mit welcher Sauerstoffflussrate begonnen werden soll, richtet nach dem jeweiligen Krankheitsbild und der Schwere der </a:t>
            </a:r>
            <a:r>
              <a:rPr lang="de-DE" sz="1800" dirty="0" err="1"/>
              <a:t>Oxygenierungsstörung</a:t>
            </a:r>
            <a:r>
              <a:rPr lang="de-DE" sz="1800" dirty="0"/>
              <a:t>. </a:t>
            </a:r>
          </a:p>
          <a:p>
            <a:r>
              <a:rPr lang="de-DE" sz="1800" dirty="0"/>
              <a:t>Bei fehlendem Anstieg des PaO</a:t>
            </a:r>
            <a:r>
              <a:rPr lang="de-DE" sz="1800" baseline="-25000" dirty="0"/>
              <a:t>2</a:t>
            </a:r>
            <a:r>
              <a:rPr lang="de-DE" sz="1800" dirty="0"/>
              <a:t> nach Sauerstoffgabe: </a:t>
            </a:r>
          </a:p>
          <a:p>
            <a:pPr lvl="1" indent="-387350">
              <a:buFont typeface="Wingdings" panose="05000000000000000000" pitchFamily="2" charset="2"/>
              <a:buChar char="Ø"/>
            </a:pPr>
            <a:r>
              <a:rPr lang="de-DE" sz="1800" dirty="0"/>
              <a:t>erhöhtes </a:t>
            </a:r>
            <a:r>
              <a:rPr lang="de-DE" sz="1800" dirty="0" err="1"/>
              <a:t>Shuntvolumen</a:t>
            </a:r>
            <a:r>
              <a:rPr lang="de-DE" sz="1800" dirty="0"/>
              <a:t> mittels Kontrastmittel-Echokardiographie oder Lungenperfusionsszintigraphie ausschließen.</a:t>
            </a:r>
          </a:p>
          <a:p>
            <a:r>
              <a:rPr lang="de-DE" sz="1800" dirty="0"/>
              <a:t>Bei Hyperkapnie Indikation für eine außerklinische Beatmung evaluieren.</a:t>
            </a:r>
          </a:p>
        </p:txBody>
      </p:sp>
    </p:spTree>
    <p:extLst>
      <p:ext uri="{BB962C8B-B14F-4D97-AF65-F5344CB8AC3E}">
        <p14:creationId xmlns:p14="http://schemas.microsoft.com/office/powerpoint/2010/main" val="3756642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DF571F-B149-4966-B02B-3F660F38C4E7}"/>
              </a:ext>
            </a:extLst>
          </p:cNvPr>
          <p:cNvSpPr>
            <a:spLocks noGrp="1"/>
          </p:cNvSpPr>
          <p:nvPr>
            <p:ph type="title"/>
          </p:nvPr>
        </p:nvSpPr>
        <p:spPr/>
        <p:txBody>
          <a:bodyPr>
            <a:normAutofit/>
          </a:bodyPr>
          <a:lstStyle/>
          <a:p>
            <a:r>
              <a:rPr lang="de-DE" dirty="0"/>
              <a:t>Nächtliche Sauerstofftherapie (NOT)</a:t>
            </a:r>
          </a:p>
        </p:txBody>
      </p:sp>
      <p:sp>
        <p:nvSpPr>
          <p:cNvPr id="3" name="Inhaltsplatzhalter 2">
            <a:extLst>
              <a:ext uri="{FF2B5EF4-FFF2-40B4-BE49-F238E27FC236}">
                <a16:creationId xmlns:a16="http://schemas.microsoft.com/office/drawing/2014/main" id="{5D06A7EF-8735-4B6D-86C9-CBE4B1320F95}"/>
              </a:ext>
            </a:extLst>
          </p:cNvPr>
          <p:cNvSpPr>
            <a:spLocks noGrp="1"/>
          </p:cNvSpPr>
          <p:nvPr>
            <p:ph idx="1"/>
          </p:nvPr>
        </p:nvSpPr>
        <p:spPr/>
        <p:txBody>
          <a:bodyPr/>
          <a:lstStyle/>
          <a:p>
            <a:pPr marL="0" indent="0">
              <a:buNone/>
            </a:pPr>
            <a:r>
              <a:rPr lang="de-DE" sz="2800" dirty="0"/>
              <a:t>bei </a:t>
            </a:r>
            <a:r>
              <a:rPr lang="de-DE" sz="2800" dirty="0" err="1"/>
              <a:t>Normoxämie</a:t>
            </a:r>
            <a:r>
              <a:rPr lang="de-DE" sz="2800" dirty="0"/>
              <a:t> (PO2 &gt; 60mmHg) unter Tagesbedingungen:</a:t>
            </a:r>
          </a:p>
          <a:p>
            <a:r>
              <a:rPr lang="de-DE" sz="2800" dirty="0"/>
              <a:t>Die Korrektur von ausschließlich nächtlichen </a:t>
            </a:r>
            <a:r>
              <a:rPr lang="de-DE" sz="2800" dirty="0" err="1"/>
              <a:t>Hypoxien</a:t>
            </a:r>
            <a:r>
              <a:rPr lang="de-DE" sz="2800" dirty="0"/>
              <a:t> (mit der Ausnahme von herzinsuffizienten Patienten) ist vermutlich ohne nachweisbaren Effekt auf Morbidität, Lebens- und Schlafqualität sowie Letalität.</a:t>
            </a:r>
          </a:p>
        </p:txBody>
      </p:sp>
    </p:spTree>
    <p:extLst>
      <p:ext uri="{BB962C8B-B14F-4D97-AF65-F5344CB8AC3E}">
        <p14:creationId xmlns:p14="http://schemas.microsoft.com/office/powerpoint/2010/main" val="2386508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947CC1-19CE-444C-B54B-17E8BA122F82}"/>
              </a:ext>
            </a:extLst>
          </p:cNvPr>
          <p:cNvSpPr>
            <a:spLocks noGrp="1"/>
          </p:cNvSpPr>
          <p:nvPr>
            <p:ph type="title"/>
          </p:nvPr>
        </p:nvSpPr>
        <p:spPr/>
        <p:txBody>
          <a:bodyPr>
            <a:normAutofit fontScale="90000"/>
          </a:bodyPr>
          <a:lstStyle/>
          <a:p>
            <a:br>
              <a:rPr lang="de-DE" dirty="0"/>
            </a:br>
            <a:r>
              <a:rPr lang="de-DE" sz="3300" dirty="0"/>
              <a:t>Anwendungsdauer der LTOT </a:t>
            </a:r>
            <a:br>
              <a:rPr lang="de-DE" dirty="0"/>
            </a:br>
            <a:endParaRPr lang="de-DE" dirty="0"/>
          </a:p>
        </p:txBody>
      </p:sp>
      <p:sp>
        <p:nvSpPr>
          <p:cNvPr id="3" name="Inhaltsplatzhalter 2">
            <a:extLst>
              <a:ext uri="{FF2B5EF4-FFF2-40B4-BE49-F238E27FC236}">
                <a16:creationId xmlns:a16="http://schemas.microsoft.com/office/drawing/2014/main" id="{FA8AF7FB-53E6-4B46-BE87-B0FFC48AA642}"/>
              </a:ext>
            </a:extLst>
          </p:cNvPr>
          <p:cNvSpPr>
            <a:spLocks noGrp="1"/>
          </p:cNvSpPr>
          <p:nvPr>
            <p:ph idx="1"/>
          </p:nvPr>
        </p:nvSpPr>
        <p:spPr>
          <a:xfrm>
            <a:off x="457200" y="2420888"/>
            <a:ext cx="8229600" cy="2808312"/>
          </a:xfrm>
          <a:ln w="28575">
            <a:solidFill>
              <a:schemeClr val="accent1"/>
            </a:solidFill>
          </a:ln>
        </p:spPr>
        <p:txBody>
          <a:bodyPr/>
          <a:lstStyle/>
          <a:p>
            <a:pPr marL="0" indent="0" algn="ctr">
              <a:buNone/>
            </a:pPr>
            <a:endParaRPr lang="de-DE" sz="4000" dirty="0"/>
          </a:p>
          <a:p>
            <a:pPr marL="0" indent="0" algn="ctr">
              <a:buNone/>
            </a:pPr>
            <a:r>
              <a:rPr lang="de-DE" sz="4000" dirty="0"/>
              <a:t>Die Mindestdauer der LTOT soll </a:t>
            </a:r>
            <a:br>
              <a:rPr lang="de-DE" sz="4000" dirty="0"/>
            </a:br>
            <a:r>
              <a:rPr lang="de-DE" sz="4000" dirty="0"/>
              <a:t>15 Stunden/Tag betragen.</a:t>
            </a:r>
          </a:p>
          <a:p>
            <a:pPr marL="0" indent="0" algn="ctr">
              <a:buNone/>
            </a:pPr>
            <a:endParaRPr lang="de-DE" sz="4000" dirty="0"/>
          </a:p>
        </p:txBody>
      </p:sp>
    </p:spTree>
    <p:extLst>
      <p:ext uri="{BB962C8B-B14F-4D97-AF65-F5344CB8AC3E}">
        <p14:creationId xmlns:p14="http://schemas.microsoft.com/office/powerpoint/2010/main" val="67040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C1C90-CBEE-4036-9FD5-33E17E460837}"/>
              </a:ext>
            </a:extLst>
          </p:cNvPr>
          <p:cNvSpPr>
            <a:spLocks noGrp="1"/>
          </p:cNvSpPr>
          <p:nvPr>
            <p:ph type="title"/>
          </p:nvPr>
        </p:nvSpPr>
        <p:spPr/>
        <p:txBody>
          <a:bodyPr/>
          <a:lstStyle/>
          <a:p>
            <a:r>
              <a:rPr lang="de-DE" dirty="0"/>
              <a:t>COPD</a:t>
            </a:r>
          </a:p>
        </p:txBody>
      </p:sp>
      <p:sp>
        <p:nvSpPr>
          <p:cNvPr id="3" name="Inhaltsplatzhalter 2">
            <a:extLst>
              <a:ext uri="{FF2B5EF4-FFF2-40B4-BE49-F238E27FC236}">
                <a16:creationId xmlns:a16="http://schemas.microsoft.com/office/drawing/2014/main" id="{EEDD1C3A-785C-4D67-9DFA-3F6DE0F6AC0F}"/>
              </a:ext>
            </a:extLst>
          </p:cNvPr>
          <p:cNvSpPr>
            <a:spLocks noGrp="1"/>
          </p:cNvSpPr>
          <p:nvPr>
            <p:ph idx="1"/>
          </p:nvPr>
        </p:nvSpPr>
        <p:spPr/>
        <p:txBody>
          <a:bodyPr/>
          <a:lstStyle/>
          <a:p>
            <a:r>
              <a:rPr lang="de-DE" sz="2400" dirty="0"/>
              <a:t>Indikation zur LTOT: </a:t>
            </a:r>
          </a:p>
          <a:p>
            <a:pPr marL="895350" lvl="1" indent="-438150">
              <a:buFont typeface="Wingdings" panose="05000000000000000000" pitchFamily="2" charset="2"/>
              <a:buChar char="Ø"/>
            </a:pPr>
            <a:r>
              <a:rPr lang="de-DE" sz="2400" dirty="0"/>
              <a:t>wiederholt gemessene PaO</a:t>
            </a:r>
            <a:r>
              <a:rPr lang="de-DE" sz="2400" baseline="-25000" dirty="0"/>
              <a:t>2</a:t>
            </a:r>
            <a:r>
              <a:rPr lang="de-DE" sz="2400" dirty="0"/>
              <a:t>-Werte ≤ 55mmHg unter adäquater medikamentöser Therapie </a:t>
            </a:r>
            <a:r>
              <a:rPr lang="de-DE" sz="2400" dirty="0">
                <a:solidFill>
                  <a:srgbClr val="0070C0"/>
                </a:solidFill>
              </a:rPr>
              <a:t>oder</a:t>
            </a:r>
            <a:r>
              <a:rPr lang="de-DE" sz="2400" dirty="0"/>
              <a:t> </a:t>
            </a:r>
          </a:p>
          <a:p>
            <a:pPr marL="895350" lvl="1" indent="-438150">
              <a:buFont typeface="Wingdings" panose="05000000000000000000" pitchFamily="2" charset="2"/>
              <a:buChar char="Ø"/>
            </a:pPr>
            <a:r>
              <a:rPr lang="de-DE" sz="2400" dirty="0"/>
              <a:t>PaO</a:t>
            </a:r>
            <a:r>
              <a:rPr lang="de-DE" sz="2400" baseline="-25000" dirty="0"/>
              <a:t>2</a:t>
            </a:r>
            <a:r>
              <a:rPr lang="de-DE" sz="2400" dirty="0"/>
              <a:t>-Werte zwischen 56mmHg und 60mmHg </a:t>
            </a:r>
            <a:r>
              <a:rPr lang="de-DE" sz="2400" dirty="0">
                <a:solidFill>
                  <a:srgbClr val="0070C0"/>
                </a:solidFill>
              </a:rPr>
              <a:t>und</a:t>
            </a:r>
            <a:r>
              <a:rPr lang="de-DE" sz="2400" dirty="0"/>
              <a:t> </a:t>
            </a:r>
            <a:r>
              <a:rPr lang="de-DE" sz="2400" dirty="0" err="1"/>
              <a:t>Cor</a:t>
            </a:r>
            <a:r>
              <a:rPr lang="de-DE" sz="2400" dirty="0"/>
              <a:t> pulmonale mit/ohne Rechtsherzinsuffizienz </a:t>
            </a:r>
            <a:r>
              <a:rPr lang="de-DE" sz="2400" dirty="0">
                <a:solidFill>
                  <a:srgbClr val="0070C0"/>
                </a:solidFill>
              </a:rPr>
              <a:t>und/oder </a:t>
            </a:r>
            <a:r>
              <a:rPr lang="de-DE" sz="2400" dirty="0"/>
              <a:t>sekundäre </a:t>
            </a:r>
            <a:r>
              <a:rPr lang="de-DE" sz="2400" dirty="0" err="1"/>
              <a:t>Polyglobulie</a:t>
            </a:r>
            <a:endParaRPr lang="de-DE" sz="2400" dirty="0"/>
          </a:p>
          <a:p>
            <a:r>
              <a:rPr lang="de-DE" sz="2400" dirty="0"/>
              <a:t>Kontrolle je nach klinischem Befund innerhalb von 12 Wochen nach Einleitung der LTOT mit Bestimmung der Blutgase unter Raumluft</a:t>
            </a:r>
          </a:p>
        </p:txBody>
      </p:sp>
    </p:spTree>
    <p:extLst>
      <p:ext uri="{BB962C8B-B14F-4D97-AF65-F5344CB8AC3E}">
        <p14:creationId xmlns:p14="http://schemas.microsoft.com/office/powerpoint/2010/main" val="1877032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B4D875-72E2-4EAF-9663-7DFFDC013825}"/>
              </a:ext>
            </a:extLst>
          </p:cNvPr>
          <p:cNvSpPr>
            <a:spLocks noGrp="1"/>
          </p:cNvSpPr>
          <p:nvPr>
            <p:ph type="title"/>
          </p:nvPr>
        </p:nvSpPr>
        <p:spPr/>
        <p:txBody>
          <a:bodyPr/>
          <a:lstStyle/>
          <a:p>
            <a:r>
              <a:rPr lang="de-DE" dirty="0"/>
              <a:t>COPD</a:t>
            </a:r>
          </a:p>
        </p:txBody>
      </p:sp>
      <p:sp>
        <p:nvSpPr>
          <p:cNvPr id="3" name="Inhaltsplatzhalter 2">
            <a:extLst>
              <a:ext uri="{FF2B5EF4-FFF2-40B4-BE49-F238E27FC236}">
                <a16:creationId xmlns:a16="http://schemas.microsoft.com/office/drawing/2014/main" id="{06F8CA82-D400-4DFC-808C-4200CB0657F1}"/>
              </a:ext>
            </a:extLst>
          </p:cNvPr>
          <p:cNvSpPr>
            <a:spLocks noGrp="1"/>
          </p:cNvSpPr>
          <p:nvPr>
            <p:ph idx="1"/>
          </p:nvPr>
        </p:nvSpPr>
        <p:spPr>
          <a:xfrm>
            <a:off x="179512" y="1697037"/>
            <a:ext cx="8784976" cy="5160963"/>
          </a:xfrm>
        </p:spPr>
        <p:txBody>
          <a:bodyPr/>
          <a:lstStyle/>
          <a:p>
            <a:r>
              <a:rPr lang="de-DE" sz="2400" dirty="0"/>
              <a:t>PaO</a:t>
            </a:r>
            <a:r>
              <a:rPr lang="de-DE" sz="2400" baseline="-25000" dirty="0"/>
              <a:t>2</a:t>
            </a:r>
            <a:r>
              <a:rPr lang="de-DE" sz="2400" dirty="0"/>
              <a:t> ≤ 55mmHg in der stabilen Phase der Erkrankung, LTOT  mindestens 15 Stunden/Tag:</a:t>
            </a:r>
            <a:br>
              <a:rPr lang="de-DE" sz="2400" dirty="0"/>
            </a:br>
            <a:r>
              <a:rPr lang="de-DE" sz="2400" dirty="0">
                <a:solidFill>
                  <a:srgbClr val="0070C0"/>
                </a:solidFill>
              </a:rPr>
              <a:t>Verminderung der Letalität, insbesondere bei chronischer Hyperkapnie (PaCO</a:t>
            </a:r>
            <a:r>
              <a:rPr lang="de-DE" sz="2400" baseline="-25000" dirty="0">
                <a:solidFill>
                  <a:srgbClr val="0070C0"/>
                </a:solidFill>
              </a:rPr>
              <a:t>2</a:t>
            </a:r>
            <a:r>
              <a:rPr lang="de-DE" sz="2400" dirty="0">
                <a:solidFill>
                  <a:srgbClr val="0070C0"/>
                </a:solidFill>
              </a:rPr>
              <a:t> &lt; 50mmHg) und </a:t>
            </a:r>
            <a:r>
              <a:rPr lang="de-DE" sz="2400" dirty="0" err="1">
                <a:solidFill>
                  <a:srgbClr val="0070C0"/>
                </a:solidFill>
              </a:rPr>
              <a:t>Cor</a:t>
            </a:r>
            <a:r>
              <a:rPr lang="de-DE" sz="2400" dirty="0">
                <a:solidFill>
                  <a:srgbClr val="0070C0"/>
                </a:solidFill>
              </a:rPr>
              <a:t> pulmonale</a:t>
            </a:r>
          </a:p>
          <a:p>
            <a:r>
              <a:rPr lang="de-DE" sz="2400" dirty="0"/>
              <a:t>Stabil eingestellte COPD und mäßige Hypoxämie: </a:t>
            </a:r>
            <a:r>
              <a:rPr lang="de-DE" sz="2400" b="1" dirty="0">
                <a:solidFill>
                  <a:srgbClr val="0070C0"/>
                </a:solidFill>
              </a:rPr>
              <a:t>keine </a:t>
            </a:r>
            <a:r>
              <a:rPr lang="de-DE" sz="2400" dirty="0"/>
              <a:t>Indikation für LTOT</a:t>
            </a:r>
            <a:br>
              <a:rPr lang="de-DE" sz="2400" dirty="0"/>
            </a:br>
            <a:r>
              <a:rPr lang="de-DE" sz="2400" dirty="0"/>
              <a:t>Eine mäßige Hypoxämie ist gekennzeichnet durch:</a:t>
            </a:r>
          </a:p>
          <a:p>
            <a:pPr lvl="1">
              <a:buFont typeface="Wingdings" panose="05000000000000000000" pitchFamily="2" charset="2"/>
              <a:buChar char="Ø"/>
            </a:pPr>
            <a:r>
              <a:rPr lang="de-DE" sz="2000" dirty="0"/>
              <a:t>SpO</a:t>
            </a:r>
            <a:r>
              <a:rPr lang="de-DE" sz="2000" baseline="-25000" dirty="0"/>
              <a:t>2</a:t>
            </a:r>
            <a:r>
              <a:rPr lang="de-DE" sz="2000" dirty="0"/>
              <a:t> bei Atmung unter Ruhebedingungen zwischen 89% </a:t>
            </a:r>
            <a:r>
              <a:rPr lang="de-DE" sz="2000"/>
              <a:t>und 93</a:t>
            </a:r>
            <a:r>
              <a:rPr lang="de-DE" sz="2000" dirty="0"/>
              <a:t>%</a:t>
            </a:r>
          </a:p>
          <a:p>
            <a:pPr lvl="1">
              <a:buFont typeface="Wingdings" panose="05000000000000000000" pitchFamily="2" charset="2"/>
              <a:buChar char="Ø"/>
            </a:pPr>
            <a:r>
              <a:rPr lang="de-DE" sz="2000" dirty="0"/>
              <a:t>SpO</a:t>
            </a:r>
            <a:r>
              <a:rPr lang="de-DE" sz="2000" baseline="-25000" dirty="0"/>
              <a:t>2</a:t>
            </a:r>
            <a:r>
              <a:rPr lang="de-DE" sz="2000" dirty="0"/>
              <a:t> unter Belastung &gt; 80% für &gt; 5 Minuten bzw. &lt; 90% für mehr als 10 Sekunden</a:t>
            </a:r>
          </a:p>
          <a:p>
            <a:pPr lvl="1">
              <a:buFont typeface="Wingdings" panose="05000000000000000000" pitchFamily="2" charset="2"/>
              <a:buChar char="Ø"/>
            </a:pPr>
            <a:r>
              <a:rPr lang="de-DE" sz="2000" dirty="0"/>
              <a:t>PO</a:t>
            </a:r>
            <a:r>
              <a:rPr lang="de-DE" sz="2000" baseline="-25000" dirty="0"/>
              <a:t>2</a:t>
            </a:r>
            <a:r>
              <a:rPr lang="de-DE" sz="2000" dirty="0"/>
              <a:t>-Werte zwischen 56mmHg-65mmHg in Ruhe ohne </a:t>
            </a:r>
            <a:r>
              <a:rPr lang="de-DE" sz="2000" dirty="0" err="1"/>
              <a:t>Polyglobulie</a:t>
            </a:r>
            <a:r>
              <a:rPr lang="de-DE" sz="2000" dirty="0"/>
              <a:t> und ohne </a:t>
            </a:r>
            <a:r>
              <a:rPr lang="de-DE" sz="2000" dirty="0" err="1"/>
              <a:t>Cor</a:t>
            </a:r>
            <a:r>
              <a:rPr lang="de-DE" sz="2000" dirty="0"/>
              <a:t> pulmonale.</a:t>
            </a:r>
          </a:p>
          <a:p>
            <a:endParaRPr lang="de-DE" dirty="0"/>
          </a:p>
        </p:txBody>
      </p:sp>
    </p:spTree>
    <p:extLst>
      <p:ext uri="{BB962C8B-B14F-4D97-AF65-F5344CB8AC3E}">
        <p14:creationId xmlns:p14="http://schemas.microsoft.com/office/powerpoint/2010/main" val="1322130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45FC7-2E49-44FF-875D-2BF7DB8E08B7}"/>
              </a:ext>
            </a:extLst>
          </p:cNvPr>
          <p:cNvSpPr>
            <a:spLocks noGrp="1"/>
          </p:cNvSpPr>
          <p:nvPr>
            <p:ph type="title"/>
          </p:nvPr>
        </p:nvSpPr>
        <p:spPr/>
        <p:txBody>
          <a:bodyPr>
            <a:normAutofit fontScale="90000"/>
          </a:bodyPr>
          <a:lstStyle/>
          <a:p>
            <a:r>
              <a:rPr lang="de-DE" dirty="0"/>
              <a:t>Welche Patienten mit COPD profitieren von einer Langzeitsauerstofftherapie?</a:t>
            </a:r>
          </a:p>
        </p:txBody>
      </p:sp>
      <p:graphicFrame>
        <p:nvGraphicFramePr>
          <p:cNvPr id="4" name="Tabelle 4">
            <a:extLst>
              <a:ext uri="{FF2B5EF4-FFF2-40B4-BE49-F238E27FC236}">
                <a16:creationId xmlns:a16="http://schemas.microsoft.com/office/drawing/2014/main" id="{EFFDB3AE-AEA0-451F-868B-E0DD559241EE}"/>
              </a:ext>
            </a:extLst>
          </p:cNvPr>
          <p:cNvGraphicFramePr>
            <a:graphicFrameLocks noGrp="1"/>
          </p:cNvGraphicFramePr>
          <p:nvPr>
            <p:ph idx="1"/>
            <p:extLst>
              <p:ext uri="{D42A27DB-BD31-4B8C-83A1-F6EECF244321}">
                <p14:modId xmlns:p14="http://schemas.microsoft.com/office/powerpoint/2010/main" val="1592658510"/>
              </p:ext>
            </p:extLst>
          </p:nvPr>
        </p:nvGraphicFramePr>
        <p:xfrm>
          <a:off x="457200" y="1700808"/>
          <a:ext cx="8363271" cy="5029200"/>
        </p:xfrm>
        <a:graphic>
          <a:graphicData uri="http://schemas.openxmlformats.org/drawingml/2006/table">
            <a:tbl>
              <a:tblPr firstRow="1" bandRow="1">
                <a:tableStyleId>{5C22544A-7EE6-4342-B048-85BDC9FD1C3A}</a:tableStyleId>
              </a:tblPr>
              <a:tblGrid>
                <a:gridCol w="3523037">
                  <a:extLst>
                    <a:ext uri="{9D8B030D-6E8A-4147-A177-3AD203B41FA5}">
                      <a16:colId xmlns:a16="http://schemas.microsoft.com/office/drawing/2014/main" val="1287945435"/>
                    </a:ext>
                  </a:extLst>
                </a:gridCol>
                <a:gridCol w="2896019">
                  <a:extLst>
                    <a:ext uri="{9D8B030D-6E8A-4147-A177-3AD203B41FA5}">
                      <a16:colId xmlns:a16="http://schemas.microsoft.com/office/drawing/2014/main" val="423358305"/>
                    </a:ext>
                  </a:extLst>
                </a:gridCol>
                <a:gridCol w="1944215">
                  <a:extLst>
                    <a:ext uri="{9D8B030D-6E8A-4147-A177-3AD203B41FA5}">
                      <a16:colId xmlns:a16="http://schemas.microsoft.com/office/drawing/2014/main" val="149583551"/>
                    </a:ext>
                  </a:extLst>
                </a:gridCol>
              </a:tblGrid>
              <a:tr h="370840">
                <a:tc>
                  <a:txBody>
                    <a:bodyPr/>
                    <a:lstStyle/>
                    <a:p>
                      <a:r>
                        <a:rPr lang="de-DE" dirty="0"/>
                        <a:t>Charakterisierung</a:t>
                      </a:r>
                    </a:p>
                  </a:txBody>
                  <a:tcPr/>
                </a:tc>
                <a:tc>
                  <a:txBody>
                    <a:bodyPr/>
                    <a:lstStyle/>
                    <a:p>
                      <a:r>
                        <a:rPr lang="de-DE" dirty="0"/>
                        <a:t>Blutgase, O₂ - Sättigung</a:t>
                      </a:r>
                    </a:p>
                  </a:txBody>
                  <a:tcPr/>
                </a:tc>
                <a:tc>
                  <a:txBody>
                    <a:bodyPr/>
                    <a:lstStyle/>
                    <a:p>
                      <a:r>
                        <a:rPr lang="de-DE" dirty="0"/>
                        <a:t>Indikation zur LTOT</a:t>
                      </a:r>
                    </a:p>
                  </a:txBody>
                  <a:tcPr/>
                </a:tc>
                <a:extLst>
                  <a:ext uri="{0D108BD9-81ED-4DB2-BD59-A6C34878D82A}">
                    <a16:rowId xmlns:a16="http://schemas.microsoft.com/office/drawing/2014/main" val="17249176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Schwere chronische Hypoxämie ohne schwere Hyperkapnie 	</a:t>
                      </a:r>
                    </a:p>
                  </a:txBody>
                  <a:tcPr/>
                </a:tc>
                <a:tc>
                  <a:txBody>
                    <a:bodyPr/>
                    <a:lstStyle/>
                    <a:p>
                      <a:r>
                        <a:rPr lang="de-DE" dirty="0" err="1"/>
                        <a:t>PaO</a:t>
                      </a:r>
                      <a:r>
                        <a:rPr lang="de-DE" dirty="0"/>
                        <a:t>₂   ≤ 55mmHg,</a:t>
                      </a:r>
                    </a:p>
                    <a:p>
                      <a:r>
                        <a:rPr lang="de-DE" dirty="0" err="1"/>
                        <a:t>PaCO</a:t>
                      </a:r>
                      <a:r>
                        <a:rPr lang="de-DE" dirty="0"/>
                        <a:t>₂ ≤ 50mmHg</a:t>
                      </a:r>
                    </a:p>
                  </a:txBody>
                  <a:tcPr/>
                </a:tc>
                <a:tc>
                  <a:txBody>
                    <a:bodyPr/>
                    <a:lstStyle/>
                    <a:p>
                      <a:pPr algn="ctr"/>
                      <a:r>
                        <a:rPr lang="de-DE" dirty="0"/>
                        <a:t>+</a:t>
                      </a:r>
                    </a:p>
                  </a:txBody>
                  <a:tcPr/>
                </a:tc>
                <a:extLst>
                  <a:ext uri="{0D108BD9-81ED-4DB2-BD59-A6C34878D82A}">
                    <a16:rowId xmlns:a16="http://schemas.microsoft.com/office/drawing/2014/main" val="34167830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Schwere chronische Hypoxämie mit schwerer Hyperkapnie 	</a:t>
                      </a:r>
                    </a:p>
                  </a:txBody>
                  <a:tcPr/>
                </a:tc>
                <a:tc>
                  <a:txBody>
                    <a:bodyPr/>
                    <a:lstStyle/>
                    <a:p>
                      <a:r>
                        <a:rPr lang="de-DE" dirty="0" err="1"/>
                        <a:t>PaO</a:t>
                      </a:r>
                      <a:r>
                        <a:rPr lang="de-DE" dirty="0"/>
                        <a:t>₂   ≤ 55mmHg,</a:t>
                      </a:r>
                    </a:p>
                    <a:p>
                      <a:r>
                        <a:rPr lang="de-DE" dirty="0" err="1"/>
                        <a:t>PaCO</a:t>
                      </a:r>
                      <a:r>
                        <a:rPr lang="de-DE" dirty="0"/>
                        <a:t>₂ &gt; 50mmHg</a:t>
                      </a:r>
                    </a:p>
                  </a:txBody>
                  <a:tcPr/>
                </a:tc>
                <a:tc>
                  <a:txBody>
                    <a:bodyPr/>
                    <a:lstStyle/>
                    <a:p>
                      <a:pPr algn="ctr"/>
                      <a:r>
                        <a:rPr lang="de-DE" dirty="0"/>
                        <a:t>NIV</a:t>
                      </a:r>
                    </a:p>
                    <a:p>
                      <a:pPr algn="ctr"/>
                      <a:r>
                        <a:rPr lang="de-DE" dirty="0"/>
                        <a:t>(+)</a:t>
                      </a:r>
                    </a:p>
                  </a:txBody>
                  <a:tcPr/>
                </a:tc>
                <a:extLst>
                  <a:ext uri="{0D108BD9-81ED-4DB2-BD59-A6C34878D82A}">
                    <a16:rowId xmlns:a16="http://schemas.microsoft.com/office/drawing/2014/main" val="25360179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kern="1200" baseline="0" dirty="0">
                          <a:solidFill>
                            <a:schemeClr val="dk1"/>
                          </a:solidFill>
                          <a:latin typeface="+mn-lt"/>
                          <a:ea typeface="+mn-ea"/>
                          <a:cs typeface="+mn-cs"/>
                        </a:rPr>
                        <a:t>Chronische Hypoxämie und </a:t>
                      </a:r>
                      <a:r>
                        <a:rPr lang="de-DE" sz="1800" b="0" i="0" u="none" strike="noStrike" kern="1200" baseline="0" dirty="0" err="1">
                          <a:solidFill>
                            <a:schemeClr val="dk1"/>
                          </a:solidFill>
                          <a:latin typeface="+mn-lt"/>
                          <a:ea typeface="+mn-ea"/>
                          <a:cs typeface="+mn-cs"/>
                        </a:rPr>
                        <a:t>Cor</a:t>
                      </a:r>
                      <a:r>
                        <a:rPr lang="de-DE" sz="1800" b="0" i="0" u="none" strike="noStrike" kern="1200" baseline="0" dirty="0">
                          <a:solidFill>
                            <a:schemeClr val="dk1"/>
                          </a:solidFill>
                          <a:latin typeface="+mn-lt"/>
                          <a:ea typeface="+mn-ea"/>
                          <a:cs typeface="+mn-cs"/>
                        </a:rPr>
                        <a:t> pulmonale mit/ohne Rechtsherzinsuffizienz und/oder sekundärer </a:t>
                      </a:r>
                      <a:r>
                        <a:rPr lang="de-DE" sz="1800" b="0" i="0" u="none" strike="noStrike" kern="1200" baseline="0" dirty="0" err="1">
                          <a:solidFill>
                            <a:schemeClr val="dk1"/>
                          </a:solidFill>
                          <a:latin typeface="+mn-lt"/>
                          <a:ea typeface="+mn-ea"/>
                          <a:cs typeface="+mn-cs"/>
                        </a:rPr>
                        <a:t>Polyglobulie</a:t>
                      </a:r>
                      <a:r>
                        <a:rPr lang="de-DE" sz="1800" b="0" i="0" u="none" strike="noStrike" kern="1200" baseline="0" dirty="0">
                          <a:solidFill>
                            <a:schemeClr val="dk1"/>
                          </a:solidFill>
                          <a:latin typeface="+mn-lt"/>
                          <a:ea typeface="+mn-ea"/>
                          <a:cs typeface="+mn-cs"/>
                        </a:rPr>
                        <a:t> 	</a:t>
                      </a:r>
                    </a:p>
                  </a:txBody>
                  <a:tcPr/>
                </a:tc>
                <a:tc>
                  <a:txBody>
                    <a:bodyPr/>
                    <a:lstStyle/>
                    <a:p>
                      <a:r>
                        <a:rPr lang="de-DE" dirty="0" err="1"/>
                        <a:t>PaO</a:t>
                      </a:r>
                      <a:r>
                        <a:rPr lang="de-DE" dirty="0"/>
                        <a:t>₂ 55mmHg - 60mmHg</a:t>
                      </a:r>
                    </a:p>
                  </a:txBody>
                  <a:tcPr anchor="ctr"/>
                </a:tc>
                <a:tc>
                  <a:txBody>
                    <a:bodyPr/>
                    <a:lstStyle/>
                    <a:p>
                      <a:pPr algn="ctr"/>
                      <a:r>
                        <a:rPr lang="de-DE" dirty="0"/>
                        <a:t>+</a:t>
                      </a:r>
                    </a:p>
                  </a:txBody>
                  <a:tcPr/>
                </a:tc>
                <a:extLst>
                  <a:ext uri="{0D108BD9-81ED-4DB2-BD59-A6C34878D82A}">
                    <a16:rowId xmlns:a16="http://schemas.microsoft.com/office/drawing/2014/main" val="2635861840"/>
                  </a:ext>
                </a:extLst>
              </a:tr>
              <a:tr h="370840">
                <a:tc>
                  <a:txBody>
                    <a:bodyPr/>
                    <a:lstStyle/>
                    <a:p>
                      <a:r>
                        <a:rPr lang="de-DE" dirty="0"/>
                        <a:t>Mäßige chronische Hypoxämie ohne Belastungshypoxämie</a:t>
                      </a:r>
                    </a:p>
                  </a:txBody>
                  <a:tcPr/>
                </a:tc>
                <a:tc>
                  <a:txBody>
                    <a:bodyPr/>
                    <a:lstStyle/>
                    <a:p>
                      <a:r>
                        <a:rPr lang="de-DE" dirty="0"/>
                        <a:t>89%   ≤ </a:t>
                      </a:r>
                      <a:r>
                        <a:rPr lang="de-DE" dirty="0" err="1"/>
                        <a:t>SpO</a:t>
                      </a:r>
                      <a:r>
                        <a:rPr lang="de-DE" dirty="0"/>
                        <a:t>₂ &lt; 93% (Ruhe)</a:t>
                      </a:r>
                    </a:p>
                    <a:p>
                      <a:r>
                        <a:rPr lang="de-DE" dirty="0" err="1">
                          <a:solidFill>
                            <a:schemeClr val="tx1"/>
                          </a:solidFill>
                        </a:rPr>
                        <a:t>SpO</a:t>
                      </a:r>
                      <a:r>
                        <a:rPr lang="de-DE" dirty="0">
                          <a:solidFill>
                            <a:schemeClr val="tx1"/>
                          </a:solidFill>
                        </a:rPr>
                        <a:t>₂  &gt; 90% (Belastung)</a:t>
                      </a:r>
                    </a:p>
                  </a:txBody>
                  <a:tcPr/>
                </a:tc>
                <a:tc>
                  <a:txBody>
                    <a:bodyPr/>
                    <a:lstStyle/>
                    <a:p>
                      <a:pPr algn="ctr"/>
                      <a:r>
                        <a:rPr lang="de-DE" dirty="0"/>
                        <a:t>-</a:t>
                      </a:r>
                    </a:p>
                  </a:txBody>
                  <a:tcPr/>
                </a:tc>
                <a:extLst>
                  <a:ext uri="{0D108BD9-81ED-4DB2-BD59-A6C34878D82A}">
                    <a16:rowId xmlns:a16="http://schemas.microsoft.com/office/drawing/2014/main" val="3464440110"/>
                  </a:ext>
                </a:extLst>
              </a:tr>
              <a:tr h="370840">
                <a:tc>
                  <a:txBody>
                    <a:bodyPr/>
                    <a:lstStyle/>
                    <a:p>
                      <a:r>
                        <a:rPr lang="de-DE" dirty="0"/>
                        <a:t>Keine Ruhehypoxämie, signifikanter Abfall des </a:t>
                      </a:r>
                      <a:r>
                        <a:rPr lang="de-DE" dirty="0" err="1"/>
                        <a:t>PaO</a:t>
                      </a:r>
                      <a:r>
                        <a:rPr lang="de-DE" dirty="0"/>
                        <a:t>₂ unter Belastung</a:t>
                      </a:r>
                    </a:p>
                  </a:txBody>
                  <a:tcPr/>
                </a:tc>
                <a:tc>
                  <a:txBody>
                    <a:bodyPr/>
                    <a:lstStyle/>
                    <a:p>
                      <a:r>
                        <a:rPr lang="de-DE" dirty="0" err="1"/>
                        <a:t>PaO</a:t>
                      </a:r>
                      <a:r>
                        <a:rPr lang="de-DE" dirty="0"/>
                        <a:t>₂  &gt; 60mmHg (Ruhe)</a:t>
                      </a:r>
                    </a:p>
                    <a:p>
                      <a:r>
                        <a:rPr lang="de-DE" dirty="0" err="1"/>
                        <a:t>PaO</a:t>
                      </a:r>
                      <a:r>
                        <a:rPr lang="de-DE" dirty="0"/>
                        <a:t>₂  &lt; 55mmHg (Belastung)</a:t>
                      </a:r>
                    </a:p>
                  </a:txBody>
                  <a:tcPr/>
                </a:tc>
                <a:tc>
                  <a:txBody>
                    <a:bodyPr/>
                    <a:lstStyle/>
                    <a:p>
                      <a:pPr algn="ctr"/>
                      <a:r>
                        <a:rPr lang="de-DE" dirty="0"/>
                        <a:t>(+)</a:t>
                      </a:r>
                    </a:p>
                  </a:txBody>
                  <a:tcPr/>
                </a:tc>
                <a:extLst>
                  <a:ext uri="{0D108BD9-81ED-4DB2-BD59-A6C34878D82A}">
                    <a16:rowId xmlns:a16="http://schemas.microsoft.com/office/drawing/2014/main" val="691002942"/>
                  </a:ext>
                </a:extLst>
              </a:tr>
              <a:tr h="370840">
                <a:tc>
                  <a:txBody>
                    <a:bodyPr/>
                    <a:lstStyle/>
                    <a:p>
                      <a:r>
                        <a:rPr lang="de-DE" dirty="0"/>
                        <a:t>Nächtliche Hypoxämie</a:t>
                      </a:r>
                    </a:p>
                  </a:txBody>
                  <a:tcPr/>
                </a:tc>
                <a:tc>
                  <a:txBody>
                    <a:bodyPr/>
                    <a:lstStyle/>
                    <a:p>
                      <a:r>
                        <a:rPr lang="de-DE" dirty="0" err="1"/>
                        <a:t>PaO</a:t>
                      </a:r>
                      <a:r>
                        <a:rPr lang="de-DE" dirty="0"/>
                        <a:t>₂  &gt; 60mmHg (Ruhe)</a:t>
                      </a:r>
                    </a:p>
                    <a:p>
                      <a:r>
                        <a:rPr lang="de-DE" dirty="0" err="1"/>
                        <a:t>SpO</a:t>
                      </a:r>
                      <a:r>
                        <a:rPr lang="de-DE" dirty="0"/>
                        <a:t>₂  &lt; 90% (nachts)</a:t>
                      </a:r>
                    </a:p>
                  </a:txBody>
                  <a:tcPr/>
                </a:tc>
                <a:tc>
                  <a:txBody>
                    <a:bodyPr/>
                    <a:lstStyle/>
                    <a:p>
                      <a:pPr algn="ctr"/>
                      <a:r>
                        <a:rPr lang="de-DE" dirty="0"/>
                        <a:t>-</a:t>
                      </a:r>
                    </a:p>
                  </a:txBody>
                  <a:tcPr/>
                </a:tc>
                <a:extLst>
                  <a:ext uri="{0D108BD9-81ED-4DB2-BD59-A6C34878D82A}">
                    <a16:rowId xmlns:a16="http://schemas.microsoft.com/office/drawing/2014/main" val="3707879824"/>
                  </a:ext>
                </a:extLst>
              </a:tr>
            </a:tbl>
          </a:graphicData>
        </a:graphic>
      </p:graphicFrame>
    </p:spTree>
    <p:extLst>
      <p:ext uri="{BB962C8B-B14F-4D97-AF65-F5344CB8AC3E}">
        <p14:creationId xmlns:p14="http://schemas.microsoft.com/office/powerpoint/2010/main" val="310899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D451A-5852-4659-A36E-98AB8C7B45BF}"/>
              </a:ext>
            </a:extLst>
          </p:cNvPr>
          <p:cNvSpPr>
            <a:spLocks noGrp="1"/>
          </p:cNvSpPr>
          <p:nvPr>
            <p:ph type="title"/>
          </p:nvPr>
        </p:nvSpPr>
        <p:spPr/>
        <p:txBody>
          <a:bodyPr/>
          <a:lstStyle/>
          <a:p>
            <a:r>
              <a:rPr lang="de-DE" dirty="0"/>
              <a:t>Interstitielle Lungenerkrankungen (ILD)</a:t>
            </a:r>
          </a:p>
        </p:txBody>
      </p:sp>
      <p:sp>
        <p:nvSpPr>
          <p:cNvPr id="3" name="Inhaltsplatzhalter 2">
            <a:extLst>
              <a:ext uri="{FF2B5EF4-FFF2-40B4-BE49-F238E27FC236}">
                <a16:creationId xmlns:a16="http://schemas.microsoft.com/office/drawing/2014/main" id="{173948CE-7FAD-45AA-B9F2-C2CD6814AF43}"/>
              </a:ext>
            </a:extLst>
          </p:cNvPr>
          <p:cNvSpPr>
            <a:spLocks noGrp="1"/>
          </p:cNvSpPr>
          <p:nvPr>
            <p:ph idx="1"/>
          </p:nvPr>
        </p:nvSpPr>
        <p:spPr/>
        <p:txBody>
          <a:bodyPr/>
          <a:lstStyle/>
          <a:p>
            <a:pPr>
              <a:spcAft>
                <a:spcPts val="1200"/>
              </a:spcAft>
            </a:pPr>
            <a:r>
              <a:rPr lang="de-DE" sz="2400" dirty="0"/>
              <a:t>Eine LTOT kann bei Patienten mit ILD analog zu den Empfehlungen bei der COPD erwogen werden.</a:t>
            </a:r>
          </a:p>
          <a:p>
            <a:pPr>
              <a:spcAft>
                <a:spcPts val="1200"/>
              </a:spcAft>
            </a:pPr>
            <a:r>
              <a:rPr lang="de-DE" sz="2400" dirty="0"/>
              <a:t>Bei Patienten mit Lungenfibrose sollte eine rein nächtliche Sauerstofftherapie nicht angewendet werden.</a:t>
            </a:r>
          </a:p>
          <a:p>
            <a:pPr>
              <a:spcAft>
                <a:spcPts val="1200"/>
              </a:spcAft>
            </a:pPr>
            <a:r>
              <a:rPr lang="de-DE" sz="2400" dirty="0"/>
              <a:t>Die Verordnung einer mobilen Sauerstofftherapie (AOT) kann analog zu den Empfehlungen bei der COPD erfolgen.</a:t>
            </a:r>
          </a:p>
        </p:txBody>
      </p:sp>
    </p:spTree>
    <p:extLst>
      <p:ext uri="{BB962C8B-B14F-4D97-AF65-F5344CB8AC3E}">
        <p14:creationId xmlns:p14="http://schemas.microsoft.com/office/powerpoint/2010/main" val="2847536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64354-0776-446D-B68F-85863D230374}"/>
              </a:ext>
            </a:extLst>
          </p:cNvPr>
          <p:cNvSpPr>
            <a:spLocks noGrp="1"/>
          </p:cNvSpPr>
          <p:nvPr>
            <p:ph type="title"/>
          </p:nvPr>
        </p:nvSpPr>
        <p:spPr/>
        <p:txBody>
          <a:bodyPr>
            <a:normAutofit/>
          </a:bodyPr>
          <a:lstStyle/>
          <a:p>
            <a:r>
              <a:rPr lang="de-DE" sz="3200" dirty="0"/>
              <a:t>Langzeit-Sauerstofftherapie</a:t>
            </a:r>
            <a:endParaRPr lang="de-DE" dirty="0"/>
          </a:p>
        </p:txBody>
      </p:sp>
      <p:sp>
        <p:nvSpPr>
          <p:cNvPr id="3" name="Inhaltsplatzhalter 2">
            <a:extLst>
              <a:ext uri="{FF2B5EF4-FFF2-40B4-BE49-F238E27FC236}">
                <a16:creationId xmlns:a16="http://schemas.microsoft.com/office/drawing/2014/main" id="{6B2F1C51-DCEE-4961-9D05-28B4EF432024}"/>
              </a:ext>
            </a:extLst>
          </p:cNvPr>
          <p:cNvSpPr>
            <a:spLocks noGrp="1"/>
          </p:cNvSpPr>
          <p:nvPr>
            <p:ph idx="1"/>
          </p:nvPr>
        </p:nvSpPr>
        <p:spPr/>
        <p:txBody>
          <a:bodyPr/>
          <a:lstStyle/>
          <a:p>
            <a:pPr marL="0" indent="0">
              <a:buNone/>
            </a:pPr>
            <a:r>
              <a:rPr lang="de-DE" sz="2400" dirty="0"/>
              <a:t>Long-term </a:t>
            </a:r>
            <a:r>
              <a:rPr lang="de-DE" sz="2400" dirty="0" err="1"/>
              <a:t>oxygen</a:t>
            </a:r>
            <a:r>
              <a:rPr lang="de-DE" sz="2400" dirty="0"/>
              <a:t> </a:t>
            </a:r>
            <a:r>
              <a:rPr lang="de-DE" sz="2400" dirty="0" err="1"/>
              <a:t>therapy</a:t>
            </a:r>
            <a:r>
              <a:rPr lang="de-DE" sz="2400" dirty="0"/>
              <a:t> (LTOT)</a:t>
            </a:r>
          </a:p>
          <a:p>
            <a:r>
              <a:rPr lang="de-DE" sz="2400" dirty="0"/>
              <a:t>ist die Applikation von Sauerstoff für ≥ 15 Stunden/Tag für chronisch </a:t>
            </a:r>
            <a:r>
              <a:rPr lang="de-DE" sz="2400" dirty="0" err="1"/>
              <a:t>hypoxämische</a:t>
            </a:r>
            <a:r>
              <a:rPr lang="de-DE" sz="2400" dirty="0"/>
              <a:t> Patienten mit unterschiedlichen Grunderkrankungen.</a:t>
            </a:r>
          </a:p>
          <a:p>
            <a:r>
              <a:rPr lang="de-DE" sz="2400" dirty="0"/>
              <a:t>LTOT hat einen hohen Stellenwert zur</a:t>
            </a:r>
          </a:p>
          <a:p>
            <a:pPr marL="895350" lvl="1" indent="-533400">
              <a:buFont typeface="Wingdings" panose="05000000000000000000" pitchFamily="2" charset="2"/>
              <a:buChar char="Ø"/>
            </a:pPr>
            <a:r>
              <a:rPr lang="de-DE" sz="2400" dirty="0"/>
              <a:t>Verminderung der Letalität und Morbidität</a:t>
            </a:r>
          </a:p>
          <a:p>
            <a:pPr marL="895350" lvl="1" indent="-533400">
              <a:buFont typeface="Wingdings" panose="05000000000000000000" pitchFamily="2" charset="2"/>
              <a:buChar char="Ø"/>
            </a:pPr>
            <a:r>
              <a:rPr lang="de-DE" sz="2400" dirty="0"/>
              <a:t>Verbesserung der Lebensqualität und Leistungsfähigkeit</a:t>
            </a:r>
          </a:p>
          <a:p>
            <a:pPr marL="457200" lvl="1" indent="0">
              <a:buNone/>
            </a:pPr>
            <a:r>
              <a:rPr lang="de-DE" sz="2400" dirty="0"/>
              <a:t>von Patienten mit diversen pulmonalen Erkrankungen. </a:t>
            </a:r>
          </a:p>
        </p:txBody>
      </p:sp>
    </p:spTree>
    <p:extLst>
      <p:ext uri="{BB962C8B-B14F-4D97-AF65-F5344CB8AC3E}">
        <p14:creationId xmlns:p14="http://schemas.microsoft.com/office/powerpoint/2010/main" val="2284362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185B1-3AB5-44EB-9467-988F241620BD}"/>
              </a:ext>
            </a:extLst>
          </p:cNvPr>
          <p:cNvSpPr>
            <a:spLocks noGrp="1"/>
          </p:cNvSpPr>
          <p:nvPr>
            <p:ph type="title"/>
          </p:nvPr>
        </p:nvSpPr>
        <p:spPr/>
        <p:txBody>
          <a:bodyPr/>
          <a:lstStyle/>
          <a:p>
            <a:r>
              <a:rPr lang="de-DE" dirty="0"/>
              <a:t>Zystische Fibrose</a:t>
            </a:r>
          </a:p>
        </p:txBody>
      </p:sp>
      <p:sp>
        <p:nvSpPr>
          <p:cNvPr id="3" name="Inhaltsplatzhalter 2">
            <a:extLst>
              <a:ext uri="{FF2B5EF4-FFF2-40B4-BE49-F238E27FC236}">
                <a16:creationId xmlns:a16="http://schemas.microsoft.com/office/drawing/2014/main" id="{2B9E2456-9E92-4B12-B838-8E15732A1177}"/>
              </a:ext>
            </a:extLst>
          </p:cNvPr>
          <p:cNvSpPr>
            <a:spLocks noGrp="1"/>
          </p:cNvSpPr>
          <p:nvPr>
            <p:ph idx="1"/>
          </p:nvPr>
        </p:nvSpPr>
        <p:spPr/>
        <p:txBody>
          <a:bodyPr/>
          <a:lstStyle/>
          <a:p>
            <a:r>
              <a:rPr lang="de-DE" sz="2800" dirty="0"/>
              <a:t>Eine LTOT kann bei Patienten mit zystischer Fibrose analog zu den Empfehlungen bei der COPD erwogen werden.</a:t>
            </a:r>
          </a:p>
          <a:p>
            <a:endParaRPr lang="de-DE" sz="2800" dirty="0"/>
          </a:p>
          <a:p>
            <a:r>
              <a:rPr lang="de-DE" sz="2800" dirty="0"/>
              <a:t>Bei Patienten mit zystischer Fibrose sollte eine rein nächtliche Sauerstofftherapie nicht angewendet werden.</a:t>
            </a:r>
          </a:p>
        </p:txBody>
      </p:sp>
    </p:spTree>
    <p:extLst>
      <p:ext uri="{BB962C8B-B14F-4D97-AF65-F5344CB8AC3E}">
        <p14:creationId xmlns:p14="http://schemas.microsoft.com/office/powerpoint/2010/main" val="1386344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274AE-4CDC-4787-B243-EFC7E09D1325}"/>
              </a:ext>
            </a:extLst>
          </p:cNvPr>
          <p:cNvSpPr>
            <a:spLocks noGrp="1"/>
          </p:cNvSpPr>
          <p:nvPr>
            <p:ph type="title"/>
          </p:nvPr>
        </p:nvSpPr>
        <p:spPr/>
        <p:txBody>
          <a:bodyPr/>
          <a:lstStyle/>
          <a:p>
            <a:r>
              <a:rPr lang="de-DE" dirty="0"/>
              <a:t>LTOT bei weiteren Erkrankungen</a:t>
            </a:r>
          </a:p>
        </p:txBody>
      </p:sp>
      <p:sp>
        <p:nvSpPr>
          <p:cNvPr id="3" name="Inhaltsplatzhalter 2">
            <a:extLst>
              <a:ext uri="{FF2B5EF4-FFF2-40B4-BE49-F238E27FC236}">
                <a16:creationId xmlns:a16="http://schemas.microsoft.com/office/drawing/2014/main" id="{89CBFE5E-B890-44A1-BBDC-4F31D046D020}"/>
              </a:ext>
            </a:extLst>
          </p:cNvPr>
          <p:cNvSpPr>
            <a:spLocks noGrp="1"/>
          </p:cNvSpPr>
          <p:nvPr>
            <p:ph idx="1"/>
          </p:nvPr>
        </p:nvSpPr>
        <p:spPr/>
        <p:txBody>
          <a:bodyPr/>
          <a:lstStyle/>
          <a:p>
            <a:r>
              <a:rPr lang="de-DE" sz="2800" dirty="0"/>
              <a:t>Bei Patienten mit chronischer Herzinsuffizienz und normaler Sauerstoffsättigung sollte keine Langzeit-Sauerstofftherapie erfolgen.</a:t>
            </a:r>
          </a:p>
          <a:p>
            <a:pPr marL="0" indent="0">
              <a:buNone/>
            </a:pPr>
            <a:r>
              <a:rPr lang="de-DE" sz="2800" dirty="0"/>
              <a:t> </a:t>
            </a:r>
          </a:p>
          <a:p>
            <a:r>
              <a:rPr lang="de-DE" sz="2800" dirty="0"/>
              <a:t>Eine LTOT sollte bei Patienten mit PAH oder CTEPH erwogen werden, wenn der PO</a:t>
            </a:r>
            <a:r>
              <a:rPr lang="de-DE" sz="2800" baseline="-25000" dirty="0"/>
              <a:t>2</a:t>
            </a:r>
            <a:r>
              <a:rPr lang="de-DE" sz="2800" dirty="0"/>
              <a:t> &lt; 60mmHg beträgt. </a:t>
            </a:r>
          </a:p>
          <a:p>
            <a:endParaRPr lang="de-DE" sz="3000" dirty="0"/>
          </a:p>
          <a:p>
            <a:pPr marL="0" indent="0">
              <a:buNone/>
            </a:pPr>
            <a:r>
              <a:rPr lang="de-DE" sz="1400" dirty="0"/>
              <a:t>PAH 	=  Pulmonal arterielle Hypertonie 	</a:t>
            </a:r>
          </a:p>
          <a:p>
            <a:pPr marL="0" indent="0">
              <a:buNone/>
            </a:pPr>
            <a:r>
              <a:rPr lang="de-DE" sz="1400" dirty="0"/>
              <a:t>CTEPH	=  Chronisch thromboembolische pulmonale Hypertonie</a:t>
            </a:r>
          </a:p>
        </p:txBody>
      </p:sp>
    </p:spTree>
    <p:extLst>
      <p:ext uri="{BB962C8B-B14F-4D97-AF65-F5344CB8AC3E}">
        <p14:creationId xmlns:p14="http://schemas.microsoft.com/office/powerpoint/2010/main" val="2497335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77D6A-77AB-4B27-B260-21D0C1360171}"/>
              </a:ext>
            </a:extLst>
          </p:cNvPr>
          <p:cNvSpPr>
            <a:spLocks noGrp="1"/>
          </p:cNvSpPr>
          <p:nvPr>
            <p:ph type="title"/>
          </p:nvPr>
        </p:nvSpPr>
        <p:spPr/>
        <p:txBody>
          <a:bodyPr/>
          <a:lstStyle/>
          <a:p>
            <a:r>
              <a:rPr lang="de-DE" dirty="0"/>
              <a:t>Differenzialindikation LTOT und NIV</a:t>
            </a:r>
          </a:p>
        </p:txBody>
      </p:sp>
      <p:sp>
        <p:nvSpPr>
          <p:cNvPr id="3" name="Inhaltsplatzhalter 2">
            <a:extLst>
              <a:ext uri="{FF2B5EF4-FFF2-40B4-BE49-F238E27FC236}">
                <a16:creationId xmlns:a16="http://schemas.microsoft.com/office/drawing/2014/main" id="{F2E7F884-C4C7-4FFC-A077-D5C7AF06A861}"/>
              </a:ext>
            </a:extLst>
          </p:cNvPr>
          <p:cNvSpPr>
            <a:spLocks noGrp="1"/>
          </p:cNvSpPr>
          <p:nvPr>
            <p:ph idx="1"/>
          </p:nvPr>
        </p:nvSpPr>
        <p:spPr>
          <a:xfrm>
            <a:off x="457200" y="5787611"/>
            <a:ext cx="8229600" cy="1006689"/>
          </a:xfrm>
        </p:spPr>
        <p:txBody>
          <a:bodyPr/>
          <a:lstStyle/>
          <a:p>
            <a:pPr marL="0" indent="0">
              <a:spcBef>
                <a:spcPts val="1200"/>
              </a:spcBef>
              <a:buNone/>
            </a:pPr>
            <a:r>
              <a:rPr lang="de-DE" sz="2000" dirty="0"/>
              <a:t>Bei Patienten mit laufender NIV soll vor Initiierung einer zusätzlichen Sauerstoffgabe zunächst eine Optimierung der Beatmung stattfinden.</a:t>
            </a:r>
          </a:p>
          <a:p>
            <a:endParaRPr lang="de-DE" dirty="0">
              <a:solidFill>
                <a:srgbClr val="C00000"/>
              </a:solidFill>
            </a:endParaRPr>
          </a:p>
        </p:txBody>
      </p:sp>
      <p:grpSp>
        <p:nvGrpSpPr>
          <p:cNvPr id="30" name="Gruppieren 29">
            <a:extLst>
              <a:ext uri="{FF2B5EF4-FFF2-40B4-BE49-F238E27FC236}">
                <a16:creationId xmlns:a16="http://schemas.microsoft.com/office/drawing/2014/main" id="{FDEAAA35-8B31-49C2-8D84-6F341C69CF72}"/>
              </a:ext>
            </a:extLst>
          </p:cNvPr>
          <p:cNvGrpSpPr/>
          <p:nvPr/>
        </p:nvGrpSpPr>
        <p:grpSpPr>
          <a:xfrm>
            <a:off x="755993" y="1823843"/>
            <a:ext cx="7383433" cy="3550989"/>
            <a:chOff x="755993" y="1823843"/>
            <a:chExt cx="7383433" cy="3550989"/>
          </a:xfrm>
        </p:grpSpPr>
        <p:sp>
          <p:nvSpPr>
            <p:cNvPr id="5" name="Textfeld 4">
              <a:extLst>
                <a:ext uri="{FF2B5EF4-FFF2-40B4-BE49-F238E27FC236}">
                  <a16:creationId xmlns:a16="http://schemas.microsoft.com/office/drawing/2014/main" id="{270E66D3-52B4-48AB-8CBD-5D598C79D946}"/>
                </a:ext>
              </a:extLst>
            </p:cNvPr>
            <p:cNvSpPr txBox="1"/>
            <p:nvPr/>
          </p:nvSpPr>
          <p:spPr>
            <a:xfrm>
              <a:off x="1413215" y="1823843"/>
              <a:ext cx="1142561" cy="338554"/>
            </a:xfrm>
            <a:prstGeom prst="rect">
              <a:avLst/>
            </a:prstGeom>
            <a:solidFill>
              <a:schemeClr val="accent3">
                <a:lumMod val="40000"/>
                <a:lumOff val="60000"/>
              </a:schemeClr>
            </a:solidFill>
            <a:ln>
              <a:solidFill>
                <a:schemeClr val="accent3">
                  <a:lumMod val="75000"/>
                </a:schemeClr>
              </a:solidFill>
            </a:ln>
          </p:spPr>
          <p:txBody>
            <a:bodyPr wrap="square" rtlCol="0" anchor="ctr">
              <a:spAutoFit/>
            </a:bodyPr>
            <a:lstStyle/>
            <a:p>
              <a:pPr algn="ctr"/>
              <a:r>
                <a:rPr lang="de-DE" sz="1600" dirty="0"/>
                <a:t>Lunge</a:t>
              </a:r>
            </a:p>
          </p:txBody>
        </p:sp>
        <p:sp>
          <p:nvSpPr>
            <p:cNvPr id="6" name="Flussdiagramm: Alternativer Prozess 5">
              <a:extLst>
                <a:ext uri="{FF2B5EF4-FFF2-40B4-BE49-F238E27FC236}">
                  <a16:creationId xmlns:a16="http://schemas.microsoft.com/office/drawing/2014/main" id="{B23E3672-29BC-46F6-9D2B-CB77D066A81F}"/>
                </a:ext>
              </a:extLst>
            </p:cNvPr>
            <p:cNvSpPr/>
            <p:nvPr/>
          </p:nvSpPr>
          <p:spPr>
            <a:xfrm>
              <a:off x="1109137" y="2606491"/>
              <a:ext cx="1734671" cy="482914"/>
            </a:xfrm>
            <a:prstGeom prst="flowChartAlternateProcess">
              <a:avLst/>
            </a:prstGeom>
            <a:solidFill>
              <a:schemeClr val="accent6">
                <a:lumMod val="60000"/>
                <a:lumOff val="4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pulmonale Insuffizienz</a:t>
              </a:r>
            </a:p>
          </p:txBody>
        </p:sp>
        <p:sp>
          <p:nvSpPr>
            <p:cNvPr id="7" name="Flussdiagramm: Vorbereitung 6">
              <a:extLst>
                <a:ext uri="{FF2B5EF4-FFF2-40B4-BE49-F238E27FC236}">
                  <a16:creationId xmlns:a16="http://schemas.microsoft.com/office/drawing/2014/main" id="{B5D66DED-0E77-4B08-AAF0-3F8264D8D392}"/>
                </a:ext>
              </a:extLst>
            </p:cNvPr>
            <p:cNvSpPr/>
            <p:nvPr/>
          </p:nvSpPr>
          <p:spPr>
            <a:xfrm>
              <a:off x="755993" y="3429000"/>
              <a:ext cx="2447855" cy="1006688"/>
            </a:xfrm>
            <a:prstGeom prst="flowChartPreparation">
              <a:avLst/>
            </a:prstGeom>
            <a:solidFill>
              <a:schemeClr val="accent5">
                <a:lumMod val="40000"/>
                <a:lumOff val="60000"/>
              </a:schemeClr>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hypoxische Insuffizienz</a:t>
              </a:r>
            </a:p>
            <a:p>
              <a:pPr algn="ctr"/>
              <a:r>
                <a:rPr lang="de-DE" sz="1600" dirty="0">
                  <a:solidFill>
                    <a:schemeClr val="tx1"/>
                  </a:solidFill>
                </a:rPr>
                <a:t>PaO</a:t>
              </a:r>
              <a:r>
                <a:rPr lang="de-DE" sz="1600" baseline="-25000" dirty="0">
                  <a:solidFill>
                    <a:schemeClr val="tx1"/>
                  </a:solidFill>
                </a:rPr>
                <a:t>2</a:t>
              </a:r>
              <a:r>
                <a:rPr lang="de-DE" sz="1600" dirty="0">
                  <a:solidFill>
                    <a:schemeClr val="tx1"/>
                  </a:solidFill>
                </a:rPr>
                <a:t> </a:t>
              </a:r>
              <a:r>
                <a:rPr lang="de-DE" sz="1600" dirty="0">
                  <a:solidFill>
                    <a:schemeClr val="tx1"/>
                  </a:solidFill>
                  <a:sym typeface="Symbol" panose="05050102010706020507" pitchFamily="18" charset="2"/>
                </a:rPr>
                <a:t></a:t>
              </a:r>
              <a:endParaRPr lang="de-DE" sz="1600" dirty="0">
                <a:solidFill>
                  <a:schemeClr val="tx1"/>
                </a:solidFill>
              </a:endParaRPr>
            </a:p>
            <a:p>
              <a:pPr algn="ctr"/>
              <a:r>
                <a:rPr lang="de-DE" sz="1600" dirty="0">
                  <a:solidFill>
                    <a:schemeClr val="tx1"/>
                  </a:solidFill>
                </a:rPr>
                <a:t>PaCO</a:t>
              </a:r>
              <a:r>
                <a:rPr lang="de-DE" sz="1600" baseline="-25000" dirty="0">
                  <a:solidFill>
                    <a:schemeClr val="tx1"/>
                  </a:solidFill>
                </a:rPr>
                <a:t>2</a:t>
              </a:r>
              <a:r>
                <a:rPr lang="de-DE" sz="1600" dirty="0">
                  <a:solidFill>
                    <a:schemeClr val="tx1"/>
                  </a:solidFill>
                </a:rPr>
                <a:t> (</a:t>
              </a:r>
              <a:r>
                <a:rPr lang="de-DE" sz="1600" dirty="0">
                  <a:solidFill>
                    <a:schemeClr val="tx1"/>
                  </a:solidFill>
                  <a:sym typeface="Symbol" panose="05050102010706020507" pitchFamily="18" charset="2"/>
                </a:rPr>
                <a:t>)</a:t>
              </a:r>
              <a:endParaRPr lang="de-DE" sz="1600" dirty="0">
                <a:solidFill>
                  <a:schemeClr val="tx1"/>
                </a:solidFill>
              </a:endParaRPr>
            </a:p>
          </p:txBody>
        </p:sp>
        <p:sp>
          <p:nvSpPr>
            <p:cNvPr id="8" name="Textfeld 7">
              <a:extLst>
                <a:ext uri="{FF2B5EF4-FFF2-40B4-BE49-F238E27FC236}">
                  <a16:creationId xmlns:a16="http://schemas.microsoft.com/office/drawing/2014/main" id="{078C0859-8328-4A1A-9162-A833BFF197E4}"/>
                </a:ext>
              </a:extLst>
            </p:cNvPr>
            <p:cNvSpPr txBox="1"/>
            <p:nvPr/>
          </p:nvSpPr>
          <p:spPr>
            <a:xfrm>
              <a:off x="6084168" y="1823843"/>
              <a:ext cx="1440160" cy="338554"/>
            </a:xfrm>
            <a:prstGeom prst="rect">
              <a:avLst/>
            </a:prstGeom>
            <a:solidFill>
              <a:schemeClr val="accent3">
                <a:lumMod val="40000"/>
                <a:lumOff val="60000"/>
              </a:schemeClr>
            </a:solidFill>
            <a:ln>
              <a:solidFill>
                <a:schemeClr val="accent3">
                  <a:lumMod val="75000"/>
                </a:schemeClr>
              </a:solidFill>
            </a:ln>
          </p:spPr>
          <p:txBody>
            <a:bodyPr wrap="square" rtlCol="0">
              <a:spAutoFit/>
            </a:bodyPr>
            <a:lstStyle/>
            <a:p>
              <a:pPr algn="ctr"/>
              <a:r>
                <a:rPr lang="de-DE" sz="1600" dirty="0"/>
                <a:t>Atempumpe</a:t>
              </a:r>
            </a:p>
          </p:txBody>
        </p:sp>
        <p:sp>
          <p:nvSpPr>
            <p:cNvPr id="9" name="Flussdiagramm: Alternativer Prozess 8">
              <a:extLst>
                <a:ext uri="{FF2B5EF4-FFF2-40B4-BE49-F238E27FC236}">
                  <a16:creationId xmlns:a16="http://schemas.microsoft.com/office/drawing/2014/main" id="{72F66C39-9063-4B29-AA34-DA4F99B74693}"/>
                </a:ext>
              </a:extLst>
            </p:cNvPr>
            <p:cNvSpPr/>
            <p:nvPr/>
          </p:nvSpPr>
          <p:spPr>
            <a:xfrm>
              <a:off x="6012160" y="2599100"/>
              <a:ext cx="1734671" cy="490305"/>
            </a:xfrm>
            <a:prstGeom prst="flowChartAlternateProcess">
              <a:avLst/>
            </a:prstGeom>
            <a:solidFill>
              <a:schemeClr val="accent6">
                <a:lumMod val="40000"/>
                <a:lumOff val="6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ventilatorische Insuffizienz</a:t>
              </a:r>
            </a:p>
          </p:txBody>
        </p:sp>
        <p:sp>
          <p:nvSpPr>
            <p:cNvPr id="10" name="Flussdiagramm: Alternativer Prozess 9">
              <a:extLst>
                <a:ext uri="{FF2B5EF4-FFF2-40B4-BE49-F238E27FC236}">
                  <a16:creationId xmlns:a16="http://schemas.microsoft.com/office/drawing/2014/main" id="{A2AE761A-0E15-4AE9-A8DC-CB7445CE5916}"/>
                </a:ext>
              </a:extLst>
            </p:cNvPr>
            <p:cNvSpPr/>
            <p:nvPr/>
          </p:nvSpPr>
          <p:spPr>
            <a:xfrm>
              <a:off x="1043608" y="4776274"/>
              <a:ext cx="1944216" cy="598558"/>
            </a:xfrm>
            <a:prstGeom prst="flowChartAlternateProcess">
              <a:avLst/>
            </a:prstGeom>
            <a:solidFill>
              <a:schemeClr val="accent6">
                <a:lumMod val="60000"/>
                <a:lumOff val="4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dirty="0">
                  <a:solidFill>
                    <a:schemeClr val="tx1"/>
                  </a:solidFill>
                </a:rPr>
                <a:t>Sauerstoff-supplementation</a:t>
              </a:r>
            </a:p>
            <a:p>
              <a:endParaRPr lang="de-DE" sz="1000" dirty="0">
                <a:solidFill>
                  <a:schemeClr val="tx1"/>
                </a:solidFill>
              </a:endParaRPr>
            </a:p>
          </p:txBody>
        </p:sp>
        <p:sp>
          <p:nvSpPr>
            <p:cNvPr id="11" name="Flussdiagramm: Alternativer Prozess 10">
              <a:extLst>
                <a:ext uri="{FF2B5EF4-FFF2-40B4-BE49-F238E27FC236}">
                  <a16:creationId xmlns:a16="http://schemas.microsoft.com/office/drawing/2014/main" id="{E87D0530-78C5-46AB-8699-3E5278B30228}"/>
                </a:ext>
              </a:extLst>
            </p:cNvPr>
            <p:cNvSpPr/>
            <p:nvPr/>
          </p:nvSpPr>
          <p:spPr>
            <a:xfrm>
              <a:off x="5796136" y="4884527"/>
              <a:ext cx="2046679" cy="490305"/>
            </a:xfrm>
            <a:prstGeom prst="flowChartAlternateProcess">
              <a:avLst/>
            </a:prstGeom>
            <a:solidFill>
              <a:schemeClr val="accent6">
                <a:lumMod val="40000"/>
                <a:lumOff val="6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Beatmungstherapie</a:t>
              </a:r>
            </a:p>
          </p:txBody>
        </p:sp>
        <p:sp>
          <p:nvSpPr>
            <p:cNvPr id="14" name="Flussdiagramm: Vorbereitung 13">
              <a:extLst>
                <a:ext uri="{FF2B5EF4-FFF2-40B4-BE49-F238E27FC236}">
                  <a16:creationId xmlns:a16="http://schemas.microsoft.com/office/drawing/2014/main" id="{54B54DFF-6E50-45CB-B60C-48616B9C1FFE}"/>
                </a:ext>
              </a:extLst>
            </p:cNvPr>
            <p:cNvSpPr/>
            <p:nvPr/>
          </p:nvSpPr>
          <p:spPr>
            <a:xfrm>
              <a:off x="5652120" y="3464691"/>
              <a:ext cx="2487306" cy="1006688"/>
            </a:xfrm>
            <a:prstGeom prst="flowChartPreparation">
              <a:avLst/>
            </a:prstGeom>
            <a:solidFill>
              <a:schemeClr val="accent5">
                <a:lumMod val="20000"/>
                <a:lumOff val="80000"/>
              </a:schemeClr>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err="1">
                  <a:solidFill>
                    <a:schemeClr val="tx1"/>
                  </a:solidFill>
                </a:rPr>
                <a:t>hyperkapnische</a:t>
              </a:r>
              <a:r>
                <a:rPr lang="de-DE" sz="1600" dirty="0">
                  <a:solidFill>
                    <a:schemeClr val="tx1"/>
                  </a:solidFill>
                </a:rPr>
                <a:t> Insuffizienz</a:t>
              </a:r>
            </a:p>
            <a:p>
              <a:pPr algn="ctr"/>
              <a:r>
                <a:rPr lang="de-DE" sz="1600" dirty="0">
                  <a:solidFill>
                    <a:schemeClr val="tx1"/>
                  </a:solidFill>
                </a:rPr>
                <a:t>PaO</a:t>
              </a:r>
              <a:r>
                <a:rPr lang="de-DE" sz="1600" baseline="-25000" dirty="0">
                  <a:solidFill>
                    <a:schemeClr val="tx1"/>
                  </a:solidFill>
                </a:rPr>
                <a:t>2</a:t>
              </a:r>
              <a:r>
                <a:rPr lang="de-DE" sz="1600" dirty="0">
                  <a:solidFill>
                    <a:schemeClr val="tx1"/>
                  </a:solidFill>
                </a:rPr>
                <a:t> </a:t>
              </a:r>
              <a:r>
                <a:rPr lang="de-DE" sz="1600" dirty="0">
                  <a:solidFill>
                    <a:schemeClr val="tx1"/>
                  </a:solidFill>
                  <a:sym typeface="Symbol" panose="05050102010706020507" pitchFamily="18" charset="2"/>
                </a:rPr>
                <a:t></a:t>
              </a:r>
              <a:endParaRPr lang="de-DE" sz="1600" dirty="0">
                <a:solidFill>
                  <a:schemeClr val="tx1"/>
                </a:solidFill>
              </a:endParaRPr>
            </a:p>
            <a:p>
              <a:pPr algn="ctr"/>
              <a:r>
                <a:rPr lang="de-DE" sz="1600" dirty="0">
                  <a:solidFill>
                    <a:schemeClr val="tx1"/>
                  </a:solidFill>
                </a:rPr>
                <a:t>PaCO</a:t>
              </a:r>
              <a:r>
                <a:rPr lang="de-DE" sz="1600" baseline="-25000" dirty="0">
                  <a:solidFill>
                    <a:schemeClr val="tx1"/>
                  </a:solidFill>
                </a:rPr>
                <a:t>2</a:t>
              </a:r>
              <a:r>
                <a:rPr lang="de-DE" sz="1600" dirty="0">
                  <a:solidFill>
                    <a:schemeClr val="tx1"/>
                  </a:solidFill>
                </a:rPr>
                <a:t> </a:t>
              </a:r>
              <a:r>
                <a:rPr lang="de-DE" sz="1600" dirty="0">
                  <a:solidFill>
                    <a:schemeClr val="tx1"/>
                  </a:solidFill>
                  <a:sym typeface="Symbol" panose="05050102010706020507" pitchFamily="18" charset="2"/>
                </a:rPr>
                <a:t></a:t>
              </a:r>
              <a:endParaRPr lang="de-DE" sz="1600" dirty="0">
                <a:solidFill>
                  <a:schemeClr val="tx1"/>
                </a:solidFill>
              </a:endParaRPr>
            </a:p>
          </p:txBody>
        </p:sp>
        <p:sp>
          <p:nvSpPr>
            <p:cNvPr id="15" name="Textfeld 14">
              <a:extLst>
                <a:ext uri="{FF2B5EF4-FFF2-40B4-BE49-F238E27FC236}">
                  <a16:creationId xmlns:a16="http://schemas.microsoft.com/office/drawing/2014/main" id="{5A9E470D-605E-430A-8BA6-4E88BBC19A0D}"/>
                </a:ext>
              </a:extLst>
            </p:cNvPr>
            <p:cNvSpPr txBox="1"/>
            <p:nvPr/>
          </p:nvSpPr>
          <p:spPr>
            <a:xfrm>
              <a:off x="3574232" y="1823843"/>
              <a:ext cx="1440160" cy="338554"/>
            </a:xfrm>
            <a:prstGeom prst="rect">
              <a:avLst/>
            </a:prstGeom>
            <a:noFill/>
            <a:ln>
              <a:noFill/>
            </a:ln>
          </p:spPr>
          <p:txBody>
            <a:bodyPr wrap="square" rtlCol="0">
              <a:spAutoFit/>
            </a:bodyPr>
            <a:lstStyle/>
            <a:p>
              <a:pPr algn="ctr"/>
              <a:r>
                <a:rPr lang="de-DE" sz="1600" dirty="0"/>
                <a:t>Kompartiment</a:t>
              </a:r>
            </a:p>
          </p:txBody>
        </p:sp>
        <p:sp>
          <p:nvSpPr>
            <p:cNvPr id="16" name="Textfeld 15">
              <a:extLst>
                <a:ext uri="{FF2B5EF4-FFF2-40B4-BE49-F238E27FC236}">
                  <a16:creationId xmlns:a16="http://schemas.microsoft.com/office/drawing/2014/main" id="{F9DA8767-9D7F-487B-A37D-62991C226D18}"/>
                </a:ext>
              </a:extLst>
            </p:cNvPr>
            <p:cNvSpPr txBox="1"/>
            <p:nvPr/>
          </p:nvSpPr>
          <p:spPr>
            <a:xfrm>
              <a:off x="3574232" y="2704436"/>
              <a:ext cx="1440160" cy="338554"/>
            </a:xfrm>
            <a:prstGeom prst="rect">
              <a:avLst/>
            </a:prstGeom>
            <a:noFill/>
            <a:ln>
              <a:noFill/>
            </a:ln>
          </p:spPr>
          <p:txBody>
            <a:bodyPr wrap="square" rtlCol="0">
              <a:spAutoFit/>
            </a:bodyPr>
            <a:lstStyle/>
            <a:p>
              <a:pPr algn="ctr"/>
              <a:r>
                <a:rPr lang="de-DE" sz="1600" dirty="0"/>
                <a:t>Störung</a:t>
              </a:r>
            </a:p>
          </p:txBody>
        </p:sp>
        <p:sp>
          <p:nvSpPr>
            <p:cNvPr id="17" name="Textfeld 16">
              <a:extLst>
                <a:ext uri="{FF2B5EF4-FFF2-40B4-BE49-F238E27FC236}">
                  <a16:creationId xmlns:a16="http://schemas.microsoft.com/office/drawing/2014/main" id="{6BDFBCC0-FFF4-43D2-A984-74CDAF3EB999}"/>
                </a:ext>
              </a:extLst>
            </p:cNvPr>
            <p:cNvSpPr txBox="1"/>
            <p:nvPr/>
          </p:nvSpPr>
          <p:spPr>
            <a:xfrm>
              <a:off x="3574232" y="3755979"/>
              <a:ext cx="1440160" cy="584775"/>
            </a:xfrm>
            <a:prstGeom prst="rect">
              <a:avLst/>
            </a:prstGeom>
            <a:noFill/>
            <a:ln>
              <a:noFill/>
            </a:ln>
          </p:spPr>
          <p:txBody>
            <a:bodyPr wrap="square" rtlCol="0">
              <a:spAutoFit/>
            </a:bodyPr>
            <a:lstStyle/>
            <a:p>
              <a:pPr algn="ctr"/>
              <a:r>
                <a:rPr lang="de-DE" sz="1600" dirty="0"/>
                <a:t>Veränderung der Blutgase</a:t>
              </a:r>
            </a:p>
          </p:txBody>
        </p:sp>
        <p:sp>
          <p:nvSpPr>
            <p:cNvPr id="18" name="Textfeld 17">
              <a:extLst>
                <a:ext uri="{FF2B5EF4-FFF2-40B4-BE49-F238E27FC236}">
                  <a16:creationId xmlns:a16="http://schemas.microsoft.com/office/drawing/2014/main" id="{C94C58AC-9AD8-44A1-B703-42DCFBA81DEA}"/>
                </a:ext>
              </a:extLst>
            </p:cNvPr>
            <p:cNvSpPr txBox="1"/>
            <p:nvPr/>
          </p:nvSpPr>
          <p:spPr>
            <a:xfrm>
              <a:off x="3574232" y="4885904"/>
              <a:ext cx="1440160" cy="338554"/>
            </a:xfrm>
            <a:prstGeom prst="rect">
              <a:avLst/>
            </a:prstGeom>
            <a:noFill/>
            <a:ln>
              <a:noFill/>
            </a:ln>
          </p:spPr>
          <p:txBody>
            <a:bodyPr wrap="square" rtlCol="0">
              <a:spAutoFit/>
            </a:bodyPr>
            <a:lstStyle/>
            <a:p>
              <a:pPr algn="ctr"/>
              <a:r>
                <a:rPr lang="de-DE" sz="1600" dirty="0"/>
                <a:t>Therapie</a:t>
              </a:r>
            </a:p>
          </p:txBody>
        </p:sp>
        <p:cxnSp>
          <p:nvCxnSpPr>
            <p:cNvPr id="20" name="Gerade Verbindung mit Pfeil 19">
              <a:extLst>
                <a:ext uri="{FF2B5EF4-FFF2-40B4-BE49-F238E27FC236}">
                  <a16:creationId xmlns:a16="http://schemas.microsoft.com/office/drawing/2014/main" id="{0DEDFD7E-F1F6-40C2-B72F-3197C7C193D6}"/>
                </a:ext>
              </a:extLst>
            </p:cNvPr>
            <p:cNvCxnSpPr/>
            <p:nvPr/>
          </p:nvCxnSpPr>
          <p:spPr>
            <a:xfrm>
              <a:off x="1984495" y="2162397"/>
              <a:ext cx="0" cy="436703"/>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03115ED6-A836-42BF-861B-F7E0822D0C33}"/>
                </a:ext>
              </a:extLst>
            </p:cNvPr>
            <p:cNvCxnSpPr>
              <a:cxnSpLocks/>
            </p:cNvCxnSpPr>
            <p:nvPr/>
          </p:nvCxnSpPr>
          <p:spPr>
            <a:xfrm>
              <a:off x="1976472" y="3089405"/>
              <a:ext cx="0" cy="339595"/>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79603292-7CDF-433B-8809-449A0D281953}"/>
                </a:ext>
              </a:extLst>
            </p:cNvPr>
            <p:cNvCxnSpPr>
              <a:cxnSpLocks/>
            </p:cNvCxnSpPr>
            <p:nvPr/>
          </p:nvCxnSpPr>
          <p:spPr>
            <a:xfrm flipH="1">
              <a:off x="1979712" y="4437112"/>
              <a:ext cx="4783" cy="335187"/>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3243D8DD-EDDF-4A4C-B88D-69CBF754FDE4}"/>
                </a:ext>
              </a:extLst>
            </p:cNvPr>
            <p:cNvCxnSpPr>
              <a:cxnSpLocks/>
            </p:cNvCxnSpPr>
            <p:nvPr/>
          </p:nvCxnSpPr>
          <p:spPr>
            <a:xfrm>
              <a:off x="6871760" y="4471379"/>
              <a:ext cx="1" cy="397653"/>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C6B30F0F-31CA-4FCE-9C84-C147BD50067E}"/>
                </a:ext>
              </a:extLst>
            </p:cNvPr>
            <p:cNvCxnSpPr/>
            <p:nvPr/>
          </p:nvCxnSpPr>
          <p:spPr>
            <a:xfrm>
              <a:off x="6871760" y="2162396"/>
              <a:ext cx="0" cy="436703"/>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EE1AA7B2-F59D-4CB5-BF2C-FB0E537265E8}"/>
                </a:ext>
              </a:extLst>
            </p:cNvPr>
            <p:cNvCxnSpPr>
              <a:cxnSpLocks/>
            </p:cNvCxnSpPr>
            <p:nvPr/>
          </p:nvCxnSpPr>
          <p:spPr>
            <a:xfrm>
              <a:off x="6876256" y="3089405"/>
              <a:ext cx="0" cy="339595"/>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10428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EBBD1-93C1-4C65-BBE3-B4DDD55C03BF}"/>
              </a:ext>
            </a:extLst>
          </p:cNvPr>
          <p:cNvSpPr>
            <a:spLocks noGrp="1"/>
          </p:cNvSpPr>
          <p:nvPr>
            <p:ph type="title"/>
          </p:nvPr>
        </p:nvSpPr>
        <p:spPr>
          <a:xfrm>
            <a:off x="1349291" y="635000"/>
            <a:ext cx="7183149" cy="849784"/>
          </a:xfrm>
        </p:spPr>
        <p:txBody>
          <a:bodyPr>
            <a:normAutofit/>
          </a:bodyPr>
          <a:lstStyle/>
          <a:p>
            <a:r>
              <a:rPr lang="de-DE" dirty="0"/>
              <a:t>Mobile Sauerstofftherapie</a:t>
            </a:r>
          </a:p>
        </p:txBody>
      </p:sp>
      <p:sp>
        <p:nvSpPr>
          <p:cNvPr id="3" name="Inhaltsplatzhalter 2">
            <a:extLst>
              <a:ext uri="{FF2B5EF4-FFF2-40B4-BE49-F238E27FC236}">
                <a16:creationId xmlns:a16="http://schemas.microsoft.com/office/drawing/2014/main" id="{45377451-9044-497A-89A2-0D1A3F505146}"/>
              </a:ext>
            </a:extLst>
          </p:cNvPr>
          <p:cNvSpPr>
            <a:spLocks noGrp="1"/>
          </p:cNvSpPr>
          <p:nvPr>
            <p:ph idx="1"/>
          </p:nvPr>
        </p:nvSpPr>
        <p:spPr/>
        <p:txBody>
          <a:bodyPr/>
          <a:lstStyle/>
          <a:p>
            <a:r>
              <a:rPr lang="de-DE" sz="2800" dirty="0" err="1"/>
              <a:t>Ambulatory</a:t>
            </a:r>
            <a:r>
              <a:rPr lang="de-DE" sz="2800" dirty="0"/>
              <a:t> </a:t>
            </a:r>
            <a:r>
              <a:rPr lang="de-DE" sz="2800" dirty="0" err="1"/>
              <a:t>oxygen</a:t>
            </a:r>
            <a:r>
              <a:rPr lang="de-DE" sz="2800" dirty="0"/>
              <a:t> </a:t>
            </a:r>
            <a:r>
              <a:rPr lang="de-DE" sz="2800" dirty="0" err="1"/>
              <a:t>therapy</a:t>
            </a:r>
            <a:r>
              <a:rPr lang="de-DE" sz="2800" dirty="0"/>
              <a:t> (AOT)</a:t>
            </a:r>
          </a:p>
          <a:p>
            <a:r>
              <a:rPr lang="de-DE" sz="2800" dirty="0"/>
              <a:t>Mobilen Patienten mit Indikation für LTOT, sollte eine AOT verschrieben werden, wenn sie nur dadurch die empfohlene tägliche Nutzungsdauer von ≥ 15 Stunden erreichen können (prognostische Indikation).</a:t>
            </a:r>
          </a:p>
        </p:txBody>
      </p:sp>
    </p:spTree>
    <p:extLst>
      <p:ext uri="{BB962C8B-B14F-4D97-AF65-F5344CB8AC3E}">
        <p14:creationId xmlns:p14="http://schemas.microsoft.com/office/powerpoint/2010/main" val="2206418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7088DF-E99F-4C2B-9E39-4B0DDCB826DA}"/>
              </a:ext>
            </a:extLst>
          </p:cNvPr>
          <p:cNvSpPr>
            <a:spLocks noGrp="1"/>
          </p:cNvSpPr>
          <p:nvPr>
            <p:ph type="title"/>
          </p:nvPr>
        </p:nvSpPr>
        <p:spPr/>
        <p:txBody>
          <a:bodyPr/>
          <a:lstStyle/>
          <a:p>
            <a:r>
              <a:rPr lang="de-DE" dirty="0"/>
              <a:t>LTOT während körperlicher Aktivität</a:t>
            </a:r>
          </a:p>
        </p:txBody>
      </p:sp>
      <p:sp>
        <p:nvSpPr>
          <p:cNvPr id="3" name="Inhaltsplatzhalter 2">
            <a:extLst>
              <a:ext uri="{FF2B5EF4-FFF2-40B4-BE49-F238E27FC236}">
                <a16:creationId xmlns:a16="http://schemas.microsoft.com/office/drawing/2014/main" id="{3490199C-98A9-42E3-9494-2CB4E0C1F701}"/>
              </a:ext>
            </a:extLst>
          </p:cNvPr>
          <p:cNvSpPr>
            <a:spLocks noGrp="1"/>
          </p:cNvSpPr>
          <p:nvPr>
            <p:ph idx="1"/>
          </p:nvPr>
        </p:nvSpPr>
        <p:spPr>
          <a:xfrm>
            <a:off x="457200" y="2030400"/>
            <a:ext cx="8507288" cy="4525963"/>
          </a:xfrm>
        </p:spPr>
        <p:txBody>
          <a:bodyPr/>
          <a:lstStyle/>
          <a:p>
            <a:r>
              <a:rPr lang="de-DE" sz="2400" dirty="0"/>
              <a:t>Bei belastungsabhängiger Hypoxämie kann eine mobile Sauerstoff-Versorgung (SpO</a:t>
            </a:r>
            <a:r>
              <a:rPr lang="de-DE" sz="2400" baseline="-25000" dirty="0"/>
              <a:t>2</a:t>
            </a:r>
            <a:r>
              <a:rPr lang="de-DE" sz="2400" dirty="0"/>
              <a:t>-Abfall um ≥ 2% auf ≤ 90%) getestet werden. </a:t>
            </a:r>
          </a:p>
          <a:p>
            <a:r>
              <a:rPr lang="de-DE" sz="2400" dirty="0"/>
              <a:t>Signifikante Verbesserung, wenn mindestens 2 Kriterien erfüllt werden:</a:t>
            </a:r>
          </a:p>
          <a:p>
            <a:pPr lvl="1" indent="-384175">
              <a:buFont typeface="Wingdings" panose="05000000000000000000" pitchFamily="2" charset="2"/>
              <a:buChar char="Ø"/>
            </a:pPr>
            <a:r>
              <a:rPr lang="de-DE" sz="2400" dirty="0"/>
              <a:t>Sauerstoffsättigung mindestens 90% unter Belastung</a:t>
            </a:r>
          </a:p>
          <a:p>
            <a:pPr lvl="1" indent="-384175">
              <a:buFont typeface="Wingdings" panose="05000000000000000000" pitchFamily="2" charset="2"/>
              <a:buChar char="Ø"/>
            </a:pPr>
            <a:r>
              <a:rPr lang="de-DE" sz="2400" dirty="0"/>
              <a:t>Zunahme der Leistungsfähigkeit (z. B. Gehstrecken-Zunahme um ≥ 10%)</a:t>
            </a:r>
          </a:p>
          <a:p>
            <a:pPr lvl="1" indent="-384175">
              <a:buFont typeface="Wingdings" panose="05000000000000000000" pitchFamily="2" charset="2"/>
              <a:buChar char="Ø"/>
            </a:pPr>
            <a:r>
              <a:rPr lang="de-DE" sz="2400" dirty="0"/>
              <a:t>Linderung der Dyspnoe (Änderung um mindestens 1 Punkt der Borg-/VAS-Skala)</a:t>
            </a:r>
          </a:p>
        </p:txBody>
      </p:sp>
    </p:spTree>
    <p:extLst>
      <p:ext uri="{BB962C8B-B14F-4D97-AF65-F5344CB8AC3E}">
        <p14:creationId xmlns:p14="http://schemas.microsoft.com/office/powerpoint/2010/main" val="2461853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6D8D9B-0811-4BBE-8C06-BD7B8ADD5976}"/>
              </a:ext>
            </a:extLst>
          </p:cNvPr>
          <p:cNvSpPr>
            <a:spLocks noGrp="1"/>
          </p:cNvSpPr>
          <p:nvPr>
            <p:ph type="title"/>
          </p:nvPr>
        </p:nvSpPr>
        <p:spPr/>
        <p:txBody>
          <a:bodyPr/>
          <a:lstStyle/>
          <a:p>
            <a:r>
              <a:rPr lang="de-DE" dirty="0"/>
              <a:t>Palliativmedizin</a:t>
            </a:r>
          </a:p>
        </p:txBody>
      </p:sp>
      <p:sp>
        <p:nvSpPr>
          <p:cNvPr id="3" name="Inhaltsplatzhalter 2">
            <a:extLst>
              <a:ext uri="{FF2B5EF4-FFF2-40B4-BE49-F238E27FC236}">
                <a16:creationId xmlns:a16="http://schemas.microsoft.com/office/drawing/2014/main" id="{2FB9942B-5A04-4BD4-9D24-80E2FED35C7E}"/>
              </a:ext>
            </a:extLst>
          </p:cNvPr>
          <p:cNvSpPr>
            <a:spLocks noGrp="1"/>
          </p:cNvSpPr>
          <p:nvPr>
            <p:ph idx="1"/>
          </p:nvPr>
        </p:nvSpPr>
        <p:spPr/>
        <p:txBody>
          <a:bodyPr/>
          <a:lstStyle/>
          <a:p>
            <a:pPr marL="0" indent="0">
              <a:buNone/>
            </a:pPr>
            <a:r>
              <a:rPr lang="de-DE" sz="2400" dirty="0">
                <a:solidFill>
                  <a:srgbClr val="0070C0"/>
                </a:solidFill>
              </a:rPr>
              <a:t>Palliative Patienten mit Dyspnoe sollten bei fehlender Hypoxämie primär nicht mit Sauerstoff behandelt werden. Opioide sind in der Linderung der Dyspnoe effektiver.</a:t>
            </a:r>
          </a:p>
          <a:p>
            <a:pPr marL="0" indent="0">
              <a:buNone/>
            </a:pPr>
            <a:endParaRPr lang="de-DE" sz="1200" dirty="0"/>
          </a:p>
          <a:p>
            <a:pPr marL="0" indent="0">
              <a:buNone/>
            </a:pPr>
            <a:r>
              <a:rPr lang="de-DE" sz="2400" dirty="0"/>
              <a:t>Folgende Sauerstoff-Anwendungsmöglichkeiten werden in der Palliativmedizin genutzt:</a:t>
            </a:r>
          </a:p>
          <a:p>
            <a:pPr marL="628650" indent="-628650">
              <a:tabLst>
                <a:tab pos="630238" algn="l"/>
              </a:tabLst>
            </a:pPr>
            <a:r>
              <a:rPr lang="de-DE" sz="2400" dirty="0"/>
              <a:t>Kurz dauernde Sauerstoffgaben </a:t>
            </a:r>
            <a:br>
              <a:rPr lang="de-DE" sz="2400" dirty="0"/>
            </a:br>
            <a:r>
              <a:rPr lang="de-DE" sz="2400" dirty="0"/>
              <a:t>(</a:t>
            </a:r>
            <a:r>
              <a:rPr lang="de-DE" sz="2400" dirty="0" err="1"/>
              <a:t>short</a:t>
            </a:r>
            <a:r>
              <a:rPr lang="de-DE" sz="2400" dirty="0"/>
              <a:t> </a:t>
            </a:r>
            <a:r>
              <a:rPr lang="de-DE" sz="2400" dirty="0" err="1"/>
              <a:t>burst</a:t>
            </a:r>
            <a:r>
              <a:rPr lang="de-DE" sz="2400" dirty="0"/>
              <a:t> </a:t>
            </a:r>
            <a:r>
              <a:rPr lang="de-DE" sz="2400" dirty="0" err="1"/>
              <a:t>oxygen</a:t>
            </a:r>
            <a:r>
              <a:rPr lang="de-DE" sz="2400" dirty="0"/>
              <a:t> </a:t>
            </a:r>
            <a:r>
              <a:rPr lang="de-DE" sz="2400" dirty="0" err="1"/>
              <a:t>therapy</a:t>
            </a:r>
            <a:r>
              <a:rPr lang="de-DE" sz="2400" dirty="0"/>
              <a:t> = SBOT)</a:t>
            </a:r>
          </a:p>
          <a:p>
            <a:pPr marL="628650" indent="-628650">
              <a:tabLst>
                <a:tab pos="630238" algn="l"/>
              </a:tabLst>
            </a:pPr>
            <a:r>
              <a:rPr lang="de-DE" sz="2400" dirty="0"/>
              <a:t>Sauerstofftherapie bei körperlicher Anstrengung (AOT)</a:t>
            </a:r>
          </a:p>
          <a:p>
            <a:pPr marL="628650" indent="-628650">
              <a:tabLst>
                <a:tab pos="630238" algn="l"/>
              </a:tabLst>
            </a:pPr>
            <a:r>
              <a:rPr lang="de-DE" sz="2400" dirty="0"/>
              <a:t>Langzeitsauerstofftherapie (LTOT)</a:t>
            </a:r>
          </a:p>
        </p:txBody>
      </p:sp>
    </p:spTree>
    <p:extLst>
      <p:ext uri="{BB962C8B-B14F-4D97-AF65-F5344CB8AC3E}">
        <p14:creationId xmlns:p14="http://schemas.microsoft.com/office/powerpoint/2010/main" val="2178988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084AA9-F997-4580-91AD-52152F12F710}"/>
              </a:ext>
            </a:extLst>
          </p:cNvPr>
          <p:cNvSpPr>
            <a:spLocks noGrp="1"/>
          </p:cNvSpPr>
          <p:nvPr>
            <p:ph type="title"/>
          </p:nvPr>
        </p:nvSpPr>
        <p:spPr/>
        <p:txBody>
          <a:bodyPr/>
          <a:lstStyle/>
          <a:p>
            <a:r>
              <a:rPr lang="de-DE" dirty="0"/>
              <a:t>Systeme für die LTOT</a:t>
            </a:r>
          </a:p>
        </p:txBody>
      </p:sp>
      <p:sp>
        <p:nvSpPr>
          <p:cNvPr id="3" name="Inhaltsplatzhalter 2">
            <a:extLst>
              <a:ext uri="{FF2B5EF4-FFF2-40B4-BE49-F238E27FC236}">
                <a16:creationId xmlns:a16="http://schemas.microsoft.com/office/drawing/2014/main" id="{AE4AAF2A-E1F7-4D46-BEEA-EFEF557E2A1D}"/>
              </a:ext>
            </a:extLst>
          </p:cNvPr>
          <p:cNvSpPr>
            <a:spLocks noGrp="1"/>
          </p:cNvSpPr>
          <p:nvPr>
            <p:ph idx="1"/>
          </p:nvPr>
        </p:nvSpPr>
        <p:spPr>
          <a:xfrm>
            <a:off x="539552" y="2060849"/>
            <a:ext cx="8229600" cy="4162152"/>
          </a:xfrm>
        </p:spPr>
        <p:txBody>
          <a:bodyPr/>
          <a:lstStyle/>
          <a:p>
            <a:r>
              <a:rPr lang="de-DE" sz="2800" dirty="0"/>
              <a:t>Stationäre Sauerstoffkonzentratoren</a:t>
            </a:r>
          </a:p>
          <a:p>
            <a:r>
              <a:rPr lang="de-DE" sz="2800" dirty="0"/>
              <a:t>Mobile, Akku-betriebene Sauerstoff-konzentratoren</a:t>
            </a:r>
          </a:p>
          <a:p>
            <a:r>
              <a:rPr lang="de-DE" sz="2800" dirty="0"/>
              <a:t>Sauerstoff-Druckflaschen (aus Stahl, Aluminium und Karbon)</a:t>
            </a:r>
          </a:p>
          <a:p>
            <a:r>
              <a:rPr lang="de-DE" sz="2800" dirty="0"/>
              <a:t>Flüssigsauerstoff (stationär und mobil)</a:t>
            </a:r>
          </a:p>
          <a:p>
            <a:r>
              <a:rPr lang="de-DE" sz="2800" dirty="0"/>
              <a:t>Geräte für nasale High-Flow-Sauerstofftherapie</a:t>
            </a:r>
          </a:p>
        </p:txBody>
      </p:sp>
    </p:spTree>
    <p:extLst>
      <p:ext uri="{BB962C8B-B14F-4D97-AF65-F5344CB8AC3E}">
        <p14:creationId xmlns:p14="http://schemas.microsoft.com/office/powerpoint/2010/main" val="10427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8B1D3-5918-4BF3-8729-3D36B5F967DD}"/>
              </a:ext>
            </a:extLst>
          </p:cNvPr>
          <p:cNvSpPr>
            <a:spLocks noGrp="1"/>
          </p:cNvSpPr>
          <p:nvPr>
            <p:ph type="title"/>
          </p:nvPr>
        </p:nvSpPr>
        <p:spPr/>
        <p:txBody>
          <a:bodyPr/>
          <a:lstStyle/>
          <a:p>
            <a:r>
              <a:rPr lang="de-DE" dirty="0"/>
              <a:t>Demand-Ventile</a:t>
            </a:r>
          </a:p>
        </p:txBody>
      </p:sp>
      <p:sp>
        <p:nvSpPr>
          <p:cNvPr id="3" name="Inhaltsplatzhalter 2">
            <a:extLst>
              <a:ext uri="{FF2B5EF4-FFF2-40B4-BE49-F238E27FC236}">
                <a16:creationId xmlns:a16="http://schemas.microsoft.com/office/drawing/2014/main" id="{36FB96EA-84A1-49C6-8655-3824278A1D6D}"/>
              </a:ext>
            </a:extLst>
          </p:cNvPr>
          <p:cNvSpPr>
            <a:spLocks noGrp="1"/>
          </p:cNvSpPr>
          <p:nvPr>
            <p:ph idx="1"/>
          </p:nvPr>
        </p:nvSpPr>
        <p:spPr/>
        <p:txBody>
          <a:bodyPr/>
          <a:lstStyle/>
          <a:p>
            <a:r>
              <a:rPr lang="de-DE" sz="2400" dirty="0"/>
              <a:t>Demand-Ventile setzen Sauerstoff intermittierend bei der Einatmung frei. </a:t>
            </a:r>
          </a:p>
          <a:p>
            <a:r>
              <a:rPr lang="de-DE" sz="2400" dirty="0"/>
              <a:t>Sie sind entweder in die verfügbaren Systeme integriert oder können als Extra-Geräte angekoppelt werden. </a:t>
            </a:r>
          </a:p>
          <a:p>
            <a:r>
              <a:rPr lang="de-DE" sz="2400" dirty="0"/>
              <a:t>Die Reichweite der mobilen Geräte kann mehr als verdoppelt werden. </a:t>
            </a:r>
          </a:p>
          <a:p>
            <a:pPr marL="0" indent="0">
              <a:buNone/>
            </a:pPr>
            <a:endParaRPr lang="de-DE" sz="1200" dirty="0"/>
          </a:p>
          <a:p>
            <a:pPr marL="0" indent="0">
              <a:buNone/>
            </a:pPr>
            <a:r>
              <a:rPr lang="de-DE" sz="2400" dirty="0">
                <a:solidFill>
                  <a:srgbClr val="0070C0"/>
                </a:solidFill>
              </a:rPr>
              <a:t>Vor Verordnung eines Demand-Systems soll die Eignung des Patienten für dieses System sowohl in Ruhe als auch unter Belastung getestet werden.</a:t>
            </a:r>
          </a:p>
        </p:txBody>
      </p:sp>
    </p:spTree>
    <p:extLst>
      <p:ext uri="{BB962C8B-B14F-4D97-AF65-F5344CB8AC3E}">
        <p14:creationId xmlns:p14="http://schemas.microsoft.com/office/powerpoint/2010/main" val="525990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2733F7-5BEA-447B-B2AB-B33F36132FF5}"/>
              </a:ext>
            </a:extLst>
          </p:cNvPr>
          <p:cNvSpPr>
            <a:spLocks noGrp="1"/>
          </p:cNvSpPr>
          <p:nvPr>
            <p:ph type="title"/>
          </p:nvPr>
        </p:nvSpPr>
        <p:spPr/>
        <p:txBody>
          <a:bodyPr>
            <a:normAutofit/>
          </a:bodyPr>
          <a:lstStyle/>
          <a:p>
            <a:r>
              <a:rPr lang="de-DE" dirty="0"/>
              <a:t>Sauerstoffbefeuchtung</a:t>
            </a:r>
          </a:p>
        </p:txBody>
      </p:sp>
      <p:sp>
        <p:nvSpPr>
          <p:cNvPr id="3" name="Inhaltsplatzhalter 2">
            <a:extLst>
              <a:ext uri="{FF2B5EF4-FFF2-40B4-BE49-F238E27FC236}">
                <a16:creationId xmlns:a16="http://schemas.microsoft.com/office/drawing/2014/main" id="{F092F157-DBCC-4FAD-A707-7291D4CE96A1}"/>
              </a:ext>
            </a:extLst>
          </p:cNvPr>
          <p:cNvSpPr>
            <a:spLocks noGrp="1"/>
          </p:cNvSpPr>
          <p:nvPr>
            <p:ph idx="1"/>
          </p:nvPr>
        </p:nvSpPr>
        <p:spPr>
          <a:xfrm>
            <a:off x="395536" y="1828906"/>
            <a:ext cx="8229600" cy="4624429"/>
          </a:xfrm>
        </p:spPr>
        <p:txBody>
          <a:bodyPr/>
          <a:lstStyle/>
          <a:p>
            <a:r>
              <a:rPr lang="de-DE" sz="2300" dirty="0"/>
              <a:t>O</a:t>
            </a:r>
            <a:r>
              <a:rPr lang="de-DE" sz="2300" baseline="-25000" dirty="0"/>
              <a:t>2</a:t>
            </a:r>
            <a:r>
              <a:rPr lang="de-DE" sz="2300" dirty="0"/>
              <a:t> wird als trockenes Gas eingeatmet </a:t>
            </a:r>
          </a:p>
          <a:p>
            <a:r>
              <a:rPr lang="de-DE" sz="2300" dirty="0"/>
              <a:t>Insbesondere bei hohen Sauerstoffflüssen kann die Schleimhaut der oberen Atemwege austrocknen, sich entzünden, bluten.</a:t>
            </a:r>
          </a:p>
          <a:p>
            <a:r>
              <a:rPr lang="de-DE" sz="2300" dirty="0"/>
              <a:t>Zu beachten ist:</a:t>
            </a:r>
          </a:p>
          <a:p>
            <a:pPr lvl="1" indent="-387350">
              <a:spcBef>
                <a:spcPts val="0"/>
              </a:spcBef>
              <a:spcAft>
                <a:spcPts val="0"/>
              </a:spcAft>
              <a:buFont typeface="Wingdings" panose="05000000000000000000" pitchFamily="2" charset="2"/>
              <a:buChar char="Ø"/>
            </a:pPr>
            <a:r>
              <a:rPr lang="de-DE" sz="2300" dirty="0"/>
              <a:t>die Effektivität sinkt, wenn die Befeuchtung am Geräteausgang angebracht ist. Eine patientennahe Anfeuchtung sollte bevorzugt werden. </a:t>
            </a:r>
          </a:p>
          <a:p>
            <a:pPr lvl="1" indent="-387350">
              <a:buFont typeface="Wingdings" panose="05000000000000000000" pitchFamily="2" charset="2"/>
              <a:buChar char="Ø"/>
            </a:pPr>
            <a:r>
              <a:rPr lang="de-DE" sz="2300" dirty="0"/>
              <a:t>Es besteht bei patientenferner Befeuchtung das Risiko der Flüssigkeitsbildung im Schlauchsystem.</a:t>
            </a:r>
          </a:p>
          <a:p>
            <a:pPr marL="342900" lvl="1" indent="-342900">
              <a:buFont typeface="Arial" panose="020B0604020202020204" pitchFamily="34" charset="0"/>
              <a:buChar char="•"/>
            </a:pPr>
            <a:r>
              <a:rPr lang="de-DE" sz="2300" dirty="0"/>
              <a:t>Die Befeuchtung durch </a:t>
            </a:r>
            <a:r>
              <a:rPr lang="de-DE" sz="2300" dirty="0" err="1"/>
              <a:t>Sterilwasser</a:t>
            </a:r>
            <a:r>
              <a:rPr lang="de-DE" sz="2300" dirty="0"/>
              <a:t>-Befeuchtungssysteme wird kontrovers diskutiert.</a:t>
            </a:r>
          </a:p>
          <a:p>
            <a:pPr marL="0" indent="0">
              <a:buNone/>
            </a:pPr>
            <a:endParaRPr lang="de-DE" sz="2400" dirty="0"/>
          </a:p>
          <a:p>
            <a:pPr marL="0" indent="0">
              <a:buNone/>
            </a:pPr>
            <a:endParaRPr lang="de-DE" dirty="0"/>
          </a:p>
        </p:txBody>
      </p:sp>
    </p:spTree>
    <p:extLst>
      <p:ext uri="{BB962C8B-B14F-4D97-AF65-F5344CB8AC3E}">
        <p14:creationId xmlns:p14="http://schemas.microsoft.com/office/powerpoint/2010/main" val="1111939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A6959-1D83-43B5-845A-BC729CE552C1}"/>
              </a:ext>
            </a:extLst>
          </p:cNvPr>
          <p:cNvSpPr>
            <a:spLocks noGrp="1"/>
          </p:cNvSpPr>
          <p:nvPr>
            <p:ph type="title"/>
          </p:nvPr>
        </p:nvSpPr>
        <p:spPr/>
        <p:txBody>
          <a:bodyPr>
            <a:normAutofit fontScale="90000"/>
          </a:bodyPr>
          <a:lstStyle/>
          <a:p>
            <a:r>
              <a:rPr lang="de-DE" dirty="0"/>
              <a:t>Praktische Aspekte der Verordnung von LTOT</a:t>
            </a:r>
          </a:p>
        </p:txBody>
      </p:sp>
      <p:sp>
        <p:nvSpPr>
          <p:cNvPr id="3" name="Inhaltsplatzhalter 2">
            <a:extLst>
              <a:ext uri="{FF2B5EF4-FFF2-40B4-BE49-F238E27FC236}">
                <a16:creationId xmlns:a16="http://schemas.microsoft.com/office/drawing/2014/main" id="{F86C2EFA-8621-4D3A-8638-22B55E25F195}"/>
              </a:ext>
            </a:extLst>
          </p:cNvPr>
          <p:cNvSpPr>
            <a:spLocks noGrp="1"/>
          </p:cNvSpPr>
          <p:nvPr>
            <p:ph idx="1"/>
          </p:nvPr>
        </p:nvSpPr>
        <p:spPr>
          <a:xfrm>
            <a:off x="457200" y="1844824"/>
            <a:ext cx="8229600" cy="4525963"/>
          </a:xfrm>
        </p:spPr>
        <p:txBody>
          <a:bodyPr/>
          <a:lstStyle/>
          <a:p>
            <a:r>
              <a:rPr lang="de-DE" sz="2400" dirty="0"/>
              <a:t>Die Nasenbrille stellt die bevorzugte Applikationsform dar. Eine Befeuchtung des Sauerstoffs ist dabei nicht regelhaft erforderlich.</a:t>
            </a:r>
          </a:p>
          <a:p>
            <a:r>
              <a:rPr lang="de-DE" sz="2400" dirty="0"/>
              <a:t>Die LTOT sollte in Bezug auf Indikationsstellung, Flussmenge, Therapieeffekte und Adhärenz nach etwa 3 Monaten überprüft werden. Die folgenden Kontrollintervalle sollten sich am klinischen Zustand des Patienten bzw. der Therapieadhärenz orientieren.</a:t>
            </a:r>
          </a:p>
          <a:p>
            <a:r>
              <a:rPr lang="de-DE" sz="2400" dirty="0"/>
              <a:t>Die Auswahl der Sauerstoffquelle soll sich an der nötigen Flussmenge und dem Mobilitätsgrad des Patienten orientieren.</a:t>
            </a:r>
          </a:p>
          <a:p>
            <a:endParaRPr lang="de-DE" sz="2400" dirty="0"/>
          </a:p>
        </p:txBody>
      </p:sp>
    </p:spTree>
    <p:extLst>
      <p:ext uri="{BB962C8B-B14F-4D97-AF65-F5344CB8AC3E}">
        <p14:creationId xmlns:p14="http://schemas.microsoft.com/office/powerpoint/2010/main" val="200942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F50EB5-F0BB-4C8D-A6F6-31C261538659}"/>
              </a:ext>
            </a:extLst>
          </p:cNvPr>
          <p:cNvSpPr>
            <a:spLocks noGrp="1"/>
          </p:cNvSpPr>
          <p:nvPr>
            <p:ph type="title"/>
          </p:nvPr>
        </p:nvSpPr>
        <p:spPr/>
        <p:txBody>
          <a:bodyPr>
            <a:normAutofit/>
          </a:bodyPr>
          <a:lstStyle/>
          <a:p>
            <a:r>
              <a:rPr lang="de-DE" sz="3200" dirty="0"/>
              <a:t>Der Nutzen der LTOT</a:t>
            </a:r>
            <a:endParaRPr lang="de-DE" dirty="0"/>
          </a:p>
        </p:txBody>
      </p:sp>
      <p:sp>
        <p:nvSpPr>
          <p:cNvPr id="3" name="Inhaltsplatzhalter 2">
            <a:extLst>
              <a:ext uri="{FF2B5EF4-FFF2-40B4-BE49-F238E27FC236}">
                <a16:creationId xmlns:a16="http://schemas.microsoft.com/office/drawing/2014/main" id="{14974D23-15AB-4CD8-9BC8-A26D4F6C94B3}"/>
              </a:ext>
            </a:extLst>
          </p:cNvPr>
          <p:cNvSpPr>
            <a:spLocks noGrp="1"/>
          </p:cNvSpPr>
          <p:nvPr>
            <p:ph idx="1"/>
          </p:nvPr>
        </p:nvSpPr>
        <p:spPr/>
        <p:txBody>
          <a:bodyPr/>
          <a:lstStyle/>
          <a:p>
            <a:pPr marL="0" indent="0">
              <a:buNone/>
            </a:pPr>
            <a:r>
              <a:rPr lang="de-DE" sz="2200" dirty="0"/>
              <a:t>hängt von der Ätiologie der zugrundeliegenden Erkrankung ab. </a:t>
            </a:r>
          </a:p>
          <a:p>
            <a:r>
              <a:rPr lang="de-DE" sz="2200" dirty="0"/>
              <a:t>LTOT ist bei Patienten mit COPD und chronisch </a:t>
            </a:r>
            <a:r>
              <a:rPr lang="de-DE" sz="2200" dirty="0" err="1"/>
              <a:t>hypoxämischer</a:t>
            </a:r>
            <a:r>
              <a:rPr lang="de-DE" sz="2200" dirty="0"/>
              <a:t> respiratorischer Insuffizienz indiziert.</a:t>
            </a:r>
          </a:p>
          <a:p>
            <a:r>
              <a:rPr lang="de-DE" sz="2200" dirty="0"/>
              <a:t>Die chronische Hypoxämie im Rahmen einer chronisch </a:t>
            </a:r>
            <a:r>
              <a:rPr lang="de-DE" sz="2200" dirty="0" err="1"/>
              <a:t>hyperkapnischen</a:t>
            </a:r>
            <a:r>
              <a:rPr lang="de-DE" sz="2200" dirty="0"/>
              <a:t> respiratorischen Insuffizienz (chronische Hyperkapnie als Ausdruck eines Versagens der Atempumpe) ist bevorzugt eine Indikation für die nicht-invasiven Beatmung (NIV). </a:t>
            </a:r>
          </a:p>
          <a:p>
            <a:r>
              <a:rPr lang="de-DE" sz="2200" dirty="0"/>
              <a:t>Bei COPD-Patienten mit Hypoxämie und Hyperkapnie (PCO</a:t>
            </a:r>
            <a:r>
              <a:rPr lang="de-DE" sz="2200" baseline="-25000" dirty="0"/>
              <a:t>2</a:t>
            </a:r>
            <a:r>
              <a:rPr lang="de-DE" sz="2200" dirty="0"/>
              <a:t> ≥ 50mmHg) sollte die NIV-Indikation in jedem Fall überprüft werden.</a:t>
            </a:r>
          </a:p>
          <a:p>
            <a:r>
              <a:rPr lang="de-DE" sz="2200" dirty="0"/>
              <a:t>Verordnung der LTOT setzt die diagnostische Möglichkeit der Blutgasanalyse voraus.</a:t>
            </a:r>
          </a:p>
        </p:txBody>
      </p:sp>
    </p:spTree>
    <p:extLst>
      <p:ext uri="{BB962C8B-B14F-4D97-AF65-F5344CB8AC3E}">
        <p14:creationId xmlns:p14="http://schemas.microsoft.com/office/powerpoint/2010/main" val="1916260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F0E348-ADAF-4627-BA1E-4068A5F15E68}"/>
              </a:ext>
            </a:extLst>
          </p:cNvPr>
          <p:cNvSpPr>
            <a:spLocks noGrp="1"/>
          </p:cNvSpPr>
          <p:nvPr>
            <p:ph type="title"/>
          </p:nvPr>
        </p:nvSpPr>
        <p:spPr/>
        <p:txBody>
          <a:bodyPr>
            <a:normAutofit fontScale="90000"/>
          </a:bodyPr>
          <a:lstStyle/>
          <a:p>
            <a:r>
              <a:rPr lang="de-DE" dirty="0"/>
              <a:t>Praktische Aspekte der Verordnung von LTOT</a:t>
            </a:r>
          </a:p>
        </p:txBody>
      </p:sp>
      <p:sp>
        <p:nvSpPr>
          <p:cNvPr id="3" name="Inhaltsplatzhalter 2">
            <a:extLst>
              <a:ext uri="{FF2B5EF4-FFF2-40B4-BE49-F238E27FC236}">
                <a16:creationId xmlns:a16="http://schemas.microsoft.com/office/drawing/2014/main" id="{347AA76F-D94D-4165-BB11-F2D1EFB02EA5}"/>
              </a:ext>
            </a:extLst>
          </p:cNvPr>
          <p:cNvSpPr>
            <a:spLocks noGrp="1"/>
          </p:cNvSpPr>
          <p:nvPr>
            <p:ph idx="1"/>
          </p:nvPr>
        </p:nvSpPr>
        <p:spPr>
          <a:xfrm>
            <a:off x="539552" y="1885677"/>
            <a:ext cx="8229600" cy="4639667"/>
          </a:xfrm>
        </p:spPr>
        <p:txBody>
          <a:bodyPr/>
          <a:lstStyle/>
          <a:p>
            <a:r>
              <a:rPr lang="de-DE" sz="2200" dirty="0"/>
              <a:t>Rauchende Patienten sollen bei gegebener Indikation für eine LTOT auf den möglicherweise geringeren Nutzen der LTOT und die größeren Gefahren (Verbrennungen) hingewiesen und zur Aufgabe des Tabakrauchens motiviert werden. Eine strukturierte multimodale Tabakentwöhnung soll angeboten werden.</a:t>
            </a:r>
          </a:p>
          <a:p>
            <a:r>
              <a:rPr lang="de-DE" sz="2200" dirty="0"/>
              <a:t>Die Schulung des Patienten auf sein Gerät ist sicherzustellen.</a:t>
            </a:r>
          </a:p>
          <a:p>
            <a:r>
              <a:rPr lang="de-DE" sz="2200" dirty="0"/>
              <a:t>Mitverordnet werden können</a:t>
            </a:r>
          </a:p>
          <a:p>
            <a:pPr lvl="1" indent="-387350">
              <a:buFont typeface="Wingdings" panose="05000000000000000000" pitchFamily="2" charset="2"/>
              <a:buChar char="Ø"/>
            </a:pPr>
            <a:r>
              <a:rPr lang="de-DE" sz="2200" dirty="0"/>
              <a:t>Beförderungshilfen bei mobilen Systemen (Caddy, Rückentragehilfen, Rollatoren)</a:t>
            </a:r>
          </a:p>
          <a:p>
            <a:pPr lvl="1" indent="-387350">
              <a:buFont typeface="Wingdings" panose="05000000000000000000" pitchFamily="2" charset="2"/>
              <a:buChar char="Ø"/>
            </a:pPr>
            <a:r>
              <a:rPr lang="de-DE" sz="2200" dirty="0"/>
              <a:t>Nasenbrille, Venturi-Maske</a:t>
            </a:r>
          </a:p>
          <a:p>
            <a:pPr marL="342900" lvl="1" indent="-342900">
              <a:buFont typeface="Arial" panose="020B0604020202020204" pitchFamily="34" charset="0"/>
              <a:buChar char="•"/>
            </a:pPr>
            <a:r>
              <a:rPr lang="de-DE" sz="2200" dirty="0"/>
              <a:t>Sauerstoffpass ausstellen!</a:t>
            </a:r>
          </a:p>
        </p:txBody>
      </p:sp>
    </p:spTree>
    <p:extLst>
      <p:ext uri="{BB962C8B-B14F-4D97-AF65-F5344CB8AC3E}">
        <p14:creationId xmlns:p14="http://schemas.microsoft.com/office/powerpoint/2010/main" val="27492247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95149-F0F1-4710-996A-DA20E5314D4D}"/>
              </a:ext>
            </a:extLst>
          </p:cNvPr>
          <p:cNvSpPr>
            <a:spLocks noGrp="1"/>
          </p:cNvSpPr>
          <p:nvPr>
            <p:ph type="title"/>
          </p:nvPr>
        </p:nvSpPr>
        <p:spPr/>
        <p:txBody>
          <a:bodyPr/>
          <a:lstStyle/>
          <a:p>
            <a:r>
              <a:rPr lang="de-DE" dirty="0"/>
              <a:t>Flugreisen</a:t>
            </a:r>
          </a:p>
        </p:txBody>
      </p:sp>
      <p:sp>
        <p:nvSpPr>
          <p:cNvPr id="3" name="Inhaltsplatzhalter 2">
            <a:extLst>
              <a:ext uri="{FF2B5EF4-FFF2-40B4-BE49-F238E27FC236}">
                <a16:creationId xmlns:a16="http://schemas.microsoft.com/office/drawing/2014/main" id="{391DE355-F017-4D96-9A74-1A470215A267}"/>
              </a:ext>
            </a:extLst>
          </p:cNvPr>
          <p:cNvSpPr>
            <a:spLocks noGrp="1"/>
          </p:cNvSpPr>
          <p:nvPr>
            <p:ph idx="1"/>
          </p:nvPr>
        </p:nvSpPr>
        <p:spPr>
          <a:xfrm>
            <a:off x="466025" y="1772816"/>
            <a:ext cx="8229600" cy="4525963"/>
          </a:xfrm>
        </p:spPr>
        <p:txBody>
          <a:bodyPr/>
          <a:lstStyle/>
          <a:p>
            <a:r>
              <a:rPr lang="de-DE" sz="2400" dirty="0"/>
              <a:t>Mindestens 48 Stunden vor Abflug Antrag bei der ausgewählten Airline stellen</a:t>
            </a:r>
          </a:p>
          <a:p>
            <a:r>
              <a:rPr lang="de-DE" sz="2400" dirty="0"/>
              <a:t>Mobile Sauerstoffkonzentratoren mit Federal Aviation Administration (FAA)-Zulassung können mitgeführt werden.</a:t>
            </a:r>
          </a:p>
          <a:p>
            <a:r>
              <a:rPr lang="de-DE" sz="2400" dirty="0"/>
              <a:t>Akkulaufzeit muss 150% der geplanten Flugzeit betragen</a:t>
            </a:r>
          </a:p>
          <a:p>
            <a:r>
              <a:rPr lang="de-DE" sz="2400" dirty="0"/>
              <a:t>Flüssigsauerstoff-Geräte dürfen im Flugzeug nicht mitgeführt werden.</a:t>
            </a:r>
          </a:p>
          <a:p>
            <a:r>
              <a:rPr lang="de-DE" sz="2400" dirty="0"/>
              <a:t>Patienten mit einer SpO</a:t>
            </a:r>
            <a:r>
              <a:rPr lang="de-DE" sz="2400" baseline="-25000" dirty="0"/>
              <a:t>2</a:t>
            </a:r>
            <a:r>
              <a:rPr lang="de-DE" sz="2400" dirty="0"/>
              <a:t> von &lt; 92% auf Meereshöhe sollten während des Fluges mit Sauerstoff versorgt werden.</a:t>
            </a:r>
          </a:p>
          <a:p>
            <a:r>
              <a:rPr lang="de-DE" sz="2400" dirty="0"/>
              <a:t>„fit </a:t>
            </a:r>
            <a:r>
              <a:rPr lang="de-DE" sz="2400" dirty="0" err="1"/>
              <a:t>to</a:t>
            </a:r>
            <a:r>
              <a:rPr lang="de-DE" sz="2400" dirty="0"/>
              <a:t> </a:t>
            </a:r>
            <a:r>
              <a:rPr lang="de-DE" sz="2400" dirty="0" err="1"/>
              <a:t>fly</a:t>
            </a:r>
            <a:r>
              <a:rPr lang="de-DE" sz="2400" dirty="0"/>
              <a:t>-Test“</a:t>
            </a:r>
          </a:p>
        </p:txBody>
      </p:sp>
    </p:spTree>
    <p:extLst>
      <p:ext uri="{BB962C8B-B14F-4D97-AF65-F5344CB8AC3E}">
        <p14:creationId xmlns:p14="http://schemas.microsoft.com/office/powerpoint/2010/main" val="42566147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461A5-DA0B-4FDC-84D3-9A93F30EB4A5}"/>
              </a:ext>
            </a:extLst>
          </p:cNvPr>
          <p:cNvSpPr>
            <a:spLocks noGrp="1"/>
          </p:cNvSpPr>
          <p:nvPr>
            <p:ph type="title"/>
          </p:nvPr>
        </p:nvSpPr>
        <p:spPr>
          <a:xfrm>
            <a:off x="1349291" y="635000"/>
            <a:ext cx="6895117" cy="849784"/>
          </a:xfrm>
        </p:spPr>
        <p:txBody>
          <a:bodyPr>
            <a:normAutofit fontScale="90000"/>
          </a:bodyPr>
          <a:lstStyle/>
          <a:p>
            <a:r>
              <a:rPr lang="de-DE" dirty="0"/>
              <a:t>Rechtlicher Rahmen der Hilfsmittelversorgung</a:t>
            </a:r>
          </a:p>
        </p:txBody>
      </p:sp>
      <p:sp>
        <p:nvSpPr>
          <p:cNvPr id="3" name="Inhaltsplatzhalter 2">
            <a:extLst>
              <a:ext uri="{FF2B5EF4-FFF2-40B4-BE49-F238E27FC236}">
                <a16:creationId xmlns:a16="http://schemas.microsoft.com/office/drawing/2014/main" id="{E7E28BCF-E82D-4EA5-8D6F-5B228AF0EA8C}"/>
              </a:ext>
            </a:extLst>
          </p:cNvPr>
          <p:cNvSpPr>
            <a:spLocks noGrp="1"/>
          </p:cNvSpPr>
          <p:nvPr>
            <p:ph idx="1"/>
          </p:nvPr>
        </p:nvSpPr>
        <p:spPr>
          <a:xfrm>
            <a:off x="457200" y="1916832"/>
            <a:ext cx="8229600" cy="4525963"/>
          </a:xfrm>
        </p:spPr>
        <p:txBody>
          <a:bodyPr/>
          <a:lstStyle/>
          <a:p>
            <a:r>
              <a:rPr lang="de-DE" sz="2400" dirty="0"/>
              <a:t>Die Systeme für die LTOT sind Hilfsmittel.</a:t>
            </a:r>
          </a:p>
          <a:p>
            <a:r>
              <a:rPr lang="de-DE" sz="2400" dirty="0"/>
              <a:t>Sauerstoff ist ein Arzneimittel.</a:t>
            </a:r>
          </a:p>
          <a:p>
            <a:r>
              <a:rPr lang="de-DE" sz="2400" dirty="0"/>
              <a:t>Da beides untrennbar verbunden ist, erfolgt eine gemeinsame Versorgung durch Leistungserbringer.</a:t>
            </a:r>
          </a:p>
          <a:p>
            <a:r>
              <a:rPr lang="de-DE" sz="2400" dirty="0"/>
              <a:t>Kostenträger sind meist die Krankenversicherungen. </a:t>
            </a:r>
          </a:p>
          <a:p>
            <a:r>
              <a:rPr lang="de-DE" sz="2400" dirty="0"/>
              <a:t>Unter bestimmten Umständen (Zweitausstattung für den Arbeitsplatz, zusätzlicher Satz Akkus bei mobilen Konzentratoren für den Weg zur Arbeit ) können Rentenversicherung, Arbeitsagentur, Integrationsamt zuständig sein.</a:t>
            </a:r>
          </a:p>
        </p:txBody>
      </p:sp>
    </p:spTree>
    <p:extLst>
      <p:ext uri="{BB962C8B-B14F-4D97-AF65-F5344CB8AC3E}">
        <p14:creationId xmlns:p14="http://schemas.microsoft.com/office/powerpoint/2010/main" val="245202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517431-B483-44BB-8724-9C2A1C4E5156}"/>
              </a:ext>
            </a:extLst>
          </p:cNvPr>
          <p:cNvSpPr>
            <a:spLocks noGrp="1"/>
          </p:cNvSpPr>
          <p:nvPr>
            <p:ph type="title"/>
          </p:nvPr>
        </p:nvSpPr>
        <p:spPr/>
        <p:txBody>
          <a:bodyPr/>
          <a:lstStyle/>
          <a:p>
            <a:r>
              <a:rPr lang="de-DE" dirty="0"/>
              <a:t>GKV-Versicherte</a:t>
            </a:r>
          </a:p>
        </p:txBody>
      </p:sp>
      <p:sp>
        <p:nvSpPr>
          <p:cNvPr id="3" name="Inhaltsplatzhalter 2">
            <a:extLst>
              <a:ext uri="{FF2B5EF4-FFF2-40B4-BE49-F238E27FC236}">
                <a16:creationId xmlns:a16="http://schemas.microsoft.com/office/drawing/2014/main" id="{C6716DCE-638A-48E0-B1BC-D7834A64D0D1}"/>
              </a:ext>
            </a:extLst>
          </p:cNvPr>
          <p:cNvSpPr>
            <a:spLocks noGrp="1"/>
          </p:cNvSpPr>
          <p:nvPr>
            <p:ph idx="1"/>
          </p:nvPr>
        </p:nvSpPr>
        <p:spPr>
          <a:xfrm>
            <a:off x="539552" y="1916832"/>
            <a:ext cx="8229600" cy="4248472"/>
          </a:xfrm>
        </p:spPr>
        <p:txBody>
          <a:bodyPr/>
          <a:lstStyle/>
          <a:p>
            <a:pPr marL="0" indent="0">
              <a:buNone/>
            </a:pPr>
            <a:r>
              <a:rPr lang="de-DE" sz="2400" dirty="0"/>
              <a:t>haben Anspruch auf Hilfsmittel, die nicht als allgemeine Gebrauchsgegenstände des täglichen Lebens anzusehen sind (dazu gehört Versorgung mit LTOT).</a:t>
            </a:r>
          </a:p>
          <a:p>
            <a:pPr marL="0" indent="0">
              <a:buNone/>
            </a:pPr>
            <a:r>
              <a:rPr lang="de-DE" sz="2400" dirty="0"/>
              <a:t>Dies schließt ein:</a:t>
            </a:r>
          </a:p>
          <a:p>
            <a:r>
              <a:rPr lang="de-DE" sz="2400" dirty="0"/>
              <a:t>individuelle Anpassung</a:t>
            </a:r>
          </a:p>
          <a:p>
            <a:r>
              <a:rPr lang="de-DE" sz="2400" dirty="0"/>
              <a:t>mehrfache Ausstattung aus hygienischen Gründen </a:t>
            </a:r>
          </a:p>
          <a:p>
            <a:r>
              <a:rPr lang="de-DE" sz="2400" dirty="0"/>
              <a:t>Lieferung von Zubehör</a:t>
            </a:r>
          </a:p>
          <a:p>
            <a:r>
              <a:rPr lang="de-DE" sz="2400" dirty="0"/>
              <a:t>Übernahme der Betriebskosten (etwa Stromkosten z. B. für die Sauerstoffkonzentratoren).</a:t>
            </a:r>
          </a:p>
        </p:txBody>
      </p:sp>
    </p:spTree>
    <p:extLst>
      <p:ext uri="{BB962C8B-B14F-4D97-AF65-F5344CB8AC3E}">
        <p14:creationId xmlns:p14="http://schemas.microsoft.com/office/powerpoint/2010/main" val="1972141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D3E778-925B-4093-A916-634196BE6F89}"/>
              </a:ext>
            </a:extLst>
          </p:cNvPr>
          <p:cNvSpPr>
            <a:spLocks noGrp="1"/>
          </p:cNvSpPr>
          <p:nvPr>
            <p:ph type="title"/>
          </p:nvPr>
        </p:nvSpPr>
        <p:spPr/>
        <p:txBody>
          <a:bodyPr/>
          <a:lstStyle/>
          <a:p>
            <a:r>
              <a:rPr lang="de-DE" dirty="0"/>
              <a:t>GKV</a:t>
            </a:r>
          </a:p>
        </p:txBody>
      </p:sp>
      <p:sp>
        <p:nvSpPr>
          <p:cNvPr id="3" name="Inhaltsplatzhalter 2">
            <a:extLst>
              <a:ext uri="{FF2B5EF4-FFF2-40B4-BE49-F238E27FC236}">
                <a16:creationId xmlns:a16="http://schemas.microsoft.com/office/drawing/2014/main" id="{6597E2B6-5187-459B-B55D-D285F1AF6023}"/>
              </a:ext>
            </a:extLst>
          </p:cNvPr>
          <p:cNvSpPr>
            <a:spLocks noGrp="1"/>
          </p:cNvSpPr>
          <p:nvPr>
            <p:ph idx="1"/>
          </p:nvPr>
        </p:nvSpPr>
        <p:spPr/>
        <p:txBody>
          <a:bodyPr/>
          <a:lstStyle/>
          <a:p>
            <a:r>
              <a:rPr lang="de-DE" sz="2400" dirty="0"/>
              <a:t>Die Entscheidung über die Form der Versorgung trifft der behandelnde Arzt.</a:t>
            </a:r>
          </a:p>
          <a:p>
            <a:r>
              <a:rPr lang="de-DE" sz="2400" dirty="0"/>
              <a:t>Die Form und Inhalte der Verordnung im System der GKV richten sich nach den Richtlinien des gemeinsamen Bundesausschusses (GBA) zur Verordnung von Hilfsmitteln in der jeweils aktuellen Fassung</a:t>
            </a:r>
            <a:r>
              <a:rPr lang="de-DE" dirty="0"/>
              <a:t>. </a:t>
            </a:r>
          </a:p>
          <a:p>
            <a:r>
              <a:rPr lang="de-DE" sz="2400" dirty="0"/>
              <a:t>Die verordneten Hilfsmittel müssen ausreichend, zweckmäßig und wirtschaftlich sein. Sie dürfen das Maß des Notwendigen nicht überschreiten.</a:t>
            </a:r>
          </a:p>
        </p:txBody>
      </p:sp>
    </p:spTree>
    <p:extLst>
      <p:ext uri="{BB962C8B-B14F-4D97-AF65-F5344CB8AC3E}">
        <p14:creationId xmlns:p14="http://schemas.microsoft.com/office/powerpoint/2010/main" val="3763829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7A0C36-94C8-46CF-A608-338048D129D6}"/>
              </a:ext>
            </a:extLst>
          </p:cNvPr>
          <p:cNvSpPr>
            <a:spLocks noGrp="1"/>
          </p:cNvSpPr>
          <p:nvPr>
            <p:ph type="title"/>
          </p:nvPr>
        </p:nvSpPr>
        <p:spPr/>
        <p:txBody>
          <a:bodyPr/>
          <a:lstStyle/>
          <a:p>
            <a:r>
              <a:rPr lang="de-DE" dirty="0"/>
              <a:t>Private Krankenversicherung</a:t>
            </a:r>
          </a:p>
        </p:txBody>
      </p:sp>
      <p:sp>
        <p:nvSpPr>
          <p:cNvPr id="3" name="Inhaltsplatzhalter 2">
            <a:extLst>
              <a:ext uri="{FF2B5EF4-FFF2-40B4-BE49-F238E27FC236}">
                <a16:creationId xmlns:a16="http://schemas.microsoft.com/office/drawing/2014/main" id="{BE160745-5302-4ACB-9629-19412DACA723}"/>
              </a:ext>
            </a:extLst>
          </p:cNvPr>
          <p:cNvSpPr>
            <a:spLocks noGrp="1"/>
          </p:cNvSpPr>
          <p:nvPr>
            <p:ph idx="1"/>
          </p:nvPr>
        </p:nvSpPr>
        <p:spPr/>
        <p:txBody>
          <a:bodyPr/>
          <a:lstStyle/>
          <a:p>
            <a:pPr marL="0" indent="0">
              <a:buNone/>
            </a:pPr>
            <a:r>
              <a:rPr lang="de-DE" sz="2800" dirty="0"/>
              <a:t>Leistungen der privaten Krankenversicherungen hängen in erster Linie davon ab, was im Versicherungsvertrag vereinbart wurde.</a:t>
            </a:r>
          </a:p>
          <a:p>
            <a:pPr marL="0" indent="0">
              <a:buNone/>
            </a:pPr>
            <a:endParaRPr lang="de-DE" sz="2800" dirty="0"/>
          </a:p>
          <a:p>
            <a:pPr marL="0" indent="0">
              <a:buNone/>
            </a:pPr>
            <a:r>
              <a:rPr lang="de-DE" sz="2800" dirty="0"/>
              <a:t>Wurde ein geschlossener Hilfsmittelkatalog vereinbart, so handelt es sich in der Regel hierbei um eine abschließende Aufzählung. </a:t>
            </a:r>
          </a:p>
        </p:txBody>
      </p:sp>
    </p:spTree>
    <p:extLst>
      <p:ext uri="{BB962C8B-B14F-4D97-AF65-F5344CB8AC3E}">
        <p14:creationId xmlns:p14="http://schemas.microsoft.com/office/powerpoint/2010/main" val="287448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9E47DC-6694-4EC8-8938-A2592C193995}"/>
              </a:ext>
            </a:extLst>
          </p:cNvPr>
          <p:cNvSpPr>
            <a:spLocks noGrp="1"/>
          </p:cNvSpPr>
          <p:nvPr>
            <p:ph type="title"/>
          </p:nvPr>
        </p:nvSpPr>
        <p:spPr/>
        <p:txBody>
          <a:bodyPr/>
          <a:lstStyle/>
          <a:p>
            <a:r>
              <a:rPr lang="de-DE" dirty="0"/>
              <a:t>Respiratorische Insuffizienz</a:t>
            </a:r>
          </a:p>
        </p:txBody>
      </p:sp>
      <p:sp>
        <p:nvSpPr>
          <p:cNvPr id="3" name="Inhaltsplatzhalter 2">
            <a:extLst>
              <a:ext uri="{FF2B5EF4-FFF2-40B4-BE49-F238E27FC236}">
                <a16:creationId xmlns:a16="http://schemas.microsoft.com/office/drawing/2014/main" id="{D864BB8E-2A10-45DD-9F41-68765821570D}"/>
              </a:ext>
            </a:extLst>
          </p:cNvPr>
          <p:cNvSpPr>
            <a:spLocks noGrp="1"/>
          </p:cNvSpPr>
          <p:nvPr>
            <p:ph idx="1"/>
          </p:nvPr>
        </p:nvSpPr>
        <p:spPr/>
        <p:txBody>
          <a:bodyPr/>
          <a:lstStyle/>
          <a:p>
            <a:r>
              <a:rPr lang="de-DE" sz="2400" dirty="0"/>
              <a:t>Chronisch </a:t>
            </a:r>
            <a:r>
              <a:rPr lang="de-DE" sz="2400" dirty="0" err="1"/>
              <a:t>hypoxämische</a:t>
            </a:r>
            <a:r>
              <a:rPr lang="de-DE" sz="2400" dirty="0"/>
              <a:t> Insuffizienz (Typ 1)</a:t>
            </a:r>
            <a:br>
              <a:rPr lang="de-DE" sz="2400" dirty="0"/>
            </a:br>
            <a:r>
              <a:rPr lang="de-DE" sz="2400" dirty="0"/>
              <a:t>Ursache meist Erkrankungen des Lungenparenchyms </a:t>
            </a:r>
          </a:p>
          <a:p>
            <a:pPr marL="0" indent="0">
              <a:buNone/>
            </a:pPr>
            <a:endParaRPr lang="de-DE" sz="2400" dirty="0"/>
          </a:p>
          <a:p>
            <a:r>
              <a:rPr lang="de-DE" sz="2400" dirty="0"/>
              <a:t>Chronischen </a:t>
            </a:r>
            <a:r>
              <a:rPr lang="de-DE" sz="2400" dirty="0" err="1"/>
              <a:t>hyperkapnischen</a:t>
            </a:r>
            <a:r>
              <a:rPr lang="de-DE" sz="2400" dirty="0"/>
              <a:t> Insuffizienz (Typ 2)</a:t>
            </a:r>
            <a:br>
              <a:rPr lang="de-DE" sz="2400" dirty="0"/>
            </a:br>
            <a:r>
              <a:rPr lang="de-DE" sz="2400" dirty="0"/>
              <a:t>Folge eines Versagens der Atempumpe </a:t>
            </a:r>
          </a:p>
          <a:p>
            <a:endParaRPr lang="de-DE" sz="2400" dirty="0"/>
          </a:p>
          <a:p>
            <a:r>
              <a:rPr lang="de-DE" sz="2400" dirty="0"/>
              <a:t>Kombinationen sind möglich.</a:t>
            </a:r>
          </a:p>
        </p:txBody>
      </p:sp>
    </p:spTree>
    <p:extLst>
      <p:ext uri="{BB962C8B-B14F-4D97-AF65-F5344CB8AC3E}">
        <p14:creationId xmlns:p14="http://schemas.microsoft.com/office/powerpoint/2010/main" val="1056820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F485C1-0BF8-4D72-92CB-E4F37F485044}"/>
              </a:ext>
            </a:extLst>
          </p:cNvPr>
          <p:cNvSpPr>
            <a:spLocks noGrp="1"/>
          </p:cNvSpPr>
          <p:nvPr>
            <p:ph type="title"/>
          </p:nvPr>
        </p:nvSpPr>
        <p:spPr/>
        <p:txBody>
          <a:bodyPr/>
          <a:lstStyle/>
          <a:p>
            <a:r>
              <a:rPr lang="de-DE" dirty="0"/>
              <a:t>Indikation der LTOT</a:t>
            </a:r>
          </a:p>
        </p:txBody>
      </p:sp>
      <p:sp>
        <p:nvSpPr>
          <p:cNvPr id="3" name="Inhaltsplatzhalter 2">
            <a:extLst>
              <a:ext uri="{FF2B5EF4-FFF2-40B4-BE49-F238E27FC236}">
                <a16:creationId xmlns:a16="http://schemas.microsoft.com/office/drawing/2014/main" id="{9D043126-BF29-41F5-820B-4E7328909D79}"/>
              </a:ext>
            </a:extLst>
          </p:cNvPr>
          <p:cNvSpPr>
            <a:spLocks noGrp="1"/>
          </p:cNvSpPr>
          <p:nvPr>
            <p:ph idx="1"/>
          </p:nvPr>
        </p:nvSpPr>
        <p:spPr/>
        <p:txBody>
          <a:bodyPr/>
          <a:lstStyle/>
          <a:p>
            <a:r>
              <a:rPr lang="de-DE" sz="2400" dirty="0"/>
              <a:t>Die Indikation zur Verordnung einer LTOT soll immer dann geprüft werden, wenn in einer stabilen Krankheitsphase eine chronische Hypoxämie (pulsoxymetrische Sättigung in Ruhe ≤ 92%) vorliegt. </a:t>
            </a:r>
          </a:p>
          <a:p>
            <a:pPr marL="0" indent="0">
              <a:buNone/>
            </a:pPr>
            <a:endParaRPr lang="de-DE" sz="2400" dirty="0"/>
          </a:p>
          <a:p>
            <a:r>
              <a:rPr lang="de-DE" sz="2400" dirty="0"/>
              <a:t>Auf der Grundlage der Letalitäts-Daten zur COPD (MRC- und NOT-Studie) sollte bei chronischer Hypoxämie eine LTOT verordnet werden.</a:t>
            </a:r>
          </a:p>
        </p:txBody>
      </p:sp>
    </p:spTree>
    <p:extLst>
      <p:ext uri="{BB962C8B-B14F-4D97-AF65-F5344CB8AC3E}">
        <p14:creationId xmlns:p14="http://schemas.microsoft.com/office/powerpoint/2010/main" val="851044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42B18-AFC0-4CD6-980B-C7BE01030F5E}"/>
              </a:ext>
            </a:extLst>
          </p:cNvPr>
          <p:cNvSpPr>
            <a:spLocks noGrp="1"/>
          </p:cNvSpPr>
          <p:nvPr>
            <p:ph type="title"/>
          </p:nvPr>
        </p:nvSpPr>
        <p:spPr>
          <a:xfrm>
            <a:off x="1399327" y="620688"/>
            <a:ext cx="7272808" cy="849784"/>
          </a:xfrm>
        </p:spPr>
        <p:txBody>
          <a:bodyPr>
            <a:normAutofit fontScale="90000"/>
          </a:bodyPr>
          <a:lstStyle/>
          <a:p>
            <a:pPr marL="0" indent="0">
              <a:buNone/>
            </a:pPr>
            <a:r>
              <a:rPr lang="de-DE" sz="3200" dirty="0"/>
              <a:t>Chronische Hypoxämie mit Indikation zur LTOT: </a:t>
            </a:r>
          </a:p>
        </p:txBody>
      </p:sp>
      <p:sp>
        <p:nvSpPr>
          <p:cNvPr id="3" name="Inhaltsplatzhalter 2">
            <a:extLst>
              <a:ext uri="{FF2B5EF4-FFF2-40B4-BE49-F238E27FC236}">
                <a16:creationId xmlns:a16="http://schemas.microsoft.com/office/drawing/2014/main" id="{4E1146BE-1D16-430E-9B52-82CB12B66C23}"/>
              </a:ext>
            </a:extLst>
          </p:cNvPr>
          <p:cNvSpPr>
            <a:spLocks noGrp="1"/>
          </p:cNvSpPr>
          <p:nvPr>
            <p:ph idx="1"/>
          </p:nvPr>
        </p:nvSpPr>
        <p:spPr>
          <a:xfrm>
            <a:off x="466025" y="1844824"/>
            <a:ext cx="8229600" cy="4453955"/>
          </a:xfrm>
        </p:spPr>
        <p:txBody>
          <a:bodyPr/>
          <a:lstStyle/>
          <a:p>
            <a:r>
              <a:rPr lang="de-DE" sz="2400" dirty="0">
                <a:solidFill>
                  <a:srgbClr val="0070C0"/>
                </a:solidFill>
              </a:rPr>
              <a:t>PaO</a:t>
            </a:r>
            <a:r>
              <a:rPr lang="de-DE" sz="2400" baseline="-25000" dirty="0">
                <a:solidFill>
                  <a:srgbClr val="0070C0"/>
                </a:solidFill>
              </a:rPr>
              <a:t>2</a:t>
            </a:r>
            <a:r>
              <a:rPr lang="de-DE" sz="2400" dirty="0">
                <a:solidFill>
                  <a:srgbClr val="0070C0"/>
                </a:solidFill>
              </a:rPr>
              <a:t> unter Ruhebedingungen und während einer stabilen Krankheitsphase (mindestens 3 Wochen) zweimal ≤ 55mmHg (≤ 7,3 kPa)</a:t>
            </a:r>
          </a:p>
          <a:p>
            <a:r>
              <a:rPr lang="de-DE" sz="2400" dirty="0"/>
              <a:t>Für Patient*innen mit COPD </a:t>
            </a:r>
            <a:r>
              <a:rPr lang="de-DE" sz="2400" dirty="0">
                <a:solidFill>
                  <a:srgbClr val="0070C0"/>
                </a:solidFill>
              </a:rPr>
              <a:t>und</a:t>
            </a:r>
            <a:endParaRPr lang="de-DE" sz="2400" dirty="0"/>
          </a:p>
          <a:p>
            <a:pPr marL="1074738" lvl="1" indent="-719138">
              <a:buFont typeface="Wingdings" panose="05000000000000000000" pitchFamily="2" charset="2"/>
              <a:buChar char="Ø"/>
            </a:pPr>
            <a:r>
              <a:rPr lang="de-DE" sz="2400" dirty="0"/>
              <a:t>sekundärer </a:t>
            </a:r>
            <a:r>
              <a:rPr lang="de-DE" sz="2400" dirty="0" err="1"/>
              <a:t>Polyglobulie</a:t>
            </a:r>
            <a:r>
              <a:rPr lang="de-DE" sz="2400" dirty="0"/>
              <a:t> (Hämatokrit ≥ 55%) </a:t>
            </a:r>
            <a:r>
              <a:rPr lang="de-DE" sz="2400" dirty="0">
                <a:solidFill>
                  <a:srgbClr val="0070C0"/>
                </a:solidFill>
              </a:rPr>
              <a:t>und/oder</a:t>
            </a:r>
            <a:endParaRPr lang="de-DE" sz="2400" b="1" dirty="0">
              <a:solidFill>
                <a:srgbClr val="0070C0"/>
              </a:solidFill>
            </a:endParaRPr>
          </a:p>
          <a:p>
            <a:pPr marL="1074738" lvl="1" indent="-719138">
              <a:buFont typeface="Wingdings" panose="05000000000000000000" pitchFamily="2" charset="2"/>
              <a:buChar char="Ø"/>
            </a:pPr>
            <a:r>
              <a:rPr lang="de-DE" sz="2400" dirty="0" err="1"/>
              <a:t>Cor</a:t>
            </a:r>
            <a:r>
              <a:rPr lang="de-DE" sz="2400" dirty="0"/>
              <a:t> pulmonale mit und ohne Rechtsherzinsuffizienz</a:t>
            </a:r>
          </a:p>
          <a:p>
            <a:pPr marL="400050" lvl="1" indent="0">
              <a:buNone/>
            </a:pPr>
            <a:r>
              <a:rPr lang="de-DE" sz="2400" dirty="0"/>
              <a:t>gilt: PaO</a:t>
            </a:r>
            <a:r>
              <a:rPr lang="de-DE" sz="2400" baseline="-25000" dirty="0"/>
              <a:t>2</a:t>
            </a:r>
            <a:r>
              <a:rPr lang="de-DE" sz="2400" dirty="0"/>
              <a:t>-Werte ≤ 60mmHg (≤ 8 kPa) </a:t>
            </a:r>
          </a:p>
          <a:p>
            <a:r>
              <a:rPr lang="de-DE" sz="2400" dirty="0"/>
              <a:t>Tritt eine Hyperkapnie während der LTOT auf, ist dies keine grundsätzliche Kontraindikation für die LTOT. </a:t>
            </a:r>
          </a:p>
          <a:p>
            <a:pPr marL="1074738" lvl="1" indent="-719138">
              <a:buFont typeface="Wingdings" panose="05000000000000000000" pitchFamily="2" charset="2"/>
              <a:buChar char="Ø"/>
            </a:pPr>
            <a:r>
              <a:rPr lang="de-DE" sz="2400" dirty="0"/>
              <a:t>Indikationsstellung zur NIV-Therapie prüfen</a:t>
            </a:r>
          </a:p>
        </p:txBody>
      </p:sp>
    </p:spTree>
    <p:extLst>
      <p:ext uri="{BB962C8B-B14F-4D97-AF65-F5344CB8AC3E}">
        <p14:creationId xmlns:p14="http://schemas.microsoft.com/office/powerpoint/2010/main" val="4194995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A7378E-3831-4F47-8F7F-058B2D11B73C}"/>
              </a:ext>
            </a:extLst>
          </p:cNvPr>
          <p:cNvSpPr>
            <a:spLocks noGrp="1"/>
          </p:cNvSpPr>
          <p:nvPr>
            <p:ph type="title"/>
          </p:nvPr>
        </p:nvSpPr>
        <p:spPr/>
        <p:txBody>
          <a:bodyPr/>
          <a:lstStyle/>
          <a:p>
            <a:r>
              <a:rPr lang="de-DE" dirty="0"/>
              <a:t>Postakute Sauerstofftherapie (</a:t>
            </a:r>
            <a:r>
              <a:rPr lang="de-DE" dirty="0" err="1"/>
              <a:t>PoaOT</a:t>
            </a:r>
            <a:r>
              <a:rPr lang="de-DE" dirty="0"/>
              <a:t>)</a:t>
            </a:r>
          </a:p>
        </p:txBody>
      </p:sp>
      <p:sp>
        <p:nvSpPr>
          <p:cNvPr id="3" name="Inhaltsplatzhalter 2">
            <a:extLst>
              <a:ext uri="{FF2B5EF4-FFF2-40B4-BE49-F238E27FC236}">
                <a16:creationId xmlns:a16="http://schemas.microsoft.com/office/drawing/2014/main" id="{985CC150-4BF5-4CF3-903D-A2F897C28864}"/>
              </a:ext>
            </a:extLst>
          </p:cNvPr>
          <p:cNvSpPr>
            <a:spLocks noGrp="1"/>
          </p:cNvSpPr>
          <p:nvPr>
            <p:ph idx="1"/>
          </p:nvPr>
        </p:nvSpPr>
        <p:spPr/>
        <p:txBody>
          <a:bodyPr/>
          <a:lstStyle/>
          <a:p>
            <a:r>
              <a:rPr lang="de-DE" sz="2400" dirty="0"/>
              <a:t>Symptomatische Patienten mit Luftnot und einer Sauerstoffsättigung ≤ 92% in Ruhe</a:t>
            </a:r>
          </a:p>
          <a:p>
            <a:pPr marL="0" indent="0">
              <a:buNone/>
            </a:pPr>
            <a:endParaRPr lang="de-DE" sz="2400" dirty="0"/>
          </a:p>
          <a:p>
            <a:r>
              <a:rPr lang="de-DE" sz="2400" dirty="0" err="1"/>
              <a:t>Reevaluation</a:t>
            </a:r>
            <a:r>
              <a:rPr lang="de-DE" sz="2400" dirty="0"/>
              <a:t> spätestens 6-12 Wochen nach Initiierung der </a:t>
            </a:r>
            <a:r>
              <a:rPr lang="de-DE" sz="2400" dirty="0" err="1"/>
              <a:t>PoaOT</a:t>
            </a:r>
            <a:endParaRPr lang="de-DE" sz="2400" dirty="0"/>
          </a:p>
        </p:txBody>
      </p:sp>
    </p:spTree>
    <p:extLst>
      <p:ext uri="{BB962C8B-B14F-4D97-AF65-F5344CB8AC3E}">
        <p14:creationId xmlns:p14="http://schemas.microsoft.com/office/powerpoint/2010/main" val="2173339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C8DFB3-FA69-44F9-9E55-0B7C303132BC}"/>
              </a:ext>
            </a:extLst>
          </p:cNvPr>
          <p:cNvSpPr>
            <a:spLocks noGrp="1"/>
          </p:cNvSpPr>
          <p:nvPr>
            <p:ph type="title"/>
          </p:nvPr>
        </p:nvSpPr>
        <p:spPr/>
        <p:txBody>
          <a:bodyPr/>
          <a:lstStyle/>
          <a:p>
            <a:r>
              <a:rPr lang="de-DE" dirty="0"/>
              <a:t>Algorithmus zur LTOT</a:t>
            </a:r>
          </a:p>
        </p:txBody>
      </p:sp>
      <p:sp>
        <p:nvSpPr>
          <p:cNvPr id="4" name="Textfeld 3">
            <a:extLst>
              <a:ext uri="{FF2B5EF4-FFF2-40B4-BE49-F238E27FC236}">
                <a16:creationId xmlns:a16="http://schemas.microsoft.com/office/drawing/2014/main" id="{6F0DE387-02EB-46DD-AE71-5BD72A52C171}"/>
              </a:ext>
            </a:extLst>
          </p:cNvPr>
          <p:cNvSpPr txBox="1"/>
          <p:nvPr/>
        </p:nvSpPr>
        <p:spPr>
          <a:xfrm>
            <a:off x="7670063" y="1901404"/>
            <a:ext cx="864096" cy="276999"/>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Keine LTOT</a:t>
            </a:r>
          </a:p>
        </p:txBody>
      </p:sp>
      <p:sp>
        <p:nvSpPr>
          <p:cNvPr id="12" name="Textfeld 11">
            <a:extLst>
              <a:ext uri="{FF2B5EF4-FFF2-40B4-BE49-F238E27FC236}">
                <a16:creationId xmlns:a16="http://schemas.microsoft.com/office/drawing/2014/main" id="{9AF68381-B317-4C8C-8AB1-B4A5FCB29116}"/>
              </a:ext>
            </a:extLst>
          </p:cNvPr>
          <p:cNvSpPr txBox="1"/>
          <p:nvPr/>
        </p:nvSpPr>
        <p:spPr>
          <a:xfrm>
            <a:off x="125155" y="6652210"/>
            <a:ext cx="2448272" cy="246221"/>
          </a:xfrm>
          <a:prstGeom prst="rect">
            <a:avLst/>
          </a:prstGeom>
          <a:noFill/>
        </p:spPr>
        <p:txBody>
          <a:bodyPr wrap="square" rtlCol="0">
            <a:spAutoFit/>
          </a:bodyPr>
          <a:lstStyle/>
          <a:p>
            <a:r>
              <a:rPr lang="de-DE" sz="1000" dirty="0"/>
              <a:t>LTOT = Langzeit-Sauerstofftherapie</a:t>
            </a:r>
          </a:p>
        </p:txBody>
      </p:sp>
      <p:pic>
        <p:nvPicPr>
          <p:cNvPr id="23" name="Bild 1" descr="Atemwegsliga_blau.png">
            <a:extLst>
              <a:ext uri="{FF2B5EF4-FFF2-40B4-BE49-F238E27FC236}">
                <a16:creationId xmlns:a16="http://schemas.microsoft.com/office/drawing/2014/main" id="{485DDE95-6304-452A-94BC-6477D1AED1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728339"/>
            <a:ext cx="1222289" cy="746785"/>
          </a:xfrm>
          <a:prstGeom prst="rect">
            <a:avLst/>
          </a:prstGeom>
        </p:spPr>
      </p:pic>
      <p:grpSp>
        <p:nvGrpSpPr>
          <p:cNvPr id="164" name="Gruppieren 163">
            <a:extLst>
              <a:ext uri="{FF2B5EF4-FFF2-40B4-BE49-F238E27FC236}">
                <a16:creationId xmlns:a16="http://schemas.microsoft.com/office/drawing/2014/main" id="{26F1233B-6F6E-4BD9-BFA6-A529F49C5562}"/>
              </a:ext>
            </a:extLst>
          </p:cNvPr>
          <p:cNvGrpSpPr/>
          <p:nvPr/>
        </p:nvGrpSpPr>
        <p:grpSpPr>
          <a:xfrm>
            <a:off x="107504" y="332656"/>
            <a:ext cx="8706142" cy="6185725"/>
            <a:chOff x="107504" y="332656"/>
            <a:chExt cx="8706142" cy="6185725"/>
          </a:xfrm>
        </p:grpSpPr>
        <p:sp>
          <p:nvSpPr>
            <p:cNvPr id="5" name="Textfeld 4">
              <a:extLst>
                <a:ext uri="{FF2B5EF4-FFF2-40B4-BE49-F238E27FC236}">
                  <a16:creationId xmlns:a16="http://schemas.microsoft.com/office/drawing/2014/main" id="{267F2368-7275-43B1-9949-D328D24A7733}"/>
                </a:ext>
              </a:extLst>
            </p:cNvPr>
            <p:cNvSpPr txBox="1"/>
            <p:nvPr/>
          </p:nvSpPr>
          <p:spPr>
            <a:xfrm>
              <a:off x="7670063" y="2636912"/>
              <a:ext cx="1142561" cy="830997"/>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LTOT mit stationären und mobilem Sauerstoffgerät</a:t>
              </a:r>
            </a:p>
          </p:txBody>
        </p:sp>
        <p:sp>
          <p:nvSpPr>
            <p:cNvPr id="8" name="Textfeld 7">
              <a:extLst>
                <a:ext uri="{FF2B5EF4-FFF2-40B4-BE49-F238E27FC236}">
                  <a16:creationId xmlns:a16="http://schemas.microsoft.com/office/drawing/2014/main" id="{B881DE56-08A1-4813-9E86-DCE04B499365}"/>
                </a:ext>
              </a:extLst>
            </p:cNvPr>
            <p:cNvSpPr txBox="1"/>
            <p:nvPr/>
          </p:nvSpPr>
          <p:spPr>
            <a:xfrm>
              <a:off x="7680060" y="5508836"/>
              <a:ext cx="864096" cy="276999"/>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Keine LTOT</a:t>
              </a:r>
            </a:p>
          </p:txBody>
        </p:sp>
        <p:sp>
          <p:nvSpPr>
            <p:cNvPr id="9" name="Textfeld 8">
              <a:extLst>
                <a:ext uri="{FF2B5EF4-FFF2-40B4-BE49-F238E27FC236}">
                  <a16:creationId xmlns:a16="http://schemas.microsoft.com/office/drawing/2014/main" id="{C48A004A-2F0B-4A5A-8B19-3EE850B0AD23}"/>
                </a:ext>
              </a:extLst>
            </p:cNvPr>
            <p:cNvSpPr txBox="1"/>
            <p:nvPr/>
          </p:nvSpPr>
          <p:spPr>
            <a:xfrm>
              <a:off x="7670063" y="6158801"/>
              <a:ext cx="864096" cy="276999"/>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Schaflabor</a:t>
              </a:r>
            </a:p>
          </p:txBody>
        </p:sp>
        <p:sp>
          <p:nvSpPr>
            <p:cNvPr id="10" name="Textfeld 9">
              <a:extLst>
                <a:ext uri="{FF2B5EF4-FFF2-40B4-BE49-F238E27FC236}">
                  <a16:creationId xmlns:a16="http://schemas.microsoft.com/office/drawing/2014/main" id="{763282C6-94F7-4314-BF8C-088AF8ED343A}"/>
                </a:ext>
              </a:extLst>
            </p:cNvPr>
            <p:cNvSpPr txBox="1"/>
            <p:nvPr/>
          </p:nvSpPr>
          <p:spPr>
            <a:xfrm>
              <a:off x="7671085" y="3565383"/>
              <a:ext cx="1142561" cy="646331"/>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LTOT mit stationären Sauerstoffgerät</a:t>
              </a:r>
            </a:p>
          </p:txBody>
        </p:sp>
        <p:sp>
          <p:nvSpPr>
            <p:cNvPr id="11" name="Textfeld 10">
              <a:extLst>
                <a:ext uri="{FF2B5EF4-FFF2-40B4-BE49-F238E27FC236}">
                  <a16:creationId xmlns:a16="http://schemas.microsoft.com/office/drawing/2014/main" id="{119E4A32-A9E1-4450-A6B5-8E68FA286691}"/>
                </a:ext>
              </a:extLst>
            </p:cNvPr>
            <p:cNvSpPr txBox="1"/>
            <p:nvPr/>
          </p:nvSpPr>
          <p:spPr>
            <a:xfrm>
              <a:off x="7670063" y="4653136"/>
              <a:ext cx="1142561" cy="646331"/>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LTOT mit </a:t>
              </a:r>
              <a:r>
                <a:rPr lang="de-DE" sz="1200" dirty="0" err="1"/>
                <a:t>mobilemSauerstoffgerät</a:t>
              </a:r>
              <a:endParaRPr lang="de-DE" sz="1200" dirty="0"/>
            </a:p>
          </p:txBody>
        </p:sp>
        <p:sp>
          <p:nvSpPr>
            <p:cNvPr id="13" name="Textfeld 12">
              <a:extLst>
                <a:ext uri="{FF2B5EF4-FFF2-40B4-BE49-F238E27FC236}">
                  <a16:creationId xmlns:a16="http://schemas.microsoft.com/office/drawing/2014/main" id="{866C8013-20BC-49FE-9801-1310E7D7F4EF}"/>
                </a:ext>
              </a:extLst>
            </p:cNvPr>
            <p:cNvSpPr txBox="1"/>
            <p:nvPr/>
          </p:nvSpPr>
          <p:spPr>
            <a:xfrm>
              <a:off x="2627784" y="1762904"/>
              <a:ext cx="1142561" cy="830997"/>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Therapie optimieren, </a:t>
              </a:r>
              <a:r>
                <a:rPr lang="de-DE" sz="1200" dirty="0" err="1"/>
                <a:t>Tabakent-wöhnung</a:t>
              </a:r>
              <a:endParaRPr lang="de-DE" sz="1200" dirty="0"/>
            </a:p>
          </p:txBody>
        </p:sp>
        <p:sp>
          <p:nvSpPr>
            <p:cNvPr id="14" name="Textfeld 13">
              <a:extLst>
                <a:ext uri="{FF2B5EF4-FFF2-40B4-BE49-F238E27FC236}">
                  <a16:creationId xmlns:a16="http://schemas.microsoft.com/office/drawing/2014/main" id="{23111469-3D86-4B98-B93A-185B4BF8FAF8}"/>
                </a:ext>
              </a:extLst>
            </p:cNvPr>
            <p:cNvSpPr txBox="1"/>
            <p:nvPr/>
          </p:nvSpPr>
          <p:spPr>
            <a:xfrm>
              <a:off x="2627784" y="3090073"/>
              <a:ext cx="1142561" cy="461665"/>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0</a:t>
              </a:r>
              <a:r>
                <a:rPr lang="de-DE" sz="1200" baseline="-25000" dirty="0"/>
                <a:t>2</a:t>
              </a:r>
              <a:r>
                <a:rPr lang="de-DE" sz="1200" dirty="0"/>
                <a:t>-Applikation in Ruhe</a:t>
              </a:r>
            </a:p>
          </p:txBody>
        </p:sp>
        <p:sp>
          <p:nvSpPr>
            <p:cNvPr id="15" name="Textfeld 14">
              <a:extLst>
                <a:ext uri="{FF2B5EF4-FFF2-40B4-BE49-F238E27FC236}">
                  <a16:creationId xmlns:a16="http://schemas.microsoft.com/office/drawing/2014/main" id="{E988D572-0087-420A-895B-755F87342FCD}"/>
                </a:ext>
              </a:extLst>
            </p:cNvPr>
            <p:cNvSpPr txBox="1"/>
            <p:nvPr/>
          </p:nvSpPr>
          <p:spPr>
            <a:xfrm>
              <a:off x="2627784" y="4881765"/>
              <a:ext cx="1142561" cy="461665"/>
            </a:xfrm>
            <a:prstGeom prst="rect">
              <a:avLst/>
            </a:prstGeom>
            <a:solidFill>
              <a:schemeClr val="accent6">
                <a:lumMod val="60000"/>
                <a:lumOff val="40000"/>
              </a:schemeClr>
            </a:solidFill>
            <a:ln>
              <a:solidFill>
                <a:schemeClr val="accent6">
                  <a:lumMod val="75000"/>
                </a:schemeClr>
              </a:solidFill>
            </a:ln>
          </p:spPr>
          <p:txBody>
            <a:bodyPr wrap="square" rtlCol="0">
              <a:spAutoFit/>
            </a:bodyPr>
            <a:lstStyle/>
            <a:p>
              <a:r>
                <a:rPr lang="de-DE" sz="1200" dirty="0"/>
                <a:t>0</a:t>
              </a:r>
              <a:r>
                <a:rPr lang="de-DE" sz="1200" baseline="-25000" dirty="0"/>
                <a:t>2</a:t>
              </a:r>
              <a:r>
                <a:rPr lang="de-DE" sz="1200" dirty="0"/>
                <a:t>-Applikation bei Belastung</a:t>
              </a:r>
            </a:p>
          </p:txBody>
        </p:sp>
        <p:sp>
          <p:nvSpPr>
            <p:cNvPr id="18" name="Flussdiagramm: Alternativer Prozess 17">
              <a:extLst>
                <a:ext uri="{FF2B5EF4-FFF2-40B4-BE49-F238E27FC236}">
                  <a16:creationId xmlns:a16="http://schemas.microsoft.com/office/drawing/2014/main" id="{FAB2FBAA-4643-4589-B7DF-60A4C3CC7ED4}"/>
                </a:ext>
              </a:extLst>
            </p:cNvPr>
            <p:cNvSpPr/>
            <p:nvPr/>
          </p:nvSpPr>
          <p:spPr>
            <a:xfrm>
              <a:off x="107504" y="332656"/>
              <a:ext cx="2304256" cy="1438322"/>
            </a:xfrm>
            <a:prstGeom prst="flowChartAlternateProcess">
              <a:avLst/>
            </a:prstGeom>
            <a:solidFill>
              <a:srgbClr val="F6FEA8"/>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200" dirty="0">
                  <a:solidFill>
                    <a:schemeClr val="tx1"/>
                  </a:solidFill>
                </a:rPr>
                <a:t>Pa0</a:t>
              </a:r>
              <a:r>
                <a:rPr lang="de-DE" sz="1200" baseline="-25000" dirty="0">
                  <a:solidFill>
                    <a:schemeClr val="tx1"/>
                  </a:solidFill>
                </a:rPr>
                <a:t>2 </a:t>
              </a:r>
              <a:r>
                <a:rPr lang="de-DE" sz="1200" dirty="0">
                  <a:solidFill>
                    <a:schemeClr val="tx1"/>
                  </a:solidFill>
                </a:rPr>
                <a:t>in Ruhe ≤ 55mmHg oder</a:t>
              </a:r>
            </a:p>
            <a:p>
              <a:r>
                <a:rPr lang="de-DE" sz="1200" dirty="0">
                  <a:solidFill>
                    <a:schemeClr val="tx1"/>
                  </a:solidFill>
                </a:rPr>
                <a:t>PaO</a:t>
              </a:r>
              <a:r>
                <a:rPr lang="de-DE" sz="1200" baseline="-25000" dirty="0">
                  <a:solidFill>
                    <a:schemeClr val="tx1"/>
                  </a:solidFill>
                </a:rPr>
                <a:t>2 </a:t>
              </a:r>
              <a:r>
                <a:rPr lang="de-DE" sz="1200" dirty="0">
                  <a:solidFill>
                    <a:schemeClr val="tx1"/>
                  </a:solidFill>
                </a:rPr>
                <a:t> in Ruhe 55-60mmHg bei</a:t>
              </a:r>
            </a:p>
            <a:p>
              <a:pPr marL="171450" indent="-171450">
                <a:buFontTx/>
                <a:buChar char="-"/>
              </a:pPr>
              <a:r>
                <a:rPr lang="de-DE" sz="1200" dirty="0" err="1">
                  <a:solidFill>
                    <a:schemeClr val="tx1"/>
                  </a:solidFill>
                </a:rPr>
                <a:t>Cor</a:t>
              </a:r>
              <a:r>
                <a:rPr lang="de-DE" sz="1200" dirty="0">
                  <a:solidFill>
                    <a:schemeClr val="tx1"/>
                  </a:solidFill>
                </a:rPr>
                <a:t> pulmonale oder</a:t>
              </a:r>
            </a:p>
            <a:p>
              <a:pPr marL="171450" indent="-171450">
                <a:buFontTx/>
                <a:buChar char="-"/>
              </a:pPr>
              <a:r>
                <a:rPr lang="de-DE" sz="1200" dirty="0" err="1">
                  <a:solidFill>
                    <a:schemeClr val="tx1"/>
                  </a:solidFill>
                </a:rPr>
                <a:t>Polyglobulie</a:t>
              </a:r>
              <a:r>
                <a:rPr lang="de-DE" sz="1200" dirty="0">
                  <a:solidFill>
                    <a:schemeClr val="tx1"/>
                  </a:solidFill>
                </a:rPr>
                <a:t> oder</a:t>
              </a:r>
            </a:p>
            <a:p>
              <a:r>
                <a:rPr lang="de-DE" sz="1200" dirty="0">
                  <a:solidFill>
                    <a:schemeClr val="tx1"/>
                  </a:solidFill>
                </a:rPr>
                <a:t>Pa0</a:t>
              </a:r>
              <a:r>
                <a:rPr lang="de-DE" sz="1200" baseline="-25000" dirty="0">
                  <a:solidFill>
                    <a:schemeClr val="tx1"/>
                  </a:solidFill>
                </a:rPr>
                <a:t>2</a:t>
              </a:r>
              <a:r>
                <a:rPr lang="de-DE" sz="1200" dirty="0">
                  <a:solidFill>
                    <a:schemeClr val="tx1"/>
                  </a:solidFill>
                </a:rPr>
                <a:t> unter Belastung ≤ 55mmHg oder</a:t>
              </a:r>
            </a:p>
            <a:p>
              <a:r>
                <a:rPr lang="de-DE" sz="1200" dirty="0">
                  <a:solidFill>
                    <a:schemeClr val="tx1"/>
                  </a:solidFill>
                </a:rPr>
                <a:t>Hypoxämie im Schlaf</a:t>
              </a:r>
            </a:p>
            <a:p>
              <a:endParaRPr lang="de-DE" sz="1000" dirty="0">
                <a:solidFill>
                  <a:schemeClr val="tx1"/>
                </a:solidFill>
              </a:endParaRPr>
            </a:p>
          </p:txBody>
        </p:sp>
        <p:sp>
          <p:nvSpPr>
            <p:cNvPr id="21" name="Flussdiagramm: Alternativer Prozess 20">
              <a:extLst>
                <a:ext uri="{FF2B5EF4-FFF2-40B4-BE49-F238E27FC236}">
                  <a16:creationId xmlns:a16="http://schemas.microsoft.com/office/drawing/2014/main" id="{E82B00B1-4B99-4549-A22F-5BFD042F2E8F}"/>
                </a:ext>
              </a:extLst>
            </p:cNvPr>
            <p:cNvSpPr/>
            <p:nvPr/>
          </p:nvSpPr>
          <p:spPr>
            <a:xfrm>
              <a:off x="197163" y="6158800"/>
              <a:ext cx="1817295" cy="359581"/>
            </a:xfrm>
            <a:prstGeom prst="flowChartAlternateProcess">
              <a:avLst/>
            </a:prstGeom>
            <a:solidFill>
              <a:srgbClr val="F6FEA8"/>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200" dirty="0">
                  <a:solidFill>
                    <a:schemeClr val="tx1"/>
                  </a:solidFill>
                </a:rPr>
                <a:t>Hypoxämie nur im Schlaf</a:t>
              </a:r>
            </a:p>
            <a:p>
              <a:endParaRPr lang="de-DE" sz="1000" dirty="0">
                <a:solidFill>
                  <a:schemeClr val="tx1"/>
                </a:solidFill>
              </a:endParaRPr>
            </a:p>
          </p:txBody>
        </p:sp>
        <p:sp>
          <p:nvSpPr>
            <p:cNvPr id="33" name="Flussdiagramm: Vorbereitung 32">
              <a:extLst>
                <a:ext uri="{FF2B5EF4-FFF2-40B4-BE49-F238E27FC236}">
                  <a16:creationId xmlns:a16="http://schemas.microsoft.com/office/drawing/2014/main" id="{86A24CA5-3D0C-4CE9-B7E0-C19A46AAACA7}"/>
                </a:ext>
              </a:extLst>
            </p:cNvPr>
            <p:cNvSpPr/>
            <p:nvPr/>
          </p:nvSpPr>
          <p:spPr>
            <a:xfrm>
              <a:off x="331376" y="2006756"/>
              <a:ext cx="2003266" cy="646331"/>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Grundkrankheit adäquat therapiert?</a:t>
              </a:r>
            </a:p>
          </p:txBody>
        </p:sp>
        <p:sp>
          <p:nvSpPr>
            <p:cNvPr id="34" name="Flussdiagramm: Vorbereitung 33">
              <a:extLst>
                <a:ext uri="{FF2B5EF4-FFF2-40B4-BE49-F238E27FC236}">
                  <a16:creationId xmlns:a16="http://schemas.microsoft.com/office/drawing/2014/main" id="{9DDB100D-2AF7-4B89-A62F-CBAEFD1FAEFB}"/>
                </a:ext>
              </a:extLst>
            </p:cNvPr>
            <p:cNvSpPr/>
            <p:nvPr/>
          </p:nvSpPr>
          <p:spPr>
            <a:xfrm>
              <a:off x="273549" y="2926657"/>
              <a:ext cx="2003266" cy="646331"/>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Hypoxämie in Ruhe?</a:t>
              </a:r>
            </a:p>
          </p:txBody>
        </p:sp>
        <p:sp>
          <p:nvSpPr>
            <p:cNvPr id="35" name="Flussdiagramm: Vorbereitung 34">
              <a:extLst>
                <a:ext uri="{FF2B5EF4-FFF2-40B4-BE49-F238E27FC236}">
                  <a16:creationId xmlns:a16="http://schemas.microsoft.com/office/drawing/2014/main" id="{240D938B-271F-425B-B418-BD25A2F09965}"/>
                </a:ext>
              </a:extLst>
            </p:cNvPr>
            <p:cNvSpPr/>
            <p:nvPr/>
          </p:nvSpPr>
          <p:spPr>
            <a:xfrm>
              <a:off x="273549" y="4789433"/>
              <a:ext cx="2003266" cy="646331"/>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Hypoxämie nur unter Belastung?</a:t>
              </a:r>
            </a:p>
          </p:txBody>
        </p:sp>
        <p:sp>
          <p:nvSpPr>
            <p:cNvPr id="36" name="Flussdiagramm: Vorbereitung 35">
              <a:extLst>
                <a:ext uri="{FF2B5EF4-FFF2-40B4-BE49-F238E27FC236}">
                  <a16:creationId xmlns:a16="http://schemas.microsoft.com/office/drawing/2014/main" id="{263A9FA7-AC69-4024-9687-24405FF70F35}"/>
                </a:ext>
              </a:extLst>
            </p:cNvPr>
            <p:cNvSpPr/>
            <p:nvPr/>
          </p:nvSpPr>
          <p:spPr>
            <a:xfrm>
              <a:off x="4860032" y="1854467"/>
              <a:ext cx="1584176" cy="370872"/>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Hypoxämie vorhanden?</a:t>
              </a:r>
            </a:p>
          </p:txBody>
        </p:sp>
        <p:sp>
          <p:nvSpPr>
            <p:cNvPr id="37" name="Flussdiagramm: Vorbereitung 36">
              <a:extLst>
                <a:ext uri="{FF2B5EF4-FFF2-40B4-BE49-F238E27FC236}">
                  <a16:creationId xmlns:a16="http://schemas.microsoft.com/office/drawing/2014/main" id="{C9C5C17C-FC6C-4B56-A523-A132C1F38DC7}"/>
                </a:ext>
              </a:extLst>
            </p:cNvPr>
            <p:cNvSpPr/>
            <p:nvPr/>
          </p:nvSpPr>
          <p:spPr>
            <a:xfrm>
              <a:off x="4021791" y="2989271"/>
              <a:ext cx="1702337" cy="646331"/>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rPr>
                <a:t>Pa0</a:t>
              </a:r>
              <a:r>
                <a:rPr lang="de-DE" sz="1000" baseline="-25000" dirty="0">
                  <a:solidFill>
                    <a:schemeClr val="tx1"/>
                  </a:solidFill>
                </a:rPr>
                <a:t>2</a:t>
              </a:r>
              <a:r>
                <a:rPr lang="de-DE" sz="1000" dirty="0">
                  <a:solidFill>
                    <a:schemeClr val="tx1"/>
                  </a:solidFill>
                </a:rPr>
                <a:t> ≥ 60mmHg oder</a:t>
              </a:r>
            </a:p>
            <a:p>
              <a:pPr algn="ctr"/>
              <a:r>
                <a:rPr lang="de-DE" sz="1000" dirty="0">
                  <a:solidFill>
                    <a:schemeClr val="tx1"/>
                  </a:solidFill>
                </a:rPr>
                <a:t>Anstieg um ≥ 10mmHG</a:t>
              </a:r>
            </a:p>
          </p:txBody>
        </p:sp>
        <p:sp>
          <p:nvSpPr>
            <p:cNvPr id="38" name="Flussdiagramm: Vorbereitung 37">
              <a:extLst>
                <a:ext uri="{FF2B5EF4-FFF2-40B4-BE49-F238E27FC236}">
                  <a16:creationId xmlns:a16="http://schemas.microsoft.com/office/drawing/2014/main" id="{8130966F-2920-477D-8872-5A5C8D50E77C}"/>
                </a:ext>
              </a:extLst>
            </p:cNvPr>
            <p:cNvSpPr/>
            <p:nvPr/>
          </p:nvSpPr>
          <p:spPr>
            <a:xfrm>
              <a:off x="5975574" y="3135469"/>
              <a:ext cx="1338783" cy="370872"/>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rPr>
                <a:t>Patient mobil?</a:t>
              </a:r>
            </a:p>
          </p:txBody>
        </p:sp>
        <p:sp>
          <p:nvSpPr>
            <p:cNvPr id="39" name="Flussdiagramm: Vorbereitung 38">
              <a:extLst>
                <a:ext uri="{FF2B5EF4-FFF2-40B4-BE49-F238E27FC236}">
                  <a16:creationId xmlns:a16="http://schemas.microsoft.com/office/drawing/2014/main" id="{81196DF6-28A4-435B-8184-AE6C9FD6EA0C}"/>
                </a:ext>
              </a:extLst>
            </p:cNvPr>
            <p:cNvSpPr/>
            <p:nvPr/>
          </p:nvSpPr>
          <p:spPr>
            <a:xfrm>
              <a:off x="4175956" y="4881765"/>
              <a:ext cx="2952328" cy="510034"/>
            </a:xfrm>
            <a:prstGeom prst="flowChartPreparation">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Sättigung &gt; 90%</a:t>
              </a:r>
            </a:p>
            <a:p>
              <a:pPr algn="ctr"/>
              <a:r>
                <a:rPr lang="de-DE" sz="1200" dirty="0">
                  <a:solidFill>
                    <a:schemeClr val="tx1"/>
                  </a:solidFill>
                </a:rPr>
                <a:t>Belastbarkeit verbessert?</a:t>
              </a:r>
            </a:p>
          </p:txBody>
        </p:sp>
      </p:grpSp>
      <p:cxnSp>
        <p:nvCxnSpPr>
          <p:cNvPr id="59" name="Gerade Verbindung mit Pfeil 58">
            <a:extLst>
              <a:ext uri="{FF2B5EF4-FFF2-40B4-BE49-F238E27FC236}">
                <a16:creationId xmlns:a16="http://schemas.microsoft.com/office/drawing/2014/main" id="{2279A49B-92E5-47DB-AED7-C8FF26AFA6CA}"/>
              </a:ext>
            </a:extLst>
          </p:cNvPr>
          <p:cNvCxnSpPr>
            <a:cxnSpLocks/>
          </p:cNvCxnSpPr>
          <p:nvPr/>
        </p:nvCxnSpPr>
        <p:spPr>
          <a:xfrm>
            <a:off x="1259632" y="1772816"/>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Gerade Verbindung mit Pfeil 61">
            <a:extLst>
              <a:ext uri="{FF2B5EF4-FFF2-40B4-BE49-F238E27FC236}">
                <a16:creationId xmlns:a16="http://schemas.microsoft.com/office/drawing/2014/main" id="{6AFA00F1-EFBE-4B95-9045-5D14E29FB8ED}"/>
              </a:ext>
            </a:extLst>
          </p:cNvPr>
          <p:cNvCxnSpPr>
            <a:cxnSpLocks/>
          </p:cNvCxnSpPr>
          <p:nvPr/>
        </p:nvCxnSpPr>
        <p:spPr>
          <a:xfrm>
            <a:off x="1259632" y="2708920"/>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Gerade Verbindung mit Pfeil 62">
            <a:extLst>
              <a:ext uri="{FF2B5EF4-FFF2-40B4-BE49-F238E27FC236}">
                <a16:creationId xmlns:a16="http://schemas.microsoft.com/office/drawing/2014/main" id="{09470CF5-8747-40E1-A1CD-FEED98F03F82}"/>
              </a:ext>
            </a:extLst>
          </p:cNvPr>
          <p:cNvCxnSpPr>
            <a:cxnSpLocks/>
          </p:cNvCxnSpPr>
          <p:nvPr/>
        </p:nvCxnSpPr>
        <p:spPr>
          <a:xfrm>
            <a:off x="1259632" y="3573016"/>
            <a:ext cx="0" cy="1152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Gerade Verbindung mit Pfeil 64">
            <a:extLst>
              <a:ext uri="{FF2B5EF4-FFF2-40B4-BE49-F238E27FC236}">
                <a16:creationId xmlns:a16="http://schemas.microsoft.com/office/drawing/2014/main" id="{33AB3121-DCE0-4355-ADB5-A96A35038096}"/>
              </a:ext>
            </a:extLst>
          </p:cNvPr>
          <p:cNvCxnSpPr>
            <a:cxnSpLocks/>
          </p:cNvCxnSpPr>
          <p:nvPr/>
        </p:nvCxnSpPr>
        <p:spPr>
          <a:xfrm>
            <a:off x="1259632" y="5445224"/>
            <a:ext cx="0"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E9EE5104-2864-4800-804B-E9FCE9595719}"/>
              </a:ext>
            </a:extLst>
          </p:cNvPr>
          <p:cNvCxnSpPr>
            <a:cxnSpLocks/>
            <a:stCxn id="33" idx="3"/>
          </p:cNvCxnSpPr>
          <p:nvPr/>
        </p:nvCxnSpPr>
        <p:spPr>
          <a:xfrm>
            <a:off x="2334642" y="2329922"/>
            <a:ext cx="293142" cy="2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Gerade Verbindung mit Pfeil 69">
            <a:extLst>
              <a:ext uri="{FF2B5EF4-FFF2-40B4-BE49-F238E27FC236}">
                <a16:creationId xmlns:a16="http://schemas.microsoft.com/office/drawing/2014/main" id="{DEA8A249-64EE-4CD1-9F96-B2A49AE86545}"/>
              </a:ext>
            </a:extLst>
          </p:cNvPr>
          <p:cNvCxnSpPr>
            <a:cxnSpLocks/>
            <a:endCxn id="36" idx="1"/>
          </p:cNvCxnSpPr>
          <p:nvPr/>
        </p:nvCxnSpPr>
        <p:spPr>
          <a:xfrm>
            <a:off x="3844788" y="2039122"/>
            <a:ext cx="1015244" cy="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Gerade Verbindung mit Pfeil 71">
            <a:extLst>
              <a:ext uri="{FF2B5EF4-FFF2-40B4-BE49-F238E27FC236}">
                <a16:creationId xmlns:a16="http://schemas.microsoft.com/office/drawing/2014/main" id="{F1755E39-3324-4C25-95B2-80BA897CDDFD}"/>
              </a:ext>
            </a:extLst>
          </p:cNvPr>
          <p:cNvCxnSpPr>
            <a:cxnSpLocks/>
          </p:cNvCxnSpPr>
          <p:nvPr/>
        </p:nvCxnSpPr>
        <p:spPr>
          <a:xfrm>
            <a:off x="6454599" y="2038341"/>
            <a:ext cx="1141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Gerade Verbindung mit Pfeil 73">
            <a:extLst>
              <a:ext uri="{FF2B5EF4-FFF2-40B4-BE49-F238E27FC236}">
                <a16:creationId xmlns:a16="http://schemas.microsoft.com/office/drawing/2014/main" id="{2E28EF56-81C9-42E0-B12A-0F263AE75B26}"/>
              </a:ext>
            </a:extLst>
          </p:cNvPr>
          <p:cNvCxnSpPr>
            <a:cxnSpLocks/>
            <a:endCxn id="38" idx="1"/>
          </p:cNvCxnSpPr>
          <p:nvPr/>
        </p:nvCxnSpPr>
        <p:spPr>
          <a:xfrm flipV="1">
            <a:off x="5755410" y="3320905"/>
            <a:ext cx="220164" cy="2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Gerade Verbindung mit Pfeil 75">
            <a:extLst>
              <a:ext uri="{FF2B5EF4-FFF2-40B4-BE49-F238E27FC236}">
                <a16:creationId xmlns:a16="http://schemas.microsoft.com/office/drawing/2014/main" id="{34D2BD75-0A53-4AD2-8919-E9055B01BC50}"/>
              </a:ext>
            </a:extLst>
          </p:cNvPr>
          <p:cNvCxnSpPr>
            <a:cxnSpLocks/>
          </p:cNvCxnSpPr>
          <p:nvPr/>
        </p:nvCxnSpPr>
        <p:spPr>
          <a:xfrm flipV="1">
            <a:off x="3785986" y="3310192"/>
            <a:ext cx="220164" cy="2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Gerade Verbindung mit Pfeil 76">
            <a:extLst>
              <a:ext uri="{FF2B5EF4-FFF2-40B4-BE49-F238E27FC236}">
                <a16:creationId xmlns:a16="http://schemas.microsoft.com/office/drawing/2014/main" id="{09EC6EE2-2D63-4240-B428-8A297A362D85}"/>
              </a:ext>
            </a:extLst>
          </p:cNvPr>
          <p:cNvCxnSpPr>
            <a:cxnSpLocks/>
          </p:cNvCxnSpPr>
          <p:nvPr/>
        </p:nvCxnSpPr>
        <p:spPr>
          <a:xfrm flipV="1">
            <a:off x="2353263" y="3249822"/>
            <a:ext cx="220164" cy="2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Gerade Verbindung mit Pfeil 80">
            <a:extLst>
              <a:ext uri="{FF2B5EF4-FFF2-40B4-BE49-F238E27FC236}">
                <a16:creationId xmlns:a16="http://schemas.microsoft.com/office/drawing/2014/main" id="{13C1D706-0732-4686-9B2A-A0BFE818523C}"/>
              </a:ext>
            </a:extLst>
          </p:cNvPr>
          <p:cNvCxnSpPr>
            <a:cxnSpLocks/>
          </p:cNvCxnSpPr>
          <p:nvPr/>
        </p:nvCxnSpPr>
        <p:spPr>
          <a:xfrm>
            <a:off x="7025467" y="3717032"/>
            <a:ext cx="6445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Gerade Verbindung mit Pfeil 86">
            <a:extLst>
              <a:ext uri="{FF2B5EF4-FFF2-40B4-BE49-F238E27FC236}">
                <a16:creationId xmlns:a16="http://schemas.microsoft.com/office/drawing/2014/main" id="{C1534D21-0016-4EFA-9E4D-A8A3D693A118}"/>
              </a:ext>
            </a:extLst>
          </p:cNvPr>
          <p:cNvCxnSpPr>
            <a:cxnSpLocks/>
          </p:cNvCxnSpPr>
          <p:nvPr/>
        </p:nvCxnSpPr>
        <p:spPr>
          <a:xfrm>
            <a:off x="7025467" y="2924944"/>
            <a:ext cx="6445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Gerader Verbinder 88">
            <a:extLst>
              <a:ext uri="{FF2B5EF4-FFF2-40B4-BE49-F238E27FC236}">
                <a16:creationId xmlns:a16="http://schemas.microsoft.com/office/drawing/2014/main" id="{49BB5693-3804-449E-B3D1-68A29F3C4B9B}"/>
              </a:ext>
            </a:extLst>
          </p:cNvPr>
          <p:cNvCxnSpPr/>
          <p:nvPr/>
        </p:nvCxnSpPr>
        <p:spPr>
          <a:xfrm>
            <a:off x="7025467" y="3534346"/>
            <a:ext cx="0" cy="182686"/>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Gerader Verbinder 90">
            <a:extLst>
              <a:ext uri="{FF2B5EF4-FFF2-40B4-BE49-F238E27FC236}">
                <a16:creationId xmlns:a16="http://schemas.microsoft.com/office/drawing/2014/main" id="{1F15FE28-0425-462B-98E2-CD1D7DCECCAA}"/>
              </a:ext>
            </a:extLst>
          </p:cNvPr>
          <p:cNvCxnSpPr/>
          <p:nvPr/>
        </p:nvCxnSpPr>
        <p:spPr>
          <a:xfrm>
            <a:off x="7028697" y="2924944"/>
            <a:ext cx="0" cy="1826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Verbinder: gewinkelt 122">
            <a:extLst>
              <a:ext uri="{FF2B5EF4-FFF2-40B4-BE49-F238E27FC236}">
                <a16:creationId xmlns:a16="http://schemas.microsoft.com/office/drawing/2014/main" id="{929782D9-CF94-49A5-B537-F1B2C057055C}"/>
              </a:ext>
            </a:extLst>
          </p:cNvPr>
          <p:cNvCxnSpPr/>
          <p:nvPr/>
        </p:nvCxnSpPr>
        <p:spPr>
          <a:xfrm rot="5400000" flipH="1" flipV="1">
            <a:off x="5877657" y="1547980"/>
            <a:ext cx="900000" cy="19080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5" name="Gerade Verbindung mit Pfeil 124">
            <a:extLst>
              <a:ext uri="{FF2B5EF4-FFF2-40B4-BE49-F238E27FC236}">
                <a16:creationId xmlns:a16="http://schemas.microsoft.com/office/drawing/2014/main" id="{BBF81755-EC7D-4822-AEE1-8BF87D6ABB5F}"/>
              </a:ext>
            </a:extLst>
          </p:cNvPr>
          <p:cNvCxnSpPr>
            <a:cxnSpLocks/>
          </p:cNvCxnSpPr>
          <p:nvPr/>
        </p:nvCxnSpPr>
        <p:spPr>
          <a:xfrm flipH="1">
            <a:off x="1333009" y="2780928"/>
            <a:ext cx="36710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7" name="Gerader Verbinder 126">
            <a:extLst>
              <a:ext uri="{FF2B5EF4-FFF2-40B4-BE49-F238E27FC236}">
                <a16:creationId xmlns:a16="http://schemas.microsoft.com/office/drawing/2014/main" id="{D2563788-A769-4902-8063-3833CDBAAAAE}"/>
              </a:ext>
            </a:extLst>
          </p:cNvPr>
          <p:cNvCxnSpPr/>
          <p:nvPr/>
        </p:nvCxnSpPr>
        <p:spPr>
          <a:xfrm>
            <a:off x="5004048" y="2178402"/>
            <a:ext cx="0" cy="6025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Gerade Verbindung mit Pfeil 129">
            <a:extLst>
              <a:ext uri="{FF2B5EF4-FFF2-40B4-BE49-F238E27FC236}">
                <a16:creationId xmlns:a16="http://schemas.microsoft.com/office/drawing/2014/main" id="{EE7F9622-F04F-426E-B3E2-6D49D26273E8}"/>
              </a:ext>
            </a:extLst>
          </p:cNvPr>
          <p:cNvCxnSpPr>
            <a:cxnSpLocks/>
          </p:cNvCxnSpPr>
          <p:nvPr/>
        </p:nvCxnSpPr>
        <p:spPr>
          <a:xfrm>
            <a:off x="3770345" y="5136782"/>
            <a:ext cx="331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Gerade Verbindung mit Pfeil 130">
            <a:extLst>
              <a:ext uri="{FF2B5EF4-FFF2-40B4-BE49-F238E27FC236}">
                <a16:creationId xmlns:a16="http://schemas.microsoft.com/office/drawing/2014/main" id="{E66C749B-2155-40AA-8975-A73181D3C58F}"/>
              </a:ext>
            </a:extLst>
          </p:cNvPr>
          <p:cNvCxnSpPr/>
          <p:nvPr/>
        </p:nvCxnSpPr>
        <p:spPr>
          <a:xfrm>
            <a:off x="2314378" y="5112597"/>
            <a:ext cx="331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Gerade Verbindung mit Pfeil 131">
            <a:extLst>
              <a:ext uri="{FF2B5EF4-FFF2-40B4-BE49-F238E27FC236}">
                <a16:creationId xmlns:a16="http://schemas.microsoft.com/office/drawing/2014/main" id="{E5B15710-7D9D-47A3-852E-C34D55B965FF}"/>
              </a:ext>
            </a:extLst>
          </p:cNvPr>
          <p:cNvCxnSpPr>
            <a:cxnSpLocks/>
          </p:cNvCxnSpPr>
          <p:nvPr/>
        </p:nvCxnSpPr>
        <p:spPr>
          <a:xfrm>
            <a:off x="7201808" y="5136782"/>
            <a:ext cx="3945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4" name="Gerade Verbindung mit Pfeil 133">
            <a:extLst>
              <a:ext uri="{FF2B5EF4-FFF2-40B4-BE49-F238E27FC236}">
                <a16:creationId xmlns:a16="http://schemas.microsoft.com/office/drawing/2014/main" id="{6F5E03F9-088B-40B3-9279-09118F27F730}"/>
              </a:ext>
            </a:extLst>
          </p:cNvPr>
          <p:cNvCxnSpPr>
            <a:cxnSpLocks/>
          </p:cNvCxnSpPr>
          <p:nvPr/>
        </p:nvCxnSpPr>
        <p:spPr>
          <a:xfrm>
            <a:off x="6252357" y="5661248"/>
            <a:ext cx="13364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6" name="Gerader Verbinder 135">
            <a:extLst>
              <a:ext uri="{FF2B5EF4-FFF2-40B4-BE49-F238E27FC236}">
                <a16:creationId xmlns:a16="http://schemas.microsoft.com/office/drawing/2014/main" id="{85BCF921-04E9-4E02-8FF7-4AFA608C3117}"/>
              </a:ext>
            </a:extLst>
          </p:cNvPr>
          <p:cNvCxnSpPr/>
          <p:nvPr/>
        </p:nvCxnSpPr>
        <p:spPr>
          <a:xfrm>
            <a:off x="6252357" y="5478562"/>
            <a:ext cx="0" cy="1826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Gerade Verbindung mit Pfeil 137">
            <a:extLst>
              <a:ext uri="{FF2B5EF4-FFF2-40B4-BE49-F238E27FC236}">
                <a16:creationId xmlns:a16="http://schemas.microsoft.com/office/drawing/2014/main" id="{41E1F565-A3A3-47DB-816B-C1DD7F3F447E}"/>
              </a:ext>
            </a:extLst>
          </p:cNvPr>
          <p:cNvCxnSpPr>
            <a:cxnSpLocks/>
          </p:cNvCxnSpPr>
          <p:nvPr/>
        </p:nvCxnSpPr>
        <p:spPr>
          <a:xfrm flipV="1">
            <a:off x="2051720" y="6295098"/>
            <a:ext cx="5472608" cy="43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1" name="Textfeld 140">
            <a:extLst>
              <a:ext uri="{FF2B5EF4-FFF2-40B4-BE49-F238E27FC236}">
                <a16:creationId xmlns:a16="http://schemas.microsoft.com/office/drawing/2014/main" id="{01709858-3A42-4E16-A21B-D4EBCA29CFBF}"/>
              </a:ext>
            </a:extLst>
          </p:cNvPr>
          <p:cNvSpPr txBox="1"/>
          <p:nvPr/>
        </p:nvSpPr>
        <p:spPr>
          <a:xfrm>
            <a:off x="6571145" y="1762904"/>
            <a:ext cx="557139" cy="276999"/>
          </a:xfrm>
          <a:prstGeom prst="rect">
            <a:avLst/>
          </a:prstGeom>
          <a:noFill/>
        </p:spPr>
        <p:txBody>
          <a:bodyPr wrap="square" rtlCol="0">
            <a:spAutoFit/>
          </a:bodyPr>
          <a:lstStyle/>
          <a:p>
            <a:r>
              <a:rPr lang="de-DE" sz="1200" dirty="0"/>
              <a:t>nein</a:t>
            </a:r>
          </a:p>
        </p:txBody>
      </p:sp>
      <p:sp>
        <p:nvSpPr>
          <p:cNvPr id="152" name="Textfeld 151">
            <a:extLst>
              <a:ext uri="{FF2B5EF4-FFF2-40B4-BE49-F238E27FC236}">
                <a16:creationId xmlns:a16="http://schemas.microsoft.com/office/drawing/2014/main" id="{F9AD14AD-351E-4DD4-B0DA-17F759FF8234}"/>
              </a:ext>
            </a:extLst>
          </p:cNvPr>
          <p:cNvSpPr txBox="1"/>
          <p:nvPr/>
        </p:nvSpPr>
        <p:spPr>
          <a:xfrm>
            <a:off x="6615459" y="5391923"/>
            <a:ext cx="557139" cy="276999"/>
          </a:xfrm>
          <a:prstGeom prst="rect">
            <a:avLst/>
          </a:prstGeom>
          <a:noFill/>
        </p:spPr>
        <p:txBody>
          <a:bodyPr wrap="square" rtlCol="0">
            <a:spAutoFit/>
          </a:bodyPr>
          <a:lstStyle/>
          <a:p>
            <a:r>
              <a:rPr lang="de-DE" sz="1200" dirty="0"/>
              <a:t>nein</a:t>
            </a:r>
          </a:p>
        </p:txBody>
      </p:sp>
      <p:sp>
        <p:nvSpPr>
          <p:cNvPr id="153" name="Textfeld 152">
            <a:extLst>
              <a:ext uri="{FF2B5EF4-FFF2-40B4-BE49-F238E27FC236}">
                <a16:creationId xmlns:a16="http://schemas.microsoft.com/office/drawing/2014/main" id="{7DA83AB3-882D-499E-9FB1-34BA6D09E282}"/>
              </a:ext>
            </a:extLst>
          </p:cNvPr>
          <p:cNvSpPr txBox="1"/>
          <p:nvPr/>
        </p:nvSpPr>
        <p:spPr>
          <a:xfrm>
            <a:off x="775870" y="5588431"/>
            <a:ext cx="557139" cy="276999"/>
          </a:xfrm>
          <a:prstGeom prst="rect">
            <a:avLst/>
          </a:prstGeom>
          <a:noFill/>
        </p:spPr>
        <p:txBody>
          <a:bodyPr wrap="square" rtlCol="0">
            <a:spAutoFit/>
          </a:bodyPr>
          <a:lstStyle/>
          <a:p>
            <a:r>
              <a:rPr lang="de-DE" sz="1200" dirty="0"/>
              <a:t>nein</a:t>
            </a:r>
          </a:p>
        </p:txBody>
      </p:sp>
      <p:sp>
        <p:nvSpPr>
          <p:cNvPr id="154" name="Textfeld 153">
            <a:extLst>
              <a:ext uri="{FF2B5EF4-FFF2-40B4-BE49-F238E27FC236}">
                <a16:creationId xmlns:a16="http://schemas.microsoft.com/office/drawing/2014/main" id="{61253617-C1B9-4985-B9D9-8D19973BF8FE}"/>
              </a:ext>
            </a:extLst>
          </p:cNvPr>
          <p:cNvSpPr txBox="1"/>
          <p:nvPr/>
        </p:nvSpPr>
        <p:spPr>
          <a:xfrm>
            <a:off x="789028" y="3952381"/>
            <a:ext cx="557139" cy="276999"/>
          </a:xfrm>
          <a:prstGeom prst="rect">
            <a:avLst/>
          </a:prstGeom>
          <a:noFill/>
        </p:spPr>
        <p:txBody>
          <a:bodyPr wrap="square" rtlCol="0">
            <a:spAutoFit/>
          </a:bodyPr>
          <a:lstStyle/>
          <a:p>
            <a:r>
              <a:rPr lang="de-DE" sz="1200" dirty="0"/>
              <a:t>nein</a:t>
            </a:r>
          </a:p>
        </p:txBody>
      </p:sp>
      <p:sp>
        <p:nvSpPr>
          <p:cNvPr id="155" name="Textfeld 154">
            <a:extLst>
              <a:ext uri="{FF2B5EF4-FFF2-40B4-BE49-F238E27FC236}">
                <a16:creationId xmlns:a16="http://schemas.microsoft.com/office/drawing/2014/main" id="{2184B0FE-983E-420E-8CA4-1076D7B9FA73}"/>
              </a:ext>
            </a:extLst>
          </p:cNvPr>
          <p:cNvSpPr txBox="1"/>
          <p:nvPr/>
        </p:nvSpPr>
        <p:spPr>
          <a:xfrm>
            <a:off x="7049620" y="3440033"/>
            <a:ext cx="557139" cy="276999"/>
          </a:xfrm>
          <a:prstGeom prst="rect">
            <a:avLst/>
          </a:prstGeom>
          <a:noFill/>
        </p:spPr>
        <p:txBody>
          <a:bodyPr wrap="square" rtlCol="0">
            <a:spAutoFit/>
          </a:bodyPr>
          <a:lstStyle/>
          <a:p>
            <a:r>
              <a:rPr lang="de-DE" sz="1200" dirty="0"/>
              <a:t>nein</a:t>
            </a:r>
          </a:p>
        </p:txBody>
      </p:sp>
      <p:sp>
        <p:nvSpPr>
          <p:cNvPr id="156" name="Textfeld 155">
            <a:extLst>
              <a:ext uri="{FF2B5EF4-FFF2-40B4-BE49-F238E27FC236}">
                <a16:creationId xmlns:a16="http://schemas.microsoft.com/office/drawing/2014/main" id="{52E6B45B-98CA-4BBC-8497-E3570C887A12}"/>
              </a:ext>
            </a:extLst>
          </p:cNvPr>
          <p:cNvSpPr txBox="1"/>
          <p:nvPr/>
        </p:nvSpPr>
        <p:spPr>
          <a:xfrm>
            <a:off x="6005681" y="2259911"/>
            <a:ext cx="557139" cy="276999"/>
          </a:xfrm>
          <a:prstGeom prst="rect">
            <a:avLst/>
          </a:prstGeom>
          <a:noFill/>
        </p:spPr>
        <p:txBody>
          <a:bodyPr wrap="square" rtlCol="0">
            <a:spAutoFit/>
          </a:bodyPr>
          <a:lstStyle/>
          <a:p>
            <a:r>
              <a:rPr lang="de-DE" sz="1200" dirty="0"/>
              <a:t>nein</a:t>
            </a:r>
          </a:p>
        </p:txBody>
      </p:sp>
      <p:sp>
        <p:nvSpPr>
          <p:cNvPr id="157" name="Textfeld 156">
            <a:extLst>
              <a:ext uri="{FF2B5EF4-FFF2-40B4-BE49-F238E27FC236}">
                <a16:creationId xmlns:a16="http://schemas.microsoft.com/office/drawing/2014/main" id="{9F41DF9D-5F97-4470-847E-9C0C63ACC3D4}"/>
              </a:ext>
            </a:extLst>
          </p:cNvPr>
          <p:cNvSpPr txBox="1"/>
          <p:nvPr/>
        </p:nvSpPr>
        <p:spPr>
          <a:xfrm>
            <a:off x="7175998" y="4768440"/>
            <a:ext cx="304801" cy="276999"/>
          </a:xfrm>
          <a:prstGeom prst="rect">
            <a:avLst/>
          </a:prstGeom>
          <a:noFill/>
        </p:spPr>
        <p:txBody>
          <a:bodyPr wrap="square" rtlCol="0">
            <a:spAutoFit/>
          </a:bodyPr>
          <a:lstStyle/>
          <a:p>
            <a:r>
              <a:rPr lang="de-DE" sz="1200" dirty="0"/>
              <a:t>ja</a:t>
            </a:r>
          </a:p>
        </p:txBody>
      </p:sp>
      <p:sp>
        <p:nvSpPr>
          <p:cNvPr id="158" name="Textfeld 157">
            <a:extLst>
              <a:ext uri="{FF2B5EF4-FFF2-40B4-BE49-F238E27FC236}">
                <a16:creationId xmlns:a16="http://schemas.microsoft.com/office/drawing/2014/main" id="{69B7575B-C2ED-4E67-9965-488B40F57697}"/>
              </a:ext>
            </a:extLst>
          </p:cNvPr>
          <p:cNvSpPr txBox="1"/>
          <p:nvPr/>
        </p:nvSpPr>
        <p:spPr>
          <a:xfrm>
            <a:off x="2163081" y="1970609"/>
            <a:ext cx="557139" cy="276999"/>
          </a:xfrm>
          <a:prstGeom prst="rect">
            <a:avLst/>
          </a:prstGeom>
          <a:noFill/>
        </p:spPr>
        <p:txBody>
          <a:bodyPr wrap="square" rtlCol="0">
            <a:spAutoFit/>
          </a:bodyPr>
          <a:lstStyle/>
          <a:p>
            <a:r>
              <a:rPr lang="de-DE" sz="1200" dirty="0"/>
              <a:t>nein</a:t>
            </a:r>
          </a:p>
        </p:txBody>
      </p:sp>
      <p:sp>
        <p:nvSpPr>
          <p:cNvPr id="159" name="Textfeld 158">
            <a:extLst>
              <a:ext uri="{FF2B5EF4-FFF2-40B4-BE49-F238E27FC236}">
                <a16:creationId xmlns:a16="http://schemas.microsoft.com/office/drawing/2014/main" id="{6973B16F-C937-454F-A6E9-07A68E51279F}"/>
              </a:ext>
            </a:extLst>
          </p:cNvPr>
          <p:cNvSpPr txBox="1"/>
          <p:nvPr/>
        </p:nvSpPr>
        <p:spPr>
          <a:xfrm>
            <a:off x="7128284" y="2656236"/>
            <a:ext cx="304801" cy="276999"/>
          </a:xfrm>
          <a:prstGeom prst="rect">
            <a:avLst/>
          </a:prstGeom>
          <a:noFill/>
        </p:spPr>
        <p:txBody>
          <a:bodyPr wrap="square" rtlCol="0">
            <a:spAutoFit/>
          </a:bodyPr>
          <a:lstStyle/>
          <a:p>
            <a:r>
              <a:rPr lang="de-DE" sz="1200" dirty="0"/>
              <a:t>ja</a:t>
            </a:r>
          </a:p>
        </p:txBody>
      </p:sp>
      <p:sp>
        <p:nvSpPr>
          <p:cNvPr id="160" name="Textfeld 159">
            <a:extLst>
              <a:ext uri="{FF2B5EF4-FFF2-40B4-BE49-F238E27FC236}">
                <a16:creationId xmlns:a16="http://schemas.microsoft.com/office/drawing/2014/main" id="{9CB1E613-8D4B-4FFA-89A6-CF93C02BB06F}"/>
              </a:ext>
            </a:extLst>
          </p:cNvPr>
          <p:cNvSpPr txBox="1"/>
          <p:nvPr/>
        </p:nvSpPr>
        <p:spPr>
          <a:xfrm>
            <a:off x="2315162" y="2941823"/>
            <a:ext cx="304801" cy="276999"/>
          </a:xfrm>
          <a:prstGeom prst="rect">
            <a:avLst/>
          </a:prstGeom>
          <a:noFill/>
        </p:spPr>
        <p:txBody>
          <a:bodyPr wrap="square" rtlCol="0">
            <a:spAutoFit/>
          </a:bodyPr>
          <a:lstStyle/>
          <a:p>
            <a:r>
              <a:rPr lang="de-DE" sz="1200" dirty="0"/>
              <a:t>ja</a:t>
            </a:r>
          </a:p>
        </p:txBody>
      </p:sp>
      <p:sp>
        <p:nvSpPr>
          <p:cNvPr id="161" name="Textfeld 160">
            <a:extLst>
              <a:ext uri="{FF2B5EF4-FFF2-40B4-BE49-F238E27FC236}">
                <a16:creationId xmlns:a16="http://schemas.microsoft.com/office/drawing/2014/main" id="{62A398CF-0912-4761-BA17-9749BBD672B3}"/>
              </a:ext>
            </a:extLst>
          </p:cNvPr>
          <p:cNvSpPr txBox="1"/>
          <p:nvPr/>
        </p:nvSpPr>
        <p:spPr>
          <a:xfrm>
            <a:off x="4659613" y="2502678"/>
            <a:ext cx="304801" cy="276999"/>
          </a:xfrm>
          <a:prstGeom prst="rect">
            <a:avLst/>
          </a:prstGeom>
          <a:noFill/>
        </p:spPr>
        <p:txBody>
          <a:bodyPr wrap="square" rtlCol="0">
            <a:spAutoFit/>
          </a:bodyPr>
          <a:lstStyle/>
          <a:p>
            <a:r>
              <a:rPr lang="de-DE" sz="1200" dirty="0"/>
              <a:t>ja</a:t>
            </a:r>
          </a:p>
        </p:txBody>
      </p:sp>
      <p:sp>
        <p:nvSpPr>
          <p:cNvPr id="162" name="Textfeld 161">
            <a:extLst>
              <a:ext uri="{FF2B5EF4-FFF2-40B4-BE49-F238E27FC236}">
                <a16:creationId xmlns:a16="http://schemas.microsoft.com/office/drawing/2014/main" id="{8064C32F-F668-4A0C-ADAA-EC397379EBFB}"/>
              </a:ext>
            </a:extLst>
          </p:cNvPr>
          <p:cNvSpPr txBox="1"/>
          <p:nvPr/>
        </p:nvSpPr>
        <p:spPr>
          <a:xfrm>
            <a:off x="915198" y="2656237"/>
            <a:ext cx="304801" cy="276999"/>
          </a:xfrm>
          <a:prstGeom prst="rect">
            <a:avLst/>
          </a:prstGeom>
          <a:noFill/>
        </p:spPr>
        <p:txBody>
          <a:bodyPr wrap="square" rtlCol="0">
            <a:spAutoFit/>
          </a:bodyPr>
          <a:lstStyle/>
          <a:p>
            <a:r>
              <a:rPr lang="de-DE" sz="1200" dirty="0"/>
              <a:t>ja</a:t>
            </a:r>
          </a:p>
        </p:txBody>
      </p:sp>
      <p:sp>
        <p:nvSpPr>
          <p:cNvPr id="163" name="Textfeld 162">
            <a:extLst>
              <a:ext uri="{FF2B5EF4-FFF2-40B4-BE49-F238E27FC236}">
                <a16:creationId xmlns:a16="http://schemas.microsoft.com/office/drawing/2014/main" id="{D4C54D11-DAF6-4433-B3B4-486EE2A0CD22}"/>
              </a:ext>
            </a:extLst>
          </p:cNvPr>
          <p:cNvSpPr txBox="1"/>
          <p:nvPr/>
        </p:nvSpPr>
        <p:spPr>
          <a:xfrm>
            <a:off x="2285420" y="4820399"/>
            <a:ext cx="304801" cy="276999"/>
          </a:xfrm>
          <a:prstGeom prst="rect">
            <a:avLst/>
          </a:prstGeom>
          <a:noFill/>
        </p:spPr>
        <p:txBody>
          <a:bodyPr wrap="square" rtlCol="0">
            <a:spAutoFit/>
          </a:bodyPr>
          <a:lstStyle/>
          <a:p>
            <a:r>
              <a:rPr lang="de-DE" sz="1200" dirty="0"/>
              <a:t>ja</a:t>
            </a:r>
          </a:p>
        </p:txBody>
      </p:sp>
    </p:spTree>
    <p:extLst>
      <p:ext uri="{BB962C8B-B14F-4D97-AF65-F5344CB8AC3E}">
        <p14:creationId xmlns:p14="http://schemas.microsoft.com/office/powerpoint/2010/main" val="306500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3A6C9E-95A4-4F37-94CD-EAC5ED47C5CE}"/>
              </a:ext>
            </a:extLst>
          </p:cNvPr>
          <p:cNvSpPr>
            <a:spLocks noGrp="1"/>
          </p:cNvSpPr>
          <p:nvPr>
            <p:ph type="title"/>
          </p:nvPr>
        </p:nvSpPr>
        <p:spPr/>
        <p:txBody>
          <a:bodyPr/>
          <a:lstStyle/>
          <a:p>
            <a:r>
              <a:rPr lang="de-DE" dirty="0"/>
              <a:t>Diagnostik</a:t>
            </a:r>
          </a:p>
        </p:txBody>
      </p:sp>
      <p:sp>
        <p:nvSpPr>
          <p:cNvPr id="3" name="Inhaltsplatzhalter 2">
            <a:extLst>
              <a:ext uri="{FF2B5EF4-FFF2-40B4-BE49-F238E27FC236}">
                <a16:creationId xmlns:a16="http://schemas.microsoft.com/office/drawing/2014/main" id="{9F351B64-792C-41E7-8081-481E2A4C9161}"/>
              </a:ext>
            </a:extLst>
          </p:cNvPr>
          <p:cNvSpPr>
            <a:spLocks noGrp="1"/>
          </p:cNvSpPr>
          <p:nvPr>
            <p:ph idx="1"/>
          </p:nvPr>
        </p:nvSpPr>
        <p:spPr>
          <a:xfrm>
            <a:off x="466025" y="1772816"/>
            <a:ext cx="8229600" cy="4525963"/>
          </a:xfrm>
        </p:spPr>
        <p:txBody>
          <a:bodyPr/>
          <a:lstStyle/>
          <a:p>
            <a:r>
              <a:rPr lang="de-DE" sz="2400" dirty="0"/>
              <a:t>Objektivierung der chronischen Hypoxämie in einer stabilen Krankheitsphase</a:t>
            </a:r>
          </a:p>
          <a:p>
            <a:r>
              <a:rPr lang="de-DE" sz="2400" dirty="0"/>
              <a:t>Mindestens 2 Messzeitpunkte</a:t>
            </a:r>
          </a:p>
          <a:p>
            <a:r>
              <a:rPr lang="de-DE" sz="2400" dirty="0"/>
              <a:t>Die Zeitpunkte der Messung der BGA orientieren sich am Schweregrad der Hypoxämie und am zu erwartenden Verlauf der zugrundeliegenden Lungenerkrankung.</a:t>
            </a:r>
          </a:p>
          <a:p>
            <a:r>
              <a:rPr lang="de-DE" sz="2400" dirty="0"/>
              <a:t>PaO</a:t>
            </a:r>
            <a:r>
              <a:rPr lang="de-DE" sz="2400" baseline="-25000" dirty="0"/>
              <a:t>2</a:t>
            </a:r>
            <a:r>
              <a:rPr lang="de-DE" sz="2400" dirty="0"/>
              <a:t> zwischen 55mmHg und 60mmHg: mittels klinischer Untersuchung und Echokardiographie das Vorliegen eines </a:t>
            </a:r>
            <a:r>
              <a:rPr lang="de-DE" sz="2400" dirty="0" err="1"/>
              <a:t>Cor</a:t>
            </a:r>
            <a:r>
              <a:rPr lang="de-DE" sz="2400" dirty="0"/>
              <a:t> pulmonale bzw. einer Rechtsherzbelastung abklären</a:t>
            </a:r>
          </a:p>
          <a:p>
            <a:r>
              <a:rPr lang="de-DE" sz="2400" dirty="0">
                <a:solidFill>
                  <a:srgbClr val="0070C0"/>
                </a:solidFill>
              </a:rPr>
              <a:t>Die alleinige Messung der SpO2 mittels </a:t>
            </a:r>
            <a:r>
              <a:rPr lang="de-DE" sz="2400" dirty="0" err="1">
                <a:solidFill>
                  <a:srgbClr val="0070C0"/>
                </a:solidFill>
              </a:rPr>
              <a:t>Oxymetrie</a:t>
            </a:r>
            <a:r>
              <a:rPr lang="de-DE" sz="2400" dirty="0">
                <a:solidFill>
                  <a:srgbClr val="0070C0"/>
                </a:solidFill>
              </a:rPr>
              <a:t> reicht zur Indikationsstellung einer LTOT nicht aus!</a:t>
            </a:r>
          </a:p>
        </p:txBody>
      </p:sp>
    </p:spTree>
    <p:extLst>
      <p:ext uri="{BB962C8B-B14F-4D97-AF65-F5344CB8AC3E}">
        <p14:creationId xmlns:p14="http://schemas.microsoft.com/office/powerpoint/2010/main" val="3562123553"/>
      </p:ext>
    </p:extLst>
  </p:cSld>
  <p:clrMapOvr>
    <a:masterClrMapping/>
  </p:clrMapOvr>
</p:sld>
</file>

<file path=ppt/theme/theme1.xml><?xml version="1.0" encoding="utf-8"?>
<a:theme xmlns:a="http://schemas.openxmlformats.org/drawingml/2006/main" name="Atemwegslig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temwegsliga" id="{68D3A1D9-729A-4AF4-8669-DFD5F0B1AA69}" vid="{DA252009-9078-4AB7-8CF5-FE73CF9667CB}"/>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Atemwegsliga</Template>
  <TotalTime>0</TotalTime>
  <Words>2124</Words>
  <Application>Microsoft Office PowerPoint</Application>
  <PresentationFormat>Bildschirmpräsentation (4:3)</PresentationFormat>
  <Paragraphs>271</Paragraphs>
  <Slides>35</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35</vt:i4>
      </vt:variant>
    </vt:vector>
  </HeadingPairs>
  <TitlesOfParts>
    <vt:vector size="39" baseType="lpstr">
      <vt:lpstr>Arial</vt:lpstr>
      <vt:lpstr>Calibri</vt:lpstr>
      <vt:lpstr>Wingdings</vt:lpstr>
      <vt:lpstr>Atemwegsliga</vt:lpstr>
      <vt:lpstr>Deutsche Atemwegsliga e. V.</vt:lpstr>
      <vt:lpstr>Langzeit-Sauerstofftherapie</vt:lpstr>
      <vt:lpstr>Der Nutzen der LTOT</vt:lpstr>
      <vt:lpstr>Respiratorische Insuffizienz</vt:lpstr>
      <vt:lpstr>Indikation der LTOT</vt:lpstr>
      <vt:lpstr>Chronische Hypoxämie mit Indikation zur LTOT: </vt:lpstr>
      <vt:lpstr>Postakute Sauerstofftherapie (PoaOT)</vt:lpstr>
      <vt:lpstr>Algorithmus zur LTOT</vt:lpstr>
      <vt:lpstr>Diagnostik</vt:lpstr>
      <vt:lpstr>Einleitung einer LTOT </vt:lpstr>
      <vt:lpstr>Blutgasanalyse (BGA)</vt:lpstr>
      <vt:lpstr>Standard-PO2</vt:lpstr>
      <vt:lpstr>BGA in Ruhe</vt:lpstr>
      <vt:lpstr>Nächtliche Sauerstofftherapie (NOT)</vt:lpstr>
      <vt:lpstr> Anwendungsdauer der LTOT  </vt:lpstr>
      <vt:lpstr>COPD</vt:lpstr>
      <vt:lpstr>COPD</vt:lpstr>
      <vt:lpstr>Welche Patienten mit COPD profitieren von einer Langzeitsauerstofftherapie?</vt:lpstr>
      <vt:lpstr>Interstitielle Lungenerkrankungen (ILD)</vt:lpstr>
      <vt:lpstr>Zystische Fibrose</vt:lpstr>
      <vt:lpstr>LTOT bei weiteren Erkrankungen</vt:lpstr>
      <vt:lpstr>Differenzialindikation LTOT und NIV</vt:lpstr>
      <vt:lpstr>Mobile Sauerstofftherapie</vt:lpstr>
      <vt:lpstr>LTOT während körperlicher Aktivität</vt:lpstr>
      <vt:lpstr>Palliativmedizin</vt:lpstr>
      <vt:lpstr>Systeme für die LTOT</vt:lpstr>
      <vt:lpstr>Demand-Ventile</vt:lpstr>
      <vt:lpstr>Sauerstoffbefeuchtung</vt:lpstr>
      <vt:lpstr>Praktische Aspekte der Verordnung von LTOT</vt:lpstr>
      <vt:lpstr>Praktische Aspekte der Verordnung von LTOT</vt:lpstr>
      <vt:lpstr>Flugreisen</vt:lpstr>
      <vt:lpstr>Rechtlicher Rahmen der Hilfsmittelversorgung</vt:lpstr>
      <vt:lpstr>GKV-Versicherte</vt:lpstr>
      <vt:lpstr>GKV</vt:lpstr>
      <vt:lpstr>Private Krankenversicherung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Ulrich Kuemmel</dc:creator>
  <cp:lastModifiedBy>Miriam Rüsing</cp:lastModifiedBy>
  <cp:revision>1323</cp:revision>
  <cp:lastPrinted>2019-10-16T14:25:50Z</cp:lastPrinted>
  <dcterms:created xsi:type="dcterms:W3CDTF">2013-03-08T11:27:00Z</dcterms:created>
  <dcterms:modified xsi:type="dcterms:W3CDTF">2020-08-27T13:53:26Z</dcterms:modified>
</cp:coreProperties>
</file>