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78E90C-663F-B54F-4B24-2546D0ED2176}" name="Peter Kardos" initials="PK" userId="Peter Kardos" providerId="None"/>
  <p188:author id="{8497FFDA-DC74-6462-B134-5E01CD7834BD}" name="Uta Butt" initials="UB" userId="ef71437cf0e3bc9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22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4668CE-5B19-453D-A425-7314A9AA5833}" type="datetimeFigureOut">
              <a:rPr lang="de-DE" smtClean="0"/>
              <a:t>23.05.2025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CEDE0-E61A-4EF5-A2FE-5A8EF9244B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692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CEDE0-E61A-4EF5-A2FE-5A8EF9244BC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972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CEDE0-E61A-4EF5-A2FE-5A8EF9244BC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772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CEDE0-E61A-4EF5-A2FE-5A8EF9244BC0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2195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CEDE0-E61A-4EF5-A2FE-5A8EF9244BC0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359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CEDE0-E61A-4EF5-A2FE-5A8EF9244BC0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631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7" descr="fläche3.psd">
            <a:extLst>
              <a:ext uri="{FF2B5EF4-FFF2-40B4-BE49-F238E27FC236}">
                <a16:creationId xmlns:a16="http://schemas.microsoft.com/office/drawing/2014/main" id="{EEDCE437-9BA9-4BFC-9400-88151C424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AA81111A-6EFB-4FB5-AEA4-D671EB431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6533" y="1473200"/>
            <a:ext cx="3945467" cy="279400"/>
          </a:xfrm>
          <a:prstGeom prst="rect">
            <a:avLst/>
          </a:prstGeom>
          <a:solidFill>
            <a:srgbClr val="E683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endParaRPr lang="de-DE" altLang="de-DE" sz="180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6" name="Bild 11" descr="Atemwegsliga.png">
            <a:extLst>
              <a:ext uri="{FF2B5EF4-FFF2-40B4-BE49-F238E27FC236}">
                <a16:creationId xmlns:a16="http://schemas.microsoft.com/office/drawing/2014/main" id="{C57E4D7F-2816-4C34-B154-79779B7FF2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834" y="5651500"/>
            <a:ext cx="207856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758565"/>
            <a:ext cx="12192000" cy="832236"/>
          </a:xfrm>
          <a:solidFill>
            <a:sysClr val="window" lastClr="FFFFFF">
              <a:alpha val="55000"/>
            </a:sysClr>
          </a:solidFill>
        </p:spPr>
        <p:txBody>
          <a:bodyPr rtlCol="0">
            <a:normAutofit/>
          </a:bodyPr>
          <a:lstStyle>
            <a:lvl1pPr>
              <a:defRPr lang="de-DE" dirty="0">
                <a:solidFill>
                  <a:srgbClr val="006EAC"/>
                </a:solidFill>
              </a:defRPr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7" name="Bild 7" descr="fläche3.psd">
            <a:extLst>
              <a:ext uri="{FF2B5EF4-FFF2-40B4-BE49-F238E27FC236}">
                <a16:creationId xmlns:a16="http://schemas.microsoft.com/office/drawing/2014/main" id="{62223367-08DC-493B-B670-C09D345D07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6E8716F0-D219-40E0-AC56-173F48060801}"/>
              </a:ext>
            </a:extLst>
          </p:cNvPr>
          <p:cNvSpPr/>
          <p:nvPr/>
        </p:nvSpPr>
        <p:spPr>
          <a:xfrm>
            <a:off x="8246533" y="1473200"/>
            <a:ext cx="3945465" cy="279400"/>
          </a:xfrm>
          <a:prstGeom prst="rect">
            <a:avLst/>
          </a:prstGeom>
          <a:solidFill>
            <a:srgbClr val="E68323"/>
          </a:solidFill>
          <a:ln w="952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9AC725F-11A3-4678-839B-3F1D60FEBC0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252" y="314075"/>
            <a:ext cx="1505373" cy="115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50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FEC774-CFC8-4002-A1FA-3266F6D0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25141D-4B41-407A-A850-1555616161AB}" type="datetimeFigureOut">
              <a:rPr lang="de-DE" smtClean="0"/>
              <a:t>23.05.2025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C1037B-FC62-4F5A-B9A8-8632B7C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B04B62-E1E6-4F39-8815-2FA618045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28A22-4635-4DF2-BF49-35CA9CDB86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3464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1FEFBD-9E8D-47FA-A577-9A7C2CE6A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25141D-4B41-407A-A850-1555616161AB}" type="datetimeFigureOut">
              <a:rPr lang="de-DE" smtClean="0"/>
              <a:t>23.05.2025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086C8C-B361-4BEE-8146-ACA560910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77EDE0-FFD5-410F-B2EB-A716EA13D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28A22-4635-4DF2-BF49-35CA9CDB86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748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1450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1" descr="fläche3.psd">
            <a:extLst>
              <a:ext uri="{FF2B5EF4-FFF2-40B4-BE49-F238E27FC236}">
                <a16:creationId xmlns:a16="http://schemas.microsoft.com/office/drawing/2014/main" id="{B0427FB5-7098-40FC-95B3-536292D04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245D3DA-AB60-420F-B025-F704C2CFC74A}"/>
              </a:ext>
            </a:extLst>
          </p:cNvPr>
          <p:cNvSpPr/>
          <p:nvPr/>
        </p:nvSpPr>
        <p:spPr>
          <a:xfrm>
            <a:off x="8246533" y="355600"/>
            <a:ext cx="3945467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E73A1F9-552D-4E16-985B-807F3E311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001"/>
            <a:ext cx="12192000" cy="849313"/>
          </a:xfrm>
          <a:prstGeom prst="rect">
            <a:avLst/>
          </a:prstGeom>
          <a:solidFill>
            <a:schemeClr val="bg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3000">
              <a:solidFill>
                <a:srgbClr val="006EAC"/>
              </a:solidFill>
              <a:cs typeface="Arial" charset="0"/>
            </a:endParaRPr>
          </a:p>
        </p:txBody>
      </p:sp>
      <p:pic>
        <p:nvPicPr>
          <p:cNvPr id="7" name="Bild 1" descr="Atemwegsliga_blau.png">
            <a:extLst>
              <a:ext uri="{FF2B5EF4-FFF2-40B4-BE49-F238E27FC236}">
                <a16:creationId xmlns:a16="http://schemas.microsoft.com/office/drawing/2014/main" id="{1F0BBAD4-4F44-491D-B8F8-74BDB09CCF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4" y="714376"/>
            <a:ext cx="1629833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9056" y="635000"/>
            <a:ext cx="8617425" cy="849784"/>
          </a:xfrm>
          <a:noFill/>
        </p:spPr>
        <p:txBody>
          <a:bodyPr rtlCol="0">
            <a:normAutofit/>
          </a:bodyPr>
          <a:lstStyle>
            <a:lvl1pPr>
              <a:defRPr lang="de-DE" sz="3000">
                <a:solidFill>
                  <a:srgbClr val="006EAC"/>
                </a:solidFill>
              </a:defRPr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30401"/>
            <a:ext cx="109728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8" name="Bild 11" descr="fläche3.psd">
            <a:extLst>
              <a:ext uri="{FF2B5EF4-FFF2-40B4-BE49-F238E27FC236}">
                <a16:creationId xmlns:a16="http://schemas.microsoft.com/office/drawing/2014/main" id="{8A7B0084-8982-4E41-B960-063CF7DE6C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0020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AF32DB3F-9130-4F37-BFD2-C80FCFEFE230}"/>
              </a:ext>
            </a:extLst>
          </p:cNvPr>
          <p:cNvSpPr/>
          <p:nvPr/>
        </p:nvSpPr>
        <p:spPr>
          <a:xfrm>
            <a:off x="8246536" y="355600"/>
            <a:ext cx="3945465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 sz="180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B56971F3-FE83-44E9-8AF8-E9E1162762F1}"/>
              </a:ext>
            </a:extLst>
          </p:cNvPr>
          <p:cNvSpPr/>
          <p:nvPr/>
        </p:nvSpPr>
        <p:spPr>
          <a:xfrm>
            <a:off x="0" y="635000"/>
            <a:ext cx="12192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9AC725F-11A3-4678-839B-3F1D60FEBC0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03" y="634714"/>
            <a:ext cx="1089707" cy="8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77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A5D906-6114-4555-9DB7-625D1E004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25141D-4B41-407A-A850-1555616161AB}" type="datetimeFigureOut">
              <a:rPr lang="de-DE" smtClean="0"/>
              <a:t>23.05.2025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63A95-6843-4450-97DA-60BCCE0B8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FA4E37-2A43-428B-B17D-97D28B01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28A22-4635-4DF2-BF49-35CA9CDB86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8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1" descr="fläche3.psd">
            <a:extLst>
              <a:ext uri="{FF2B5EF4-FFF2-40B4-BE49-F238E27FC236}">
                <a16:creationId xmlns:a16="http://schemas.microsoft.com/office/drawing/2014/main" id="{49F97F66-D14D-4A4C-AB48-B748A2D91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DB6D7544-E3C7-4EEA-856D-67EB01E2F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001"/>
            <a:ext cx="12192000" cy="849313"/>
          </a:xfrm>
          <a:prstGeom prst="rect">
            <a:avLst/>
          </a:prstGeom>
          <a:solidFill>
            <a:schemeClr val="bg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3000">
              <a:solidFill>
                <a:srgbClr val="006EAC"/>
              </a:solidFill>
              <a:cs typeface="Arial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3EE7C9C-06E6-42D7-8DCE-A6CDF7B2C0C8}"/>
              </a:ext>
            </a:extLst>
          </p:cNvPr>
          <p:cNvSpPr/>
          <p:nvPr/>
        </p:nvSpPr>
        <p:spPr>
          <a:xfrm>
            <a:off x="8246533" y="355600"/>
            <a:ext cx="3945467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/>
          </a:p>
        </p:txBody>
      </p:sp>
      <p:pic>
        <p:nvPicPr>
          <p:cNvPr id="8" name="Bild 1" descr="Atemwegsliga_blau.png">
            <a:extLst>
              <a:ext uri="{FF2B5EF4-FFF2-40B4-BE49-F238E27FC236}">
                <a16:creationId xmlns:a16="http://schemas.microsoft.com/office/drawing/2014/main" id="{252B0A1F-E7DD-4E00-B7A0-A39F15511C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4" y="714376"/>
            <a:ext cx="1629833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9656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9656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9056" y="635000"/>
            <a:ext cx="8617425" cy="849600"/>
          </a:xfrm>
        </p:spPr>
        <p:txBody>
          <a:bodyPr>
            <a:noAutofit/>
          </a:bodyPr>
          <a:lstStyle>
            <a:lvl1pPr>
              <a:defRPr sz="3000">
                <a:solidFill>
                  <a:srgbClr val="006EAC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9" name="Bild 11" descr="fläche3.psd">
            <a:extLst>
              <a:ext uri="{FF2B5EF4-FFF2-40B4-BE49-F238E27FC236}">
                <a16:creationId xmlns:a16="http://schemas.microsoft.com/office/drawing/2014/main" id="{781E9A8D-31F5-41FB-9BDB-E1FD884EC3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00200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E3D63BAF-E8FD-4414-B46D-CBFEE1D077E1}"/>
              </a:ext>
            </a:extLst>
          </p:cNvPr>
          <p:cNvSpPr/>
          <p:nvPr/>
        </p:nvSpPr>
        <p:spPr>
          <a:xfrm>
            <a:off x="0" y="635000"/>
            <a:ext cx="12192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0344899-1373-430A-8E27-3395D1787051}"/>
              </a:ext>
            </a:extLst>
          </p:cNvPr>
          <p:cNvSpPr/>
          <p:nvPr/>
        </p:nvSpPr>
        <p:spPr>
          <a:xfrm>
            <a:off x="8246536" y="355600"/>
            <a:ext cx="3945465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 sz="1800"/>
          </a:p>
        </p:txBody>
      </p:sp>
      <p:pic>
        <p:nvPicPr>
          <p:cNvPr id="12" name="Bild 1" descr="Atemwegsliga_blau.png">
            <a:extLst>
              <a:ext uri="{FF2B5EF4-FFF2-40B4-BE49-F238E27FC236}">
                <a16:creationId xmlns:a16="http://schemas.microsoft.com/office/drawing/2014/main" id="{560F51D8-505E-40C9-9892-C4A2E9128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7" y="713716"/>
            <a:ext cx="1629719" cy="74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968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869E3A7C-9442-482A-827E-372441FD8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25141D-4B41-407A-A850-1555616161AB}" type="datetimeFigureOut">
              <a:rPr lang="de-DE" smtClean="0"/>
              <a:t>23.05.2025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8467132-6304-46CC-93FA-E67C972D0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6F097DCA-F44C-48ED-A7FF-6A5780C85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28A22-4635-4DF2-BF49-35CA9CDB86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12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BE647CD-F12D-417D-BD64-047991FA4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25141D-4B41-407A-A850-1555616161AB}" type="datetimeFigureOut">
              <a:rPr lang="de-DE" smtClean="0"/>
              <a:t>23.05.2025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D377E8C2-258B-4FB1-ABE4-305DA23D9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01423802-87E4-42F8-AF47-C257BE764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28A22-4635-4DF2-BF49-35CA9CDB86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8840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71D7765E-8E97-4B04-AE8D-973971335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25141D-4B41-407A-A850-1555616161AB}" type="datetimeFigureOut">
              <a:rPr lang="de-DE" smtClean="0"/>
              <a:t>23.05.2025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6DAAAD3F-4270-486B-9C66-049794C3F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12D293B4-BB8B-4BB9-A8C6-3A42591D7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28A22-4635-4DF2-BF49-35CA9CDB86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2840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B9BE4A74-4F72-492C-8FBD-2BBBC097F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25141D-4B41-407A-A850-1555616161AB}" type="datetimeFigureOut">
              <a:rPr lang="de-DE" smtClean="0"/>
              <a:t>23.05.2025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FFA27851-1A66-4F88-8EED-3F913EC2E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CB387C15-972F-4A45-99B8-4F92844DE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28A22-4635-4DF2-BF49-35CA9CDB86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1391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69076DEC-1684-44B8-BD9B-8FA5424C4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25141D-4B41-407A-A850-1555616161AB}" type="datetimeFigureOut">
              <a:rPr lang="de-DE" smtClean="0"/>
              <a:t>23.05.2025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08B4BDD0-31E6-4B23-8FD0-49B259FC9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DEA1B9ED-CB30-448E-BCEF-8501D839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28A22-4635-4DF2-BF49-35CA9CDB86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909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243210D1-1345-4106-B35D-4579F7174F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01840620-E048-49C5-A3A6-8DB23FA054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678F88-B065-4612-9C15-5EE65C44C6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C225141D-4B41-407A-A850-1555616161AB}" type="datetimeFigureOut">
              <a:rPr lang="de-DE" smtClean="0"/>
              <a:t>23.05.2025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8D7BFF-A9B1-4BE8-BC1F-A70547174F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FF8CC7-4F63-45B9-A052-EFA5B16736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fld id="{F1828A22-4635-4DF2-BF49-35CA9CDB86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82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ADEB54-9D9E-75DB-95ED-91BFF8594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58564"/>
            <a:ext cx="12192000" cy="1561809"/>
          </a:xfrm>
        </p:spPr>
        <p:txBody>
          <a:bodyPr>
            <a:noAutofit/>
          </a:bodyPr>
          <a:lstStyle/>
          <a:p>
            <a:r>
              <a:rPr lang="de-DE" sz="3200" b="1" i="0" u="none" strike="noStrike" baseline="0" dirty="0"/>
              <a:t>S2k-Leitlinie</a:t>
            </a:r>
            <a:br>
              <a:rPr lang="de-DE" sz="3200" b="1" i="0" u="none" strike="noStrike" baseline="0" dirty="0"/>
            </a:br>
            <a:r>
              <a:rPr lang="de-DE" sz="3200" b="1" i="0" u="none" strike="noStrike" baseline="0" dirty="0"/>
              <a:t>Fachärztliche Diagnostik und Therapie von</a:t>
            </a:r>
            <a:br>
              <a:rPr lang="de-DE" sz="3200" b="1" i="0" u="none" strike="noStrike" baseline="0" dirty="0"/>
            </a:br>
            <a:r>
              <a:rPr lang="de-DE" sz="3200" b="1" i="0" u="none" strike="noStrike" baseline="0" dirty="0"/>
              <a:t>erwachsenen Patienten mit Husten</a:t>
            </a:r>
            <a:endParaRPr lang="de-DE" sz="32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469371-D97A-D57E-12D3-1B21602BE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728936"/>
            <a:ext cx="8534400" cy="2658894"/>
          </a:xfrm>
        </p:spPr>
        <p:txBody>
          <a:bodyPr/>
          <a:lstStyle/>
          <a:p>
            <a:r>
              <a:rPr lang="de-DE" sz="1800" b="0" i="0" u="none" strike="noStrike" baseline="0" dirty="0">
                <a:latin typeface="+mj-lt"/>
              </a:rPr>
              <a:t>AWMF-Registernummer: 020-003, Langversion 4.0 – Januar 2025</a:t>
            </a:r>
          </a:p>
          <a:p>
            <a:endParaRPr lang="de-DE" sz="1800" b="0" i="0" u="none" strike="noStrike" baseline="0" dirty="0">
              <a:latin typeface="+mj-lt"/>
            </a:endParaRPr>
          </a:p>
          <a:p>
            <a:pPr algn="l"/>
            <a:r>
              <a:rPr lang="de-DE" sz="1800" b="1" i="0" u="none" strike="noStrike" baseline="0" dirty="0">
                <a:latin typeface="+mj-lt"/>
              </a:rPr>
              <a:t>Leitlinienkoordination und wissenschaftliche Leitung</a:t>
            </a:r>
          </a:p>
          <a:p>
            <a:pPr algn="l"/>
            <a:r>
              <a:rPr lang="de-DE" sz="1800" i="0" u="none" strike="noStrike" baseline="0" dirty="0">
                <a:latin typeface="+mj-lt"/>
              </a:rPr>
              <a:t>Dr. med. Peter Kardos, Frankfurt am Main</a:t>
            </a:r>
          </a:p>
          <a:p>
            <a:pPr algn="l"/>
            <a:r>
              <a:rPr lang="de-DE" sz="1800" i="0" u="none" strike="noStrike" baseline="0" dirty="0">
                <a:latin typeface="+mj-lt"/>
              </a:rPr>
              <a:t>PD Dr. med. Thomas Köhnlein, Teuchern</a:t>
            </a:r>
            <a:endParaRPr lang="de-D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9973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29BB1-EB92-09C4-93BA-2E5E17D15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056" y="635000"/>
            <a:ext cx="9587103" cy="849784"/>
          </a:xfrm>
        </p:spPr>
        <p:txBody>
          <a:bodyPr>
            <a:normAutofit fontScale="90000"/>
          </a:bodyPr>
          <a:lstStyle/>
          <a:p>
            <a:r>
              <a:rPr lang="de-DE" dirty="0"/>
              <a:t>7. Husten bei chronischen Erkrankungen der oberen Atemwege</a:t>
            </a:r>
          </a:p>
        </p:txBody>
      </p:sp>
      <p:graphicFrame>
        <p:nvGraphicFramePr>
          <p:cNvPr id="5" name="Inhaltsplatzhalter 6">
            <a:extLst>
              <a:ext uri="{FF2B5EF4-FFF2-40B4-BE49-F238E27FC236}">
                <a16:creationId xmlns:a16="http://schemas.microsoft.com/office/drawing/2014/main" id="{E80F6183-C542-AD33-99C6-EFFCA98849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4210025"/>
              </p:ext>
            </p:extLst>
          </p:nvPr>
        </p:nvGraphicFramePr>
        <p:xfrm>
          <a:off x="299867" y="1679684"/>
          <a:ext cx="11615801" cy="518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593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6748113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496095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2690664">
                <a:tc rowSpan="2">
                  <a:txBody>
                    <a:bodyPr/>
                    <a:lstStyle/>
                    <a:p>
                      <a:r>
                        <a:rPr lang="de-DE" sz="2600" b="0" dirty="0">
                          <a:solidFill>
                            <a:schemeClr val="tx1"/>
                          </a:solidFill>
                        </a:rPr>
                        <a:t>Können chronische</a:t>
                      </a:r>
                    </a:p>
                    <a:p>
                      <a:r>
                        <a:rPr lang="de-DE" sz="2600" b="0" dirty="0">
                          <a:solidFill>
                            <a:schemeClr val="tx1"/>
                          </a:solidFill>
                        </a:rPr>
                        <a:t>Erkrankungen der oberen Atemwege</a:t>
                      </a:r>
                    </a:p>
                    <a:p>
                      <a:r>
                        <a:rPr lang="de-DE" sz="2600" b="0" dirty="0">
                          <a:solidFill>
                            <a:schemeClr val="tx1"/>
                          </a:solidFill>
                        </a:rPr>
                        <a:t>chronischen</a:t>
                      </a:r>
                    </a:p>
                    <a:p>
                      <a:r>
                        <a:rPr lang="de-DE" sz="2600" b="0" dirty="0">
                          <a:solidFill>
                            <a:schemeClr val="tx1"/>
                          </a:solidFill>
                        </a:rPr>
                        <a:t>Husten auslösen?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600" b="0" i="0" dirty="0">
                          <a:solidFill>
                            <a:schemeClr val="tx1"/>
                          </a:solidFill>
                        </a:rPr>
                        <a:t>Ja, folgende Erkrankungen können chronischen Husten auslösen: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de-DE" sz="2600" b="0" i="0" dirty="0">
                          <a:solidFill>
                            <a:schemeClr val="tx1"/>
                          </a:solidFill>
                        </a:rPr>
                        <a:t>chronische entzündliche und allergische Erkrankungen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de-DE" sz="2600" b="0" i="0" dirty="0">
                          <a:solidFill>
                            <a:schemeClr val="tx1"/>
                          </a:solidFill>
                        </a:rPr>
                        <a:t>eine induzierbare laryngeale Obstruktion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de-DE" sz="2600" b="0" i="0" dirty="0">
                          <a:solidFill>
                            <a:schemeClr val="tx1"/>
                          </a:solidFill>
                        </a:rPr>
                        <a:t>(ILO/VCD)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de-DE" sz="2600" b="0" i="0" dirty="0">
                          <a:solidFill>
                            <a:schemeClr val="tx1"/>
                          </a:solidFill>
                        </a:rPr>
                        <a:t>eine laryngeale Hypersensitivität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Statement</a:t>
                      </a:r>
                    </a:p>
                    <a:p>
                      <a:r>
                        <a:rPr lang="de-DE" sz="2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6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6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6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  <a:endParaRPr lang="de-DE" sz="2600" b="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  <a:tr h="2318551">
                <a:tc vMerge="1">
                  <a:txBody>
                    <a:bodyPr/>
                    <a:lstStyle/>
                    <a:p>
                      <a:endParaRPr lang="de-DE" sz="2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6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Diese potenziellen Ursachen sollen bei entsprechender Klinik berücksichtigt werden.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6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6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</a:tbl>
          </a:graphicData>
        </a:graphic>
      </p:graphicFrame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091B9337-F03E-ACCD-64CA-64A86AE0B146}"/>
              </a:ext>
            </a:extLst>
          </p:cNvPr>
          <p:cNvSpPr/>
          <p:nvPr/>
        </p:nvSpPr>
        <p:spPr>
          <a:xfrm rot="10800000">
            <a:off x="9923278" y="5469629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268DD581-AB5E-11DB-F5B8-F12406770F50}"/>
              </a:ext>
            </a:extLst>
          </p:cNvPr>
          <p:cNvSpPr/>
          <p:nvPr/>
        </p:nvSpPr>
        <p:spPr>
          <a:xfrm rot="10800000">
            <a:off x="9544833" y="5475646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0412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66FCC6-DB00-FD0D-47F5-EC6441998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8. Husten bei gastroösophagealem Reflux</a:t>
            </a:r>
          </a:p>
        </p:txBody>
      </p:sp>
      <p:graphicFrame>
        <p:nvGraphicFramePr>
          <p:cNvPr id="4" name="Inhaltsplatzhalter 6">
            <a:extLst>
              <a:ext uri="{FF2B5EF4-FFF2-40B4-BE49-F238E27FC236}">
                <a16:creationId xmlns:a16="http://schemas.microsoft.com/office/drawing/2014/main" id="{EEA1EE2D-F772-6057-6B9F-BDB6D8D5EA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1219665"/>
              </p:ext>
            </p:extLst>
          </p:nvPr>
        </p:nvGraphicFramePr>
        <p:xfrm>
          <a:off x="299867" y="1678489"/>
          <a:ext cx="11615801" cy="5068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4686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5724395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796720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1427966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Kann gastro-</a:t>
                      </a:r>
                      <a:r>
                        <a:rPr lang="de-DE" sz="2200" b="0" dirty="0" err="1">
                          <a:solidFill>
                            <a:schemeClr val="tx1"/>
                          </a:solidFill>
                        </a:rPr>
                        <a:t>ösophagealer</a:t>
                      </a:r>
                      <a:endParaRPr lang="de-DE" sz="22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Reflux chronischen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Husten verursachen?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Der Verdacht besteht, wenn typische Refluxbeschwerden (Sodbrennen, saures Aufstoßen, Regurgitation) vorhanden sind.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Statement</a:t>
                      </a:r>
                    </a:p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Geprüft 2025</a:t>
                      </a:r>
                    </a:p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starker Konsens</a:t>
                      </a:r>
                    </a:p>
                    <a:p>
                      <a:endParaRPr lang="de-DE" sz="2200" b="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  <a:tr h="1686419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Therapie des Hustens bei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Typischen Reflux-beschwerden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Nur bei Husten mit gleichzeitigen typischen Refluxbeschwerden soll eine Refluxtherapie eingeleitet werden. 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  <a:tr h="1868110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Abklärung des Hustens ohne typische Refluxbeschwerden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fehlender </a:t>
                      </a:r>
                      <a:r>
                        <a:rPr lang="de-DE" sz="2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ösophagealer</a:t>
                      </a:r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Symptomatik, falls für den Husten keine andere Ursache gefunden wurde, kann im Einzelfall eine komplexe gastroenterologische Abklärung erfolgen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modifiziert 2025</a:t>
                      </a:r>
                    </a:p>
                    <a:p>
                      <a:endParaRPr lang="de-DE" sz="2200" b="0" i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487217"/>
                  </a:ext>
                </a:extLst>
              </a:tr>
            </a:tbl>
          </a:graphicData>
        </a:graphic>
      </p:graphicFrame>
      <p:sp>
        <p:nvSpPr>
          <p:cNvPr id="5" name="Pfeil: nach links und rechts 4">
            <a:extLst>
              <a:ext uri="{FF2B5EF4-FFF2-40B4-BE49-F238E27FC236}">
                <a16:creationId xmlns:a16="http://schemas.microsoft.com/office/drawing/2014/main" id="{2392FB06-C197-4674-BE90-5CAF305F142F}"/>
              </a:ext>
            </a:extLst>
          </p:cNvPr>
          <p:cNvSpPr/>
          <p:nvPr/>
        </p:nvSpPr>
        <p:spPr>
          <a:xfrm>
            <a:off x="9294823" y="5803815"/>
            <a:ext cx="633142" cy="246256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02B9EE4D-7F2A-2802-0F96-9D5D6D5D3503}"/>
              </a:ext>
            </a:extLst>
          </p:cNvPr>
          <p:cNvSpPr/>
          <p:nvPr/>
        </p:nvSpPr>
        <p:spPr>
          <a:xfrm rot="10800000">
            <a:off x="9635490" y="3934451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FEEB2E13-11E4-F5F3-78AA-424F2AC0F376}"/>
              </a:ext>
            </a:extLst>
          </p:cNvPr>
          <p:cNvSpPr/>
          <p:nvPr/>
        </p:nvSpPr>
        <p:spPr>
          <a:xfrm rot="10800000">
            <a:off x="9299376" y="3924013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178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770CC-8A1B-674A-96FB-1D78F6D87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9. Husten als Asthmaäquivalent</a:t>
            </a:r>
          </a:p>
        </p:txBody>
      </p:sp>
      <p:graphicFrame>
        <p:nvGraphicFramePr>
          <p:cNvPr id="4" name="Inhaltsplatzhalter 6">
            <a:extLst>
              <a:ext uri="{FF2B5EF4-FFF2-40B4-BE49-F238E27FC236}">
                <a16:creationId xmlns:a16="http://schemas.microsoft.com/office/drawing/2014/main" id="{3E738064-4114-C47B-74BC-2C4C4F8277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7369333"/>
              </p:ext>
            </p:extLst>
          </p:nvPr>
        </p:nvGraphicFramePr>
        <p:xfrm>
          <a:off x="0" y="1592425"/>
          <a:ext cx="12192000" cy="4942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3335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5955763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172902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2504009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Kann eine bronchiale Hyper-reagibilität (BHR) oder eine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eosinophile Entzündung der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Bronchien (NAEB) ohne klassisches Asthma für den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chronischen Husten verantwortlich sein?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Eine BHR oder eine NAEB ohne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klassisches Asthma kann Husten auslösen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Statement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  <a:endParaRPr lang="de-DE" sz="2200" b="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  <a:tr h="923790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Welche personalisierte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Diagnostik/Therapie ist zweckmäßig?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de-DE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Therapie der BHR und NAEB</a:t>
                      </a:r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Bei </a:t>
                      </a:r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Verdacht soll eine unspezifische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inhalative Provokationstestung (für die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Diagnose der BHR), die Bestimmung von FeNO oder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alternativ eine probatorische </a:t>
                      </a:r>
                      <a:r>
                        <a:rPr lang="de-DE" sz="2200" b="0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hochdosierte </a:t>
                      </a:r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ICS oder ICS/LABA-Therapie für 4 Wochen eingeleitet werden.</a:t>
                      </a:r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</a:tbl>
          </a:graphicData>
        </a:graphic>
      </p:graphicFrame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C11494C0-516C-835A-ABA8-6280ECF7A12F}"/>
              </a:ext>
            </a:extLst>
          </p:cNvPr>
          <p:cNvSpPr/>
          <p:nvPr/>
        </p:nvSpPr>
        <p:spPr>
          <a:xfrm rot="10800000">
            <a:off x="10416481" y="5266387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B3532790-F04B-5686-AA8D-5CCCA91D8591}"/>
              </a:ext>
            </a:extLst>
          </p:cNvPr>
          <p:cNvSpPr/>
          <p:nvPr/>
        </p:nvSpPr>
        <p:spPr>
          <a:xfrm rot="10800000">
            <a:off x="10040499" y="5266386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F92995D-5F4B-B0BD-263A-0F9E50CD1C70}"/>
              </a:ext>
            </a:extLst>
          </p:cNvPr>
          <p:cNvSpPr txBox="1"/>
          <p:nvPr/>
        </p:nvSpPr>
        <p:spPr>
          <a:xfrm>
            <a:off x="0" y="6534834"/>
            <a:ext cx="99456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0" i="0" u="none" strike="noStrike" baseline="0" dirty="0">
                <a:latin typeface="CNSAMOå¼«ArialMT"/>
              </a:rPr>
              <a:t>NAEB: Nichtasthmatische Eosinophile Bronchitis </a:t>
            </a:r>
            <a:r>
              <a:rPr lang="de-DE" sz="1600" b="0" i="0" u="none" strike="noStrike" baseline="0" dirty="0">
                <a:solidFill>
                  <a:srgbClr val="FF0000"/>
                </a:solidFill>
                <a:latin typeface="CNSAMOå¼«ArialMT"/>
              </a:rPr>
              <a:t>ohne</a:t>
            </a:r>
            <a:r>
              <a:rPr lang="de-DE" sz="1600" b="0" i="0" u="none" strike="noStrike" baseline="0" dirty="0">
                <a:latin typeface="CNSAMOå¼«ArialMT"/>
              </a:rPr>
              <a:t> Bronchiale Hyperreagibilität</a:t>
            </a:r>
            <a:endParaRPr lang="de-DE" sz="16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716173C-947B-BECE-372A-CA616B43D0E2}"/>
              </a:ext>
            </a:extLst>
          </p:cNvPr>
          <p:cNvSpPr txBox="1"/>
          <p:nvPr/>
        </p:nvSpPr>
        <p:spPr>
          <a:xfrm>
            <a:off x="8737457" y="6534834"/>
            <a:ext cx="33580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0" i="0" u="none" strike="noStrike" baseline="0" dirty="0">
                <a:latin typeface="CNSAMOå¼«ArialMT"/>
              </a:rPr>
              <a:t>BHR: Bronchiale Hyperreagibilität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66138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50379C-0591-D1D2-C9E9-D02810EA1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10. Husten auslösende Medikamente</a:t>
            </a:r>
          </a:p>
        </p:txBody>
      </p:sp>
      <p:graphicFrame>
        <p:nvGraphicFramePr>
          <p:cNvPr id="4" name="Inhaltsplatzhalter 6">
            <a:extLst>
              <a:ext uri="{FF2B5EF4-FFF2-40B4-BE49-F238E27FC236}">
                <a16:creationId xmlns:a16="http://schemas.microsoft.com/office/drawing/2014/main" id="{017762DA-26C8-2304-DDED-4427AA68E7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246524"/>
              </p:ext>
            </p:extLst>
          </p:nvPr>
        </p:nvGraphicFramePr>
        <p:xfrm>
          <a:off x="162839" y="1678489"/>
          <a:ext cx="11862147" cy="5069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0438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5185676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856033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1433096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Gibt es Medikamente, die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Chronischen Husten verursachen können?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Ja, am häufigsten Angiotensin-</a:t>
                      </a:r>
                      <a:r>
                        <a:rPr lang="de-DE" sz="2200" b="0" dirty="0" err="1">
                          <a:solidFill>
                            <a:schemeClr val="tx1"/>
                          </a:solidFill>
                        </a:rPr>
                        <a:t>Converting</a:t>
                      </a:r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Enzyme-(ACE)-Hemmer.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Statement</a:t>
                      </a:r>
                    </a:p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geprüft 2025</a:t>
                      </a:r>
                    </a:p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starker Konsens</a:t>
                      </a:r>
                    </a:p>
                    <a:p>
                      <a:endParaRPr lang="de-DE" sz="2200" b="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  <a:tr h="1686419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Welche Therapie wird bei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Patienten mit chronischem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Husten, die mit einem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ACE-Hemmer behandelt werden, empfohlen?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jedem Betroffenen mit der Beschwerde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chronischer Husten soll der ACE-Hemmer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durch eine andere Substanzklasse ersetzt werden.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  <a:tr h="1868110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Welche Rolle spielt die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Medikamentenanamnese bei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Patienten mit chronischem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Husten?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 vom Patienten verwendeten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Medikamente sollen auf die potenzielle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Nebenwirkung „Husten“ geprüft werden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modifiziert 2025</a:t>
                      </a:r>
                    </a:p>
                    <a:p>
                      <a:endParaRPr lang="de-DE" sz="2200" b="0" i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487217"/>
                  </a:ext>
                </a:extLst>
              </a:tr>
            </a:tbl>
          </a:graphicData>
        </a:graphic>
      </p:graphicFrame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2F55A332-695B-5F69-4D15-CDA87DBB1E39}"/>
              </a:ext>
            </a:extLst>
          </p:cNvPr>
          <p:cNvSpPr/>
          <p:nvPr/>
        </p:nvSpPr>
        <p:spPr>
          <a:xfrm rot="10800000">
            <a:off x="9299376" y="3924013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F03F3991-5404-380B-3915-81ED8E0CEDD5}"/>
              </a:ext>
            </a:extLst>
          </p:cNvPr>
          <p:cNvSpPr/>
          <p:nvPr/>
        </p:nvSpPr>
        <p:spPr>
          <a:xfrm rot="10800000">
            <a:off x="9636091" y="3924013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C573AD28-E225-F361-6CE5-4F8871D4F8F1}"/>
              </a:ext>
            </a:extLst>
          </p:cNvPr>
          <p:cNvSpPr/>
          <p:nvPr/>
        </p:nvSpPr>
        <p:spPr>
          <a:xfrm rot="10800000">
            <a:off x="9636091" y="5713439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041EC487-E080-C7E5-BDCB-5F59A3F20762}"/>
              </a:ext>
            </a:extLst>
          </p:cNvPr>
          <p:cNvSpPr/>
          <p:nvPr/>
        </p:nvSpPr>
        <p:spPr>
          <a:xfrm rot="10800000">
            <a:off x="9299376" y="5735763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569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2C1CC3-880D-D716-D70E-9DACC4CD7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11. Husten: Basis</a:t>
            </a:r>
            <a:r>
              <a:rPr lang="de-DE" dirty="0">
                <a:solidFill>
                  <a:srgbClr val="0070C0"/>
                </a:solidFill>
              </a:rPr>
              <a:t>-</a:t>
            </a:r>
            <a:r>
              <a:rPr lang="de-DE" dirty="0"/>
              <a:t> und personalisierte Diagnostik</a:t>
            </a:r>
          </a:p>
        </p:txBody>
      </p:sp>
      <p:graphicFrame>
        <p:nvGraphicFramePr>
          <p:cNvPr id="4" name="Inhaltsplatzhalter 6">
            <a:extLst>
              <a:ext uri="{FF2B5EF4-FFF2-40B4-BE49-F238E27FC236}">
                <a16:creationId xmlns:a16="http://schemas.microsoft.com/office/drawing/2014/main" id="{354CFDFC-6BD8-6515-BA79-C943E8E1BF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1259389"/>
              </p:ext>
            </p:extLst>
          </p:nvPr>
        </p:nvGraphicFramePr>
        <p:xfrm>
          <a:off x="0" y="1588168"/>
          <a:ext cx="12192000" cy="5269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6675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5329875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935450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1999996">
                <a:tc>
                  <a:txBody>
                    <a:bodyPr/>
                    <a:lstStyle/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Welche diagnostische</a:t>
                      </a: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Maßnahmen sind bei jedem</a:t>
                      </a: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Patienten erforderlich, um</a:t>
                      </a: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den chronischen Husten</a:t>
                      </a: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abzuklären?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Die Basisdiagnostik soll bei allen Patienten mit chronischem Husten erfolgen: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Anamnese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körperliche Untersuchung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Röntgenaufnahme des Thorax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Lungenfunktionsdiagnostik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  <a:tr h="3269836">
                <a:tc>
                  <a:txBody>
                    <a:bodyPr/>
                    <a:lstStyle/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Welche weiterführende</a:t>
                      </a: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diagnostische Maßnahmen</a:t>
                      </a: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Werden empfohlen?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Personalisierte Diagnostik: auf der Grundlage der gezielt erhobenen Anamnese bei klinischem Verdacht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HNO-Untersuchung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CT-Thorax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kardiologische Diagnostik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Bronchoskopie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Schlafapnoediagnostik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Refluxdiagnostik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neurologische Diagnostik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neu 2025</a:t>
                      </a:r>
                    </a:p>
                    <a:p>
                      <a:endParaRPr lang="de-DE" sz="2000" b="0" i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000" b="0" i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487217"/>
                  </a:ext>
                </a:extLst>
              </a:tr>
            </a:tbl>
          </a:graphicData>
        </a:graphic>
      </p:graphicFrame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B3CBCFEB-04E3-D70E-7546-ECD920620D57}"/>
              </a:ext>
            </a:extLst>
          </p:cNvPr>
          <p:cNvSpPr/>
          <p:nvPr/>
        </p:nvSpPr>
        <p:spPr>
          <a:xfrm rot="10800000">
            <a:off x="9357555" y="2409345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8C5E8BFE-3226-179B-8717-3195982B2380}"/>
              </a:ext>
            </a:extLst>
          </p:cNvPr>
          <p:cNvSpPr/>
          <p:nvPr/>
        </p:nvSpPr>
        <p:spPr>
          <a:xfrm rot="10800000">
            <a:off x="9674951" y="2424364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9D5BDC68-D0BC-D836-7A9B-61DD911FBFD1}"/>
              </a:ext>
            </a:extLst>
          </p:cNvPr>
          <p:cNvSpPr/>
          <p:nvPr/>
        </p:nvSpPr>
        <p:spPr>
          <a:xfrm rot="10800000">
            <a:off x="9674952" y="4322566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74033880-E10C-2CC2-E91F-808C9F22CC5A}"/>
              </a:ext>
            </a:extLst>
          </p:cNvPr>
          <p:cNvSpPr/>
          <p:nvPr/>
        </p:nvSpPr>
        <p:spPr>
          <a:xfrm rot="10800000">
            <a:off x="9357554" y="4315057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9423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F1E232-C6E2-EAEC-6984-FEA5F65C5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12. Husten: Therapie</a:t>
            </a:r>
          </a:p>
        </p:txBody>
      </p:sp>
      <p:graphicFrame>
        <p:nvGraphicFramePr>
          <p:cNvPr id="6" name="Inhaltsplatzhalter 6">
            <a:extLst>
              <a:ext uri="{FF2B5EF4-FFF2-40B4-BE49-F238E27FC236}">
                <a16:creationId xmlns:a16="http://schemas.microsoft.com/office/drawing/2014/main" id="{E3BB3971-67E2-33D7-6E20-EE5773386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136141"/>
              </p:ext>
            </p:extLst>
          </p:nvPr>
        </p:nvGraphicFramePr>
        <p:xfrm>
          <a:off x="1" y="1484784"/>
          <a:ext cx="12191999" cy="5373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3511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5448822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3849666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1465413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Welche Therapien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gibt es für den Husten?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Nach Prinzipien der personalisierten Medizin sollten folgende Therapiemodalitäten verordnet werden: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Empfehlung</a:t>
                      </a:r>
                    </a:p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neu 2025</a:t>
                      </a:r>
                    </a:p>
                    <a:p>
                      <a:endParaRPr lang="de-DE" sz="2200" b="0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starker Konsens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  <a:tr h="2151351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Atemphysiotherapie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Atemphysiotherapie sollte für den produktiven Husten – einschließlich bei Schleimretention – mit </a:t>
                      </a:r>
                      <a:r>
                        <a:rPr lang="de-DE" sz="22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sekretmobilisierenden</a:t>
                      </a:r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Techniken, sowie für den trockenen Reizhusten mit hustenverhindernden Techniken durchgeführt werden.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  <a:tr h="1756453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Logopädie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Logopädie sollte bei laryngealer und pharyngealer Hyperreagibilität </a:t>
                      </a: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 ILO/VCD </a:t>
                      </a:r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durchgeführt werden.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modifiziert 2025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keine Evidenz, personalisierte</a:t>
                      </a:r>
                    </a:p>
                    <a:p>
                      <a:r>
                        <a:rPr lang="de-D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Entscheidung notwendig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487217"/>
                  </a:ext>
                </a:extLst>
              </a:tr>
            </a:tbl>
          </a:graphicData>
        </a:graphic>
      </p:graphicFrame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DE3810E8-E8FB-1147-80CA-3E8C2747D9DD}"/>
              </a:ext>
            </a:extLst>
          </p:cNvPr>
          <p:cNvSpPr/>
          <p:nvPr/>
        </p:nvSpPr>
        <p:spPr>
          <a:xfrm rot="10800000">
            <a:off x="11392709" y="1855133"/>
            <a:ext cx="222492" cy="32938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unten 9">
            <a:extLst>
              <a:ext uri="{FF2B5EF4-FFF2-40B4-BE49-F238E27FC236}">
                <a16:creationId xmlns:a16="http://schemas.microsoft.com/office/drawing/2014/main" id="{8E4E2C48-2A05-E16B-4952-4E727C26FDFB}"/>
              </a:ext>
            </a:extLst>
          </p:cNvPr>
          <p:cNvSpPr/>
          <p:nvPr/>
        </p:nvSpPr>
        <p:spPr>
          <a:xfrm rot="10800000">
            <a:off x="11392709" y="3635917"/>
            <a:ext cx="222492" cy="32938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unten 10">
            <a:extLst>
              <a:ext uri="{FF2B5EF4-FFF2-40B4-BE49-F238E27FC236}">
                <a16:creationId xmlns:a16="http://schemas.microsoft.com/office/drawing/2014/main" id="{865AC173-DD8B-9DC3-FDF3-97895BD67CB5}"/>
              </a:ext>
            </a:extLst>
          </p:cNvPr>
          <p:cNvSpPr/>
          <p:nvPr/>
        </p:nvSpPr>
        <p:spPr>
          <a:xfrm rot="10800000">
            <a:off x="11392709" y="5303866"/>
            <a:ext cx="222492" cy="32938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889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3F8F4-9437-1646-6FDA-CC4F9883A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63C26C-5E93-0A9B-2D8F-88C5E6E42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12. Husten: Therapie</a:t>
            </a:r>
          </a:p>
        </p:txBody>
      </p:sp>
      <p:graphicFrame>
        <p:nvGraphicFramePr>
          <p:cNvPr id="4" name="Inhaltsplatzhalter 6">
            <a:extLst>
              <a:ext uri="{FF2B5EF4-FFF2-40B4-BE49-F238E27FC236}">
                <a16:creationId xmlns:a16="http://schemas.microsoft.com/office/drawing/2014/main" id="{E83991DC-ABE4-C756-FE4F-49DBA91AAC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3334883"/>
              </p:ext>
            </p:extLst>
          </p:nvPr>
        </p:nvGraphicFramePr>
        <p:xfrm>
          <a:off x="0" y="1582855"/>
          <a:ext cx="12192000" cy="5275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7783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7682226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661991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1224312">
                <a:tc rowSpan="3">
                  <a:txBody>
                    <a:bodyPr/>
                    <a:lstStyle/>
                    <a:p>
                      <a:r>
                        <a:rPr lang="de-DE" sz="2200" b="0" dirty="0" err="1">
                          <a:solidFill>
                            <a:schemeClr val="tx1"/>
                          </a:solidFill>
                        </a:rPr>
                        <a:t>medika-mentöse</a:t>
                      </a:r>
                      <a:endParaRPr lang="de-DE" sz="22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Therapie</a:t>
                      </a:r>
                    </a:p>
                  </a:txBody>
                  <a:tcPr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Eine leitliniengerechte Therapie eines bekannten Grundleidens für das Symptom Husten </a:t>
                      </a:r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soll </a:t>
                      </a: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durchgeführt werden.</a:t>
                      </a:r>
                      <a:endParaRPr lang="de-DE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Empfehlung</a:t>
                      </a:r>
                    </a:p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geprüft 2025</a:t>
                      </a:r>
                    </a:p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starker Konsens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  <a:tr h="1849987">
                <a:tc vMerge="1">
                  <a:txBody>
                    <a:bodyPr/>
                    <a:lstStyle/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Bei fortbestehendem Husten: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Für den akuten und subakuten Husten sollten pflanzliche und synthetische </a:t>
                      </a:r>
                      <a:r>
                        <a:rPr lang="de-DE" sz="2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Sekretomotorika</a:t>
                      </a: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und Antitussiva mit Evidenzbasis für die Wirksamkeit eingesetzt werden.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Cave: Langzeitanwendung nicht zugelassen!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  <a:tr h="2200847">
                <a:tc vMerge="1">
                  <a:txBody>
                    <a:bodyPr/>
                    <a:lstStyle/>
                    <a:p>
                      <a:endParaRPr lang="de-DE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Für den chronischen Husten können intermittierend folgende, hierfür nicht zugelassene Medikamente verordnet werden:</a:t>
                      </a: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Ø"/>
                      </a:pPr>
                      <a:r>
                        <a:rPr lang="de-DE" sz="2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Sekretomotorika</a:t>
                      </a: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Antitussiva</a:t>
                      </a: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Ø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Neuromodulatoren </a:t>
                      </a:r>
                      <a:r>
                        <a:rPr lang="de-DE" sz="1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(„off </a:t>
                      </a:r>
                      <a:r>
                        <a:rPr lang="de-DE" sz="16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label</a:t>
                      </a:r>
                      <a:r>
                        <a:rPr lang="de-DE" sz="16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 Gabapentin, Pregabalin, Amitriptylin);</a:t>
                      </a:r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Ø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niedrig dosiertes (2x10 mg) retardiertes Morphin </a:t>
                      </a:r>
                      <a:r>
                        <a:rPr lang="de-DE" sz="2200" b="0" i="1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(für palliative </a:t>
                      </a:r>
                      <a:r>
                        <a:rPr lang="de-DE" sz="2200" b="0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Verordnung zugelassen)</a:t>
                      </a:r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713884"/>
                  </a:ext>
                </a:extLst>
              </a:tr>
            </a:tbl>
          </a:graphicData>
        </a:graphic>
      </p:graphicFrame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97CD12FE-818A-3474-3380-C9CEF6F1CA04}"/>
              </a:ext>
            </a:extLst>
          </p:cNvPr>
          <p:cNvSpPr/>
          <p:nvPr/>
        </p:nvSpPr>
        <p:spPr>
          <a:xfrm rot="10800000">
            <a:off x="11642915" y="1855667"/>
            <a:ext cx="222492" cy="39923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48DC1911-53B4-9920-E8FF-BD2C31D5A6AD}"/>
              </a:ext>
            </a:extLst>
          </p:cNvPr>
          <p:cNvSpPr/>
          <p:nvPr/>
        </p:nvSpPr>
        <p:spPr>
          <a:xfrm rot="10800000">
            <a:off x="11316322" y="1855667"/>
            <a:ext cx="222491" cy="39923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A19E1C5A-853F-381D-1A40-B5662A28D662}"/>
              </a:ext>
            </a:extLst>
          </p:cNvPr>
          <p:cNvSpPr/>
          <p:nvPr/>
        </p:nvSpPr>
        <p:spPr>
          <a:xfrm rot="10800000">
            <a:off x="9874984" y="3633993"/>
            <a:ext cx="222493" cy="48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Pfeil: nach links und rechts 7">
            <a:extLst>
              <a:ext uri="{FF2B5EF4-FFF2-40B4-BE49-F238E27FC236}">
                <a16:creationId xmlns:a16="http://schemas.microsoft.com/office/drawing/2014/main" id="{5BF26A27-0BE4-8F01-BC0C-97E28C5543ED}"/>
              </a:ext>
            </a:extLst>
          </p:cNvPr>
          <p:cNvSpPr/>
          <p:nvPr/>
        </p:nvSpPr>
        <p:spPr>
          <a:xfrm>
            <a:off x="9783339" y="5755063"/>
            <a:ext cx="633142" cy="246256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9706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FD474-B758-6369-EBF1-F4D1BAA06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i="0" u="none" strike="noStrike" baseline="0" dirty="0"/>
              <a:t>Was ist neu?</a:t>
            </a:r>
            <a:endParaRPr lang="de-DE" sz="3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A2431A-1AD4-D16F-8A8A-FE6D69C9F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8489"/>
            <a:ext cx="10972800" cy="4877876"/>
          </a:xfrm>
          <a:ln w="76200"/>
        </p:spPr>
        <p:txBody>
          <a:bodyPr/>
          <a:lstStyle/>
          <a:p>
            <a:r>
              <a:rPr lang="de-DE" sz="2400" dirty="0"/>
              <a:t>12 wesentliche klinische „Schlüsselfragen“,</a:t>
            </a:r>
          </a:p>
          <a:p>
            <a:pPr algn="l"/>
            <a:r>
              <a:rPr lang="de-DE" sz="2400" b="0" i="0" u="none" strike="noStrike" baseline="0" dirty="0"/>
              <a:t>Fragen und Empfehlungen in Kurzform mit Hintergrundtext und Literatur, </a:t>
            </a:r>
          </a:p>
          <a:p>
            <a:pPr algn="l"/>
            <a:r>
              <a:rPr lang="de-DE" sz="2400" dirty="0"/>
              <a:t>Formulierung der Evidenz: </a:t>
            </a:r>
            <a:r>
              <a:rPr lang="de-DE" sz="2400" b="0" i="0" u="none" strike="noStrike" baseline="0" dirty="0"/>
              <a:t>stark („Soll-Empfehlung“) oder schwach („Sollte-Empfehlung“)</a:t>
            </a:r>
          </a:p>
          <a:p>
            <a:pPr algn="l"/>
            <a:r>
              <a:rPr lang="de-DE" sz="2400" b="0" i="0" u="none" strike="noStrike" baseline="0" dirty="0"/>
              <a:t>„Kann“-Formulierungen, keine eindeutige Empfehlung– meistens mangels Evidenz, Entscheidung im Konsens mit dem aufgeklärten Patienten </a:t>
            </a:r>
          </a:p>
          <a:p>
            <a:pPr algn="l"/>
            <a:r>
              <a:rPr lang="de-DE" sz="2400" dirty="0"/>
              <a:t>Neue </a:t>
            </a:r>
            <a:r>
              <a:rPr lang="de-DE" sz="2400" b="0" i="0" u="none" strike="noStrike" baseline="0" dirty="0"/>
              <a:t>Statements und Empfehlungen</a:t>
            </a:r>
            <a:r>
              <a:rPr lang="de-DE" sz="2400" dirty="0"/>
              <a:t> sind gekennzeichnet</a:t>
            </a:r>
            <a:endParaRPr lang="de-DE" sz="2400" b="0" i="0" u="none" strike="noStrike" baseline="0" dirty="0"/>
          </a:p>
          <a:p>
            <a:pPr marL="0" indent="0" algn="l">
              <a:buNone/>
            </a:pPr>
            <a:endParaRPr lang="de-DE" sz="1200" b="0" i="0" u="none" strike="noStrike" baseline="0" dirty="0"/>
          </a:p>
          <a:p>
            <a:pPr marL="0" indent="0" algn="l">
              <a:buNone/>
            </a:pPr>
            <a:r>
              <a:rPr lang="de-DE" sz="2400" b="1" i="0" u="none" strike="noStrike" baseline="0" dirty="0">
                <a:solidFill>
                  <a:schemeClr val="accent6">
                    <a:lumMod val="75000"/>
                  </a:schemeClr>
                </a:solidFill>
              </a:rPr>
              <a:t>Jeder Patient behält seinen Anspruch auf eine individuelle Diagnostik und Therapie; in einem konkreten begründbaren Fall kann es sinnvoll sein, von der Leitlinie abzuweichen</a:t>
            </a:r>
            <a:r>
              <a:rPr lang="de-DE" sz="2200" b="1" i="0" u="none" strike="noStrike" baseline="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0596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A2057B-D098-7BC7-145B-7B2629603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1. Wie wird Husten klassifiziert?</a:t>
            </a:r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E6337742-F09E-7F06-D2AF-992279EA13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1233075"/>
              </p:ext>
            </p:extLst>
          </p:nvPr>
        </p:nvGraphicFramePr>
        <p:xfrm>
          <a:off x="609600" y="2030413"/>
          <a:ext cx="109728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97584218"/>
                    </a:ext>
                  </a:extLst>
                </a:gridCol>
              </a:tblGrid>
              <a:tr h="741680">
                <a:tc>
                  <a:txBody>
                    <a:bodyPr/>
                    <a:lstStyle/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Die Klassifizierung des Hustens </a:t>
                      </a:r>
                      <a:r>
                        <a:rPr lang="de-DE" sz="2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soll </a:t>
                      </a:r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nach</a:t>
                      </a:r>
                    </a:p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seiner Dauer und dem Vorliegen von</a:t>
                      </a:r>
                    </a:p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Auswurf vorgenommen werden.</a:t>
                      </a:r>
                      <a:endParaRPr lang="de-DE" sz="2400" dirty="0"/>
                    </a:p>
                  </a:txBody>
                  <a:tcPr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Empfehlung</a:t>
                      </a:r>
                    </a:p>
                    <a:p>
                      <a:endParaRPr lang="de-DE" sz="24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modifiziert 2025</a:t>
                      </a:r>
                    </a:p>
                    <a:p>
                      <a:endParaRPr lang="de-DE" sz="2400" dirty="0"/>
                    </a:p>
                    <a:p>
                      <a:endParaRPr lang="de-DE" sz="2400" dirty="0"/>
                    </a:p>
                    <a:p>
                      <a:endParaRPr lang="de-DE" sz="2400" dirty="0"/>
                    </a:p>
                    <a:p>
                      <a:endParaRPr lang="de-DE" sz="2400" dirty="0"/>
                    </a:p>
                    <a:p>
                      <a:endParaRPr lang="de-DE" sz="2400" dirty="0"/>
                    </a:p>
                    <a:p>
                      <a:endParaRPr lang="de-DE" sz="2400" dirty="0"/>
                    </a:p>
                    <a:p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starker Konsens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Klassifizierung nach Dauer</a:t>
                      </a:r>
                    </a:p>
                    <a:p>
                      <a:pPr marL="358775" indent="-358775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akut: bis zu 3 Wochen</a:t>
                      </a:r>
                    </a:p>
                    <a:p>
                      <a:pPr marL="358775" indent="-358775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subakut: 3 bis 8 Wochen</a:t>
                      </a:r>
                    </a:p>
                    <a:p>
                      <a:pPr marL="358775" indent="-358775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chronisch: mehr als 8 Wochen bestehend</a:t>
                      </a:r>
                      <a:endParaRPr lang="de-DE" sz="2400" dirty="0"/>
                    </a:p>
                  </a:txBody>
                  <a:tcPr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0817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Klassifizierung nach Auswurf</a:t>
                      </a:r>
                    </a:p>
                    <a:p>
                      <a:pPr marL="358775" indent="-35877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ohne Auswurf</a:t>
                      </a:r>
                    </a:p>
                    <a:p>
                      <a:pPr marL="358775" indent="-35877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mit Auswurf</a:t>
                      </a:r>
                    </a:p>
                  </a:txBody>
                  <a:tcPr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</a:tbl>
          </a:graphicData>
        </a:graphic>
      </p:graphicFrame>
      <p:sp>
        <p:nvSpPr>
          <p:cNvPr id="10" name="Pfeil: nach unten 9">
            <a:extLst>
              <a:ext uri="{FF2B5EF4-FFF2-40B4-BE49-F238E27FC236}">
                <a16:creationId xmlns:a16="http://schemas.microsoft.com/office/drawing/2014/main" id="{86AAD1DC-C19E-60FE-0E30-3356460AE2E9}"/>
              </a:ext>
            </a:extLst>
          </p:cNvPr>
          <p:cNvSpPr/>
          <p:nvPr/>
        </p:nvSpPr>
        <p:spPr>
          <a:xfrm rot="10800000">
            <a:off x="6225436" y="3653824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: nach unten 11">
            <a:extLst>
              <a:ext uri="{FF2B5EF4-FFF2-40B4-BE49-F238E27FC236}">
                <a16:creationId xmlns:a16="http://schemas.microsoft.com/office/drawing/2014/main" id="{D2850F10-D38B-95A6-31F9-0E4E11597DA3}"/>
              </a:ext>
            </a:extLst>
          </p:cNvPr>
          <p:cNvSpPr/>
          <p:nvPr/>
        </p:nvSpPr>
        <p:spPr>
          <a:xfrm rot="10800000">
            <a:off x="6540978" y="3653820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381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D0B894-5938-CBCC-5E84-7067C435D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2. Akuter und subakuter Husten</a:t>
            </a:r>
          </a:p>
        </p:txBody>
      </p:sp>
      <p:graphicFrame>
        <p:nvGraphicFramePr>
          <p:cNvPr id="5" name="Inhaltsplatzhalter 6">
            <a:extLst>
              <a:ext uri="{FF2B5EF4-FFF2-40B4-BE49-F238E27FC236}">
                <a16:creationId xmlns:a16="http://schemas.microsoft.com/office/drawing/2014/main" id="{B21A2230-C828-BCFF-7DE2-A1BFEB7AF2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938657"/>
              </p:ext>
            </p:extLst>
          </p:nvPr>
        </p:nvGraphicFramePr>
        <p:xfrm>
          <a:off x="299867" y="1679684"/>
          <a:ext cx="11615801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593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7202466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4192587"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Was sind die häufigsten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Ursachen für den akuten und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subakuten  Husten?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akuter Husten: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meistens innerhalb von drei Wochen spontan abklingender viraler Erkältungsinfekt, </a:t>
                      </a:r>
                    </a:p>
                    <a:p>
                      <a:pPr marL="342900" indent="-34290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allergische Rhinitis, Rhinosinusitis</a:t>
                      </a:r>
                    </a:p>
                    <a:p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subakuter Husten: </a:t>
                      </a: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Dauer bis zu 8 Wochen</a:t>
                      </a:r>
                      <a:endParaRPr lang="de-DE" sz="2200" b="1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Infekt-getriggerte bronchiale Hyperreagibilität,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anhaltende Allergenexposition durch Pollen,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postvirale Rhinosinusitis,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Pneumonie,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Infektionen durch B. pertussis, Adenoviren, Mykoplasmen, SARS-CoV-2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postinfektiöser Husten</a:t>
                      </a:r>
                      <a:endParaRPr lang="de-DE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Statement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  <a:endParaRPr lang="de-DE" sz="22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940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BE83E-CB69-3A93-41C2-267E81208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2DA570-E83C-4077-1A68-6D88040B3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2. Akuter und subakuter Husten</a:t>
            </a:r>
          </a:p>
        </p:txBody>
      </p:sp>
      <p:graphicFrame>
        <p:nvGraphicFramePr>
          <p:cNvPr id="5" name="Inhaltsplatzhalter 6">
            <a:extLst>
              <a:ext uri="{FF2B5EF4-FFF2-40B4-BE49-F238E27FC236}">
                <a16:creationId xmlns:a16="http://schemas.microsoft.com/office/drawing/2014/main" id="{4573B940-2BF3-CC10-52E0-4DBE02A28B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3450105"/>
              </p:ext>
            </p:extLst>
          </p:nvPr>
        </p:nvGraphicFramePr>
        <p:xfrm>
          <a:off x="299867" y="1679684"/>
          <a:ext cx="11615801" cy="5065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593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7202466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2779582">
                <a:tc>
                  <a:txBody>
                    <a:bodyPr/>
                    <a:lstStyle/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Welche diagnostischen Konsequenzen</a:t>
                      </a:r>
                    </a:p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ergeben sich hieraus?</a:t>
                      </a:r>
                      <a:endParaRPr lang="de-DE" sz="2400" dirty="0"/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Bei einem akuten oder subakuten Husten </a:t>
                      </a:r>
                      <a:r>
                        <a:rPr lang="de-DE" sz="2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soll keine </a:t>
                      </a:r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Diagnostik außer Anamnese und körperlicher Untersuchung veranlasst werden.</a:t>
                      </a:r>
                    </a:p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Ausnahme: wenn „</a:t>
                      </a:r>
                      <a:r>
                        <a:rPr lang="de-DE" sz="2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</a:t>
                      </a:r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Flags“ (Alarmzeichen) vorhanden sind</a:t>
                      </a:r>
                    </a:p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(s. Schlüsselfrage 3 „</a:t>
                      </a:r>
                      <a:r>
                        <a:rPr lang="de-DE" sz="2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Red</a:t>
                      </a:r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Flags“).</a:t>
                      </a:r>
                      <a:endParaRPr lang="de-DE" sz="2400" dirty="0"/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  <a:endParaRPr lang="de-DE" sz="2400" b="1" i="0" dirty="0"/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  <a:tr h="923790">
                <a:tc>
                  <a:txBody>
                    <a:bodyPr/>
                    <a:lstStyle/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Welche therapeutischen Möglichkeiten gibt es?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der Regel </a:t>
                      </a:r>
                      <a:r>
                        <a:rPr lang="de-DE" sz="2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soll keine </a:t>
                      </a:r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antibiotische Therapie für den akuten Husten verordnet werden.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</a:tbl>
          </a:graphicData>
        </a:graphic>
      </p:graphicFrame>
      <p:sp>
        <p:nvSpPr>
          <p:cNvPr id="3" name="Pfeil: nach unten 2">
            <a:extLst>
              <a:ext uri="{FF2B5EF4-FFF2-40B4-BE49-F238E27FC236}">
                <a16:creationId xmlns:a16="http://schemas.microsoft.com/office/drawing/2014/main" id="{A50C9954-74D7-1F0F-4DE3-A1C1AF3A95EB}"/>
              </a:ext>
            </a:extLst>
          </p:cNvPr>
          <p:cNvSpPr/>
          <p:nvPr/>
        </p:nvSpPr>
        <p:spPr>
          <a:xfrm>
            <a:off x="10058400" y="2701846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Pfeil: nach unten 3">
            <a:extLst>
              <a:ext uri="{FF2B5EF4-FFF2-40B4-BE49-F238E27FC236}">
                <a16:creationId xmlns:a16="http://schemas.microsoft.com/office/drawing/2014/main" id="{4E147FF8-BAD0-4465-2852-9C57B1FD08B3}"/>
              </a:ext>
            </a:extLst>
          </p:cNvPr>
          <p:cNvSpPr/>
          <p:nvPr/>
        </p:nvSpPr>
        <p:spPr>
          <a:xfrm>
            <a:off x="10416481" y="2701845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93AFD678-33D6-8E7A-A371-CA0BC72C5D9A}"/>
              </a:ext>
            </a:extLst>
          </p:cNvPr>
          <p:cNvSpPr/>
          <p:nvPr/>
        </p:nvSpPr>
        <p:spPr>
          <a:xfrm>
            <a:off x="10058400" y="5319786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3370D385-2552-BC9C-2C2D-C717C6BFD30B}"/>
              </a:ext>
            </a:extLst>
          </p:cNvPr>
          <p:cNvSpPr/>
          <p:nvPr/>
        </p:nvSpPr>
        <p:spPr>
          <a:xfrm>
            <a:off x="10416481" y="5319786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5260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735626-17C7-8A7F-5DA3-D08FAB8C3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3. </a:t>
            </a:r>
            <a:r>
              <a:rPr lang="de-DE" dirty="0" err="1"/>
              <a:t>Red</a:t>
            </a:r>
            <a:r>
              <a:rPr lang="de-DE" dirty="0"/>
              <a:t> Flags bei Husten</a:t>
            </a:r>
          </a:p>
        </p:txBody>
      </p:sp>
      <p:graphicFrame>
        <p:nvGraphicFramePr>
          <p:cNvPr id="4" name="Inhaltsplatzhalter 6">
            <a:extLst>
              <a:ext uri="{FF2B5EF4-FFF2-40B4-BE49-F238E27FC236}">
                <a16:creationId xmlns:a16="http://schemas.microsoft.com/office/drawing/2014/main" id="{07468798-1FA4-C40D-EA06-938C8BF590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02002"/>
              </p:ext>
            </p:extLst>
          </p:nvPr>
        </p:nvGraphicFramePr>
        <p:xfrm>
          <a:off x="299867" y="1679684"/>
          <a:ext cx="11615801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593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7202466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4192587">
                <a:tc>
                  <a:txBody>
                    <a:bodyPr/>
                    <a:lstStyle/>
                    <a:p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Bei welchen „</a:t>
                      </a:r>
                      <a:r>
                        <a:rPr lang="de-DE" sz="2800" b="0" dirty="0" err="1">
                          <a:solidFill>
                            <a:schemeClr val="tx1"/>
                          </a:solidFill>
                        </a:rPr>
                        <a:t>Red</a:t>
                      </a: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Flags“ für Husten ist eine dringende</a:t>
                      </a:r>
                    </a:p>
                    <a:p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Abklärung</a:t>
                      </a:r>
                    </a:p>
                    <a:p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erforderlich?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800" b="0" dirty="0" err="1">
                          <a:solidFill>
                            <a:schemeClr val="tx1"/>
                          </a:solidFill>
                        </a:rPr>
                        <a:t>Red</a:t>
                      </a: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Flags sollen entsprechend der klinischen Situation (ggf. sofort) abgeklärt werden.</a:t>
                      </a:r>
                    </a:p>
                    <a:p>
                      <a:endParaRPr lang="de-DE" sz="2800" b="0" dirty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de-DE" sz="2800" b="0" dirty="0" err="1">
                          <a:solidFill>
                            <a:schemeClr val="tx1"/>
                          </a:solidFill>
                        </a:rPr>
                        <a:t>Hämoptysen</a:t>
                      </a: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hohes Fieber &gt;38.5 Grad C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Atemnot,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Tumorverdacht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starker Raucher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Obdachlosigkeit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solidFill>
                            <a:schemeClr val="tx1"/>
                          </a:solidFill>
                        </a:rPr>
                        <a:t>Empfehlung</a:t>
                      </a:r>
                    </a:p>
                    <a:p>
                      <a:endParaRPr lang="de-DE" sz="28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2800" b="0" dirty="0">
                          <a:solidFill>
                            <a:schemeClr val="tx1"/>
                          </a:solidFill>
                        </a:rPr>
                        <a:t>modifiziert 2025</a:t>
                      </a:r>
                    </a:p>
                    <a:p>
                      <a:endParaRPr lang="de-DE" sz="2800" dirty="0"/>
                    </a:p>
                    <a:p>
                      <a:endParaRPr lang="de-DE" sz="2800" dirty="0"/>
                    </a:p>
                    <a:p>
                      <a:endParaRPr lang="de-DE" sz="2800" dirty="0"/>
                    </a:p>
                    <a:p>
                      <a:endParaRPr lang="de-DE" sz="2800" dirty="0"/>
                    </a:p>
                    <a:p>
                      <a:r>
                        <a:rPr lang="de-DE" sz="2800" dirty="0">
                          <a:solidFill>
                            <a:schemeClr val="tx1"/>
                          </a:solidFill>
                        </a:rPr>
                        <a:t>starker Konsens</a:t>
                      </a:r>
                      <a:endParaRPr lang="de-DE" sz="28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</a:tbl>
          </a:graphicData>
        </a:graphic>
      </p:graphicFrame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8E4D3218-1D2A-6CFB-3D37-2E77CC4C7259}"/>
              </a:ext>
            </a:extLst>
          </p:cNvPr>
          <p:cNvSpPr/>
          <p:nvPr/>
        </p:nvSpPr>
        <p:spPr>
          <a:xfrm rot="10800000">
            <a:off x="9995770" y="3777006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6DB9B88E-3CDA-2233-24CA-D5BEB64C386D}"/>
              </a:ext>
            </a:extLst>
          </p:cNvPr>
          <p:cNvSpPr/>
          <p:nvPr/>
        </p:nvSpPr>
        <p:spPr>
          <a:xfrm rot="10800000">
            <a:off x="10302858" y="3777005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866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E9FEE2-9B52-4854-74C5-7454047FC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Chronischer Husten</a:t>
            </a:r>
          </a:p>
        </p:txBody>
      </p:sp>
      <p:graphicFrame>
        <p:nvGraphicFramePr>
          <p:cNvPr id="4" name="Inhaltsplatzhalter 6">
            <a:extLst>
              <a:ext uri="{FF2B5EF4-FFF2-40B4-BE49-F238E27FC236}">
                <a16:creationId xmlns:a16="http://schemas.microsoft.com/office/drawing/2014/main" id="{657724A9-C2A1-7453-0201-6970692B93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554091"/>
              </p:ext>
            </p:extLst>
          </p:nvPr>
        </p:nvGraphicFramePr>
        <p:xfrm>
          <a:off x="299867" y="1679684"/>
          <a:ext cx="11615801" cy="4882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166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6729893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2779582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Was sind die häufigsten Ursachen für den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chronischen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Husten?</a:t>
                      </a:r>
                      <a:endParaRPr lang="de-DE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Pneumologische Erkrankungen, Schluckstörungen, Lungenstauung, Inhalationsschäden, Erkrankungen der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oberen Atemwege sowie Reflux (siehe Frage 8) </a:t>
                      </a:r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sollen </a:t>
                      </a: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 Betracht gezogen werden.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Bei bis zu einem Drittel der Patienten findet sich keine Ursache (siehe Frage 6).</a:t>
                      </a:r>
                      <a:endParaRPr lang="de-DE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  <a:endParaRPr lang="de-DE" sz="22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  <a:tr h="923790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Welche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diagnostischen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und therapeutischen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Konsequenzen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ergeben sich hieraus?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Die notwendige Basisdiagnostik </a:t>
                      </a:r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soll </a:t>
                      </a: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zeitnah durchgeführt oder ergänzt werden (siehe Frage 11).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Nach Diagnosestellung </a:t>
                      </a:r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soll </a:t>
                      </a:r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eine leitliniengerechte Therapie der Grunderkrankung erfolgen</a:t>
                      </a:r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modifiziert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</a:tbl>
          </a:graphicData>
        </a:graphic>
      </p:graphicFrame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6D10A906-31B5-EC9E-8C00-2F98FDF4089E}"/>
              </a:ext>
            </a:extLst>
          </p:cNvPr>
          <p:cNvSpPr/>
          <p:nvPr/>
        </p:nvSpPr>
        <p:spPr>
          <a:xfrm rot="10800000">
            <a:off x="10058400" y="2701846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727AE4D3-828D-C321-E20E-A78CC045B887}"/>
              </a:ext>
            </a:extLst>
          </p:cNvPr>
          <p:cNvSpPr/>
          <p:nvPr/>
        </p:nvSpPr>
        <p:spPr>
          <a:xfrm rot="10800000">
            <a:off x="10441020" y="2690350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EA629A2F-C0B8-8F86-7444-61A4F192E55E}"/>
              </a:ext>
            </a:extLst>
          </p:cNvPr>
          <p:cNvSpPr/>
          <p:nvPr/>
        </p:nvSpPr>
        <p:spPr>
          <a:xfrm rot="10800000">
            <a:off x="10438045" y="5544906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B0FC804B-B239-A172-9D14-D5499809ECDD}"/>
              </a:ext>
            </a:extLst>
          </p:cNvPr>
          <p:cNvSpPr/>
          <p:nvPr/>
        </p:nvSpPr>
        <p:spPr>
          <a:xfrm rot="10800000">
            <a:off x="10015447" y="5544906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0691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2E961C-E27F-9A85-18FA-99DC9ADE4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5. Husten bei SARS-CoV-2</a:t>
            </a:r>
          </a:p>
        </p:txBody>
      </p:sp>
      <p:graphicFrame>
        <p:nvGraphicFramePr>
          <p:cNvPr id="4" name="Inhaltsplatzhalter 6">
            <a:extLst>
              <a:ext uri="{FF2B5EF4-FFF2-40B4-BE49-F238E27FC236}">
                <a16:creationId xmlns:a16="http://schemas.microsoft.com/office/drawing/2014/main" id="{3BB85DE8-D3F4-33A8-778D-04D64E0EBC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346858"/>
              </p:ext>
            </p:extLst>
          </p:nvPr>
        </p:nvGraphicFramePr>
        <p:xfrm>
          <a:off x="288099" y="1905152"/>
          <a:ext cx="11615801" cy="4547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166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6729893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2779582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Ist die SARS-CoV-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2-Infektion bei der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Abklärung des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Hustens relevant?</a:t>
                      </a:r>
                      <a:endParaRPr lang="de-DE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Eine SARS-CoV-2-Infektion ist eine mögliche Ursache für akuten, subakuten und chronischen Husten. 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Ca. 30% der SARS-CoV-2-Patienten haben chronischen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Husten im Sinne eines chronisch refraktären oder idiopathischen Hustens (RCC/UCC) (siehe Frage 6) oder als Symptom einer interstitiellen Lungenerkrankung (ILD).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Statement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neu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mehrheitliche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Zustimmung</a:t>
                      </a:r>
                      <a:endParaRPr lang="de-DE" sz="2200" b="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  <a:tr h="923790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Welche  therapeutischen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Möglichkeiten gibt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es?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 gibt keine zugelassene Therapie für den Post-COVID-Husten; es kann eine symptomatische Therapie wie bei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RCC/UCC durchgeführt werden (siehe Fragen 6 und 12).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neu 2025</a:t>
                      </a: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</a:tbl>
          </a:graphicData>
        </a:graphic>
      </p:graphicFrame>
      <p:sp>
        <p:nvSpPr>
          <p:cNvPr id="5" name="Pfeil: nach links und rechts 4">
            <a:extLst>
              <a:ext uri="{FF2B5EF4-FFF2-40B4-BE49-F238E27FC236}">
                <a16:creationId xmlns:a16="http://schemas.microsoft.com/office/drawing/2014/main" id="{930FF607-7478-AB58-C9B9-13B30BD4ADFB}"/>
              </a:ext>
            </a:extLst>
          </p:cNvPr>
          <p:cNvSpPr/>
          <p:nvPr/>
        </p:nvSpPr>
        <p:spPr>
          <a:xfrm>
            <a:off x="10051561" y="5603398"/>
            <a:ext cx="633142" cy="246256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E280CA8-02C2-55AE-D4BD-A8F714DF705A}"/>
              </a:ext>
            </a:extLst>
          </p:cNvPr>
          <p:cNvSpPr txBox="1"/>
          <p:nvPr/>
        </p:nvSpPr>
        <p:spPr>
          <a:xfrm>
            <a:off x="3735886" y="6488668"/>
            <a:ext cx="81680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latin typeface="CNSAMOå¼«ArialMT"/>
              </a:rPr>
              <a:t>RCC: Refractory Chronic Cough = </a:t>
            </a:r>
            <a:r>
              <a:rPr lang="en-US" sz="1800" b="0" i="0" u="none" strike="noStrike" baseline="0" dirty="0" err="1">
                <a:latin typeface="CNSAMOå¼«ArialMT"/>
              </a:rPr>
              <a:t>Refraktärer</a:t>
            </a:r>
            <a:r>
              <a:rPr lang="en-US" sz="1800" b="0" i="0" u="none" strike="noStrike" baseline="0" dirty="0">
                <a:latin typeface="CNSAMOå¼«ArialMT"/>
              </a:rPr>
              <a:t> </a:t>
            </a:r>
            <a:r>
              <a:rPr lang="en-US" sz="1800" b="0" i="0" u="none" strike="noStrike" baseline="0" dirty="0" err="1">
                <a:latin typeface="CNSAMOå¼«ArialMT"/>
              </a:rPr>
              <a:t>chronischer</a:t>
            </a:r>
            <a:r>
              <a:rPr lang="en-US" sz="1800" b="0" i="0" u="none" strike="noStrike" baseline="0" dirty="0">
                <a:latin typeface="CNSAMOå¼«ArialMT"/>
              </a:rPr>
              <a:t> </a:t>
            </a:r>
            <a:r>
              <a:rPr lang="en-US" sz="1800" b="0" i="0" u="none" strike="noStrike" baseline="0" dirty="0" err="1">
                <a:latin typeface="CNSAMOå¼«ArialMT"/>
              </a:rPr>
              <a:t>Husten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81F2159-2709-984B-5440-EB5A74422DA1}"/>
              </a:ext>
            </a:extLst>
          </p:cNvPr>
          <p:cNvSpPr txBox="1"/>
          <p:nvPr/>
        </p:nvSpPr>
        <p:spPr>
          <a:xfrm>
            <a:off x="288099" y="6488668"/>
            <a:ext cx="6093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0" i="0" u="none" strike="noStrike" baseline="0" dirty="0">
                <a:latin typeface="CNSAMOå¼«ArialMT"/>
              </a:rPr>
              <a:t>UCC: </a:t>
            </a:r>
            <a:r>
              <a:rPr lang="de-DE" sz="1800" b="0" i="0" u="none" strike="noStrike" baseline="0" dirty="0" err="1">
                <a:latin typeface="CNSAMOå¼«ArialMT"/>
              </a:rPr>
              <a:t>Unexplained</a:t>
            </a:r>
            <a:r>
              <a:rPr lang="de-DE" sz="1800" b="0" i="0" u="none" strike="noStrike" baseline="0" dirty="0">
                <a:latin typeface="CNSAMOå¼«ArialMT"/>
              </a:rPr>
              <a:t> </a:t>
            </a:r>
            <a:r>
              <a:rPr lang="de-DE" sz="1800" b="0" i="0" u="none" strike="noStrike" baseline="0" dirty="0" err="1">
                <a:latin typeface="CNSAMOå¼«ArialMT"/>
              </a:rPr>
              <a:t>chronic</a:t>
            </a:r>
            <a:r>
              <a:rPr lang="de-DE" sz="1800" b="0" i="0" u="none" strike="noStrike" baseline="0" dirty="0">
                <a:latin typeface="CNSAMOå¼«ArialMT"/>
              </a:rPr>
              <a:t> </a:t>
            </a:r>
            <a:r>
              <a:rPr lang="de-DE" sz="1800" b="0" i="0" u="none" strike="noStrike" baseline="0" dirty="0" err="1">
                <a:latin typeface="CNSAMOå¼«ArialMT"/>
              </a:rPr>
              <a:t>cough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7256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9A8594-DBF5-69D1-C36B-558D6536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287" y="609948"/>
            <a:ext cx="9636450" cy="849784"/>
          </a:xfrm>
        </p:spPr>
        <p:txBody>
          <a:bodyPr>
            <a:normAutofit/>
          </a:bodyPr>
          <a:lstStyle/>
          <a:p>
            <a:r>
              <a:rPr lang="de-DE" dirty="0"/>
              <a:t>6. Chronisch refraktärer und chronisch idiopathischer Husten</a:t>
            </a:r>
          </a:p>
        </p:txBody>
      </p:sp>
      <p:graphicFrame>
        <p:nvGraphicFramePr>
          <p:cNvPr id="4" name="Inhaltsplatzhalter 6">
            <a:extLst>
              <a:ext uri="{FF2B5EF4-FFF2-40B4-BE49-F238E27FC236}">
                <a16:creationId xmlns:a16="http://schemas.microsoft.com/office/drawing/2014/main" id="{0D9993FD-7D63-C0F1-D603-1D8A17FFE6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777456"/>
              </p:ext>
            </p:extLst>
          </p:nvPr>
        </p:nvGraphicFramePr>
        <p:xfrm>
          <a:off x="299867" y="1679684"/>
          <a:ext cx="11615801" cy="4995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593">
                  <a:extLst>
                    <a:ext uri="{9D8B030D-6E8A-4147-A177-3AD203B41FA5}">
                      <a16:colId xmlns:a16="http://schemas.microsoft.com/office/drawing/2014/main" val="2382002156"/>
                    </a:ext>
                  </a:extLst>
                </a:gridCol>
                <a:gridCol w="7202466">
                  <a:extLst>
                    <a:ext uri="{9D8B030D-6E8A-4147-A177-3AD203B41FA5}">
                      <a16:colId xmlns:a16="http://schemas.microsoft.com/office/drawing/2014/main" val="3210263136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376125088"/>
                    </a:ext>
                  </a:extLst>
                </a:gridCol>
              </a:tblGrid>
              <a:tr h="2303593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Was sind chronisch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refraktärer oder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chronisch idiopathischer Husten ?</a:t>
                      </a:r>
                      <a:endParaRPr lang="de-DE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RCC </a:t>
                      </a:r>
                      <a:r>
                        <a:rPr lang="de-DE" sz="16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de-DE" sz="2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chronic</a:t>
                      </a:r>
                      <a:r>
                        <a:rPr lang="de-DE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sz="2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refractory cough) kennzeichnet </a:t>
                      </a:r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einen chronischen Husten, der trotz Therapie der vermeintlichen Grunderkrankung persistiert.</a:t>
                      </a:r>
                    </a:p>
                    <a:p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UCC </a:t>
                      </a:r>
                      <a:r>
                        <a:rPr lang="de-DE" sz="2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(unexplained chronic cough) oder idiopathischer Husten bezeichnet </a:t>
                      </a:r>
                      <a:r>
                        <a:rPr lang="de-DE" sz="2200" b="0" dirty="0">
                          <a:solidFill>
                            <a:schemeClr val="tx1"/>
                          </a:solidFill>
                        </a:rPr>
                        <a:t>einen chronischen Husten ohne erkennbare zugrunde liegende Erkrankung.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STATEMENTS</a:t>
                      </a:r>
                    </a:p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modifiziert 2025</a:t>
                      </a:r>
                    </a:p>
                    <a:p>
                      <a:endParaRPr lang="de-DE" sz="2200" b="0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2200" b="0" i="0" dirty="0">
                          <a:solidFill>
                            <a:schemeClr val="tx1"/>
                          </a:solidFill>
                        </a:rPr>
                        <a:t>starker Konsens</a:t>
                      </a:r>
                    </a:p>
                  </a:txBody>
                  <a:tcP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32231"/>
                  </a:ext>
                </a:extLst>
              </a:tr>
              <a:tr h="923790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Wer ist hiervon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betroffen?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Zwei Drittel der Betroffenen sind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Frauen nach der Menopause.</a:t>
                      </a: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2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8077"/>
                  </a:ext>
                </a:extLst>
              </a:tr>
              <a:tr h="923790"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 ist die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Pathophysio-logische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Grundlage?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 handelt sich um eine Erhöhung der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Sensitivität des Hustenreflexes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Der Husten </a:t>
                      </a:r>
                      <a:r>
                        <a:rPr lang="de-DE" sz="2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soll </a:t>
                      </a:r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diesen Fällen nicht als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Symptom, sondern als eine eigenständige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Erkrankung diagnostiziert werden.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Empfehlung</a:t>
                      </a: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geprüft 2025</a:t>
                      </a:r>
                    </a:p>
                    <a:p>
                      <a:endParaRPr lang="de-DE" sz="2200" b="0" i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de-DE" sz="2200" b="0" i="1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e-DE" sz="2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starker Konsens</a:t>
                      </a:r>
                      <a:endParaRPr lang="de-DE" sz="2200" b="1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487217"/>
                  </a:ext>
                </a:extLst>
              </a:tr>
            </a:tbl>
          </a:graphicData>
        </a:graphic>
      </p:graphicFrame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7D794B7E-118A-6B0D-67E7-4F72C493457B}"/>
              </a:ext>
            </a:extLst>
          </p:cNvPr>
          <p:cNvSpPr/>
          <p:nvPr/>
        </p:nvSpPr>
        <p:spPr>
          <a:xfrm rot="10800000">
            <a:off x="10361689" y="5703119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BB07B3DD-EE49-D8DB-8048-EB25EF0E5DAF}"/>
              </a:ext>
            </a:extLst>
          </p:cNvPr>
          <p:cNvSpPr/>
          <p:nvPr/>
        </p:nvSpPr>
        <p:spPr>
          <a:xfrm rot="10800000">
            <a:off x="10021710" y="5703118"/>
            <a:ext cx="227245" cy="6066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0792775"/>
      </p:ext>
    </p:extLst>
  </p:cSld>
  <p:clrMapOvr>
    <a:masterClrMapping/>
  </p:clrMapOvr>
</p:sld>
</file>

<file path=ppt/theme/theme1.xml><?xml version="1.0" encoding="utf-8"?>
<a:theme xmlns:a="http://schemas.openxmlformats.org/drawingml/2006/main" name="Atemwegsliga-Design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emwegsliga-Design1" id="{BA7375D9-B341-48BA-954F-FC9337E39C1E}" vid="{2340F527-1A3C-4BC7-A390-FF38EE06FC8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Atemwegsliga-Design1</Template>
  <TotalTime>0</TotalTime>
  <Words>1388</Words>
  <Application>Microsoft Office PowerPoint</Application>
  <PresentationFormat>Breitbild</PresentationFormat>
  <Paragraphs>362</Paragraphs>
  <Slides>16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Calibri</vt:lpstr>
      <vt:lpstr>CNSAMOå¼«ArialMT</vt:lpstr>
      <vt:lpstr>Wingdings</vt:lpstr>
      <vt:lpstr>Atemwegsliga-Design1</vt:lpstr>
      <vt:lpstr>S2k-Leitlinie Fachärztliche Diagnostik und Therapie von erwachsenen Patienten mit Husten</vt:lpstr>
      <vt:lpstr>Was ist neu?</vt:lpstr>
      <vt:lpstr>1. Wie wird Husten klassifiziert?</vt:lpstr>
      <vt:lpstr>2. Akuter und subakuter Husten</vt:lpstr>
      <vt:lpstr>2. Akuter und subakuter Husten</vt:lpstr>
      <vt:lpstr>3. Red Flags bei Husten</vt:lpstr>
      <vt:lpstr>4. Chronischer Husten</vt:lpstr>
      <vt:lpstr>5. Husten bei SARS-CoV-2</vt:lpstr>
      <vt:lpstr>6. Chronisch refraktärer und chronisch idiopathischer Husten</vt:lpstr>
      <vt:lpstr>7. Husten bei chronischen Erkrankungen der oberen Atemwege</vt:lpstr>
      <vt:lpstr>8. Husten bei gastroösophagealem Reflux</vt:lpstr>
      <vt:lpstr>9. Husten als Asthmaäquivalent</vt:lpstr>
      <vt:lpstr>10. Husten auslösende Medikamente</vt:lpstr>
      <vt:lpstr>11. Husten: Basis- und personalisierte Diagnostik</vt:lpstr>
      <vt:lpstr>12. Husten: Therapie</vt:lpstr>
      <vt:lpstr>12. Husten: Therapie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Uta Butt</dc:creator>
  <cp:lastModifiedBy>Uta Butt</cp:lastModifiedBy>
  <cp:revision>181</cp:revision>
  <dcterms:created xsi:type="dcterms:W3CDTF">2025-05-22T08:53:54Z</dcterms:created>
  <dcterms:modified xsi:type="dcterms:W3CDTF">2025-05-23T17:32:10Z</dcterms:modified>
</cp:coreProperties>
</file>