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9" r:id="rId4"/>
    <p:sldId id="258" r:id="rId5"/>
    <p:sldId id="2147480516" r:id="rId6"/>
    <p:sldId id="2147480517" r:id="rId7"/>
    <p:sldId id="265" r:id="rId8"/>
    <p:sldId id="268" r:id="rId9"/>
    <p:sldId id="2071" r:id="rId10"/>
    <p:sldId id="2147480518" r:id="rId11"/>
    <p:sldId id="2081" r:id="rId12"/>
    <p:sldId id="2147480514" r:id="rId13"/>
    <p:sldId id="2068" r:id="rId14"/>
    <p:sldId id="2070" r:id="rId15"/>
  </p:sldIdLst>
  <p:sldSz cx="12192000" cy="6858000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71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4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48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E44A79-7E65-49A5-A855-FAAA2B647E9C}" type="datetimeFigureOut">
              <a:rPr lang="de-DE" smtClean="0"/>
              <a:t>07.07.2025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47B433-1726-4DA9-9DC1-7645718CAF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0352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15943-BBCF-42F9-BD10-818F2F52F321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2689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7" descr="fläche3.psd">
            <a:extLst>
              <a:ext uri="{FF2B5EF4-FFF2-40B4-BE49-F238E27FC236}">
                <a16:creationId xmlns:a16="http://schemas.microsoft.com/office/drawing/2014/main" id="{EEDCE437-9BA9-4BFC-9400-88151C424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AA81111A-6EFB-4FB5-AEA4-D671EB431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6533" y="1473200"/>
            <a:ext cx="3945467" cy="279400"/>
          </a:xfrm>
          <a:prstGeom prst="rect">
            <a:avLst/>
          </a:prstGeom>
          <a:solidFill>
            <a:srgbClr val="E683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endParaRPr lang="de-DE" altLang="de-DE" sz="180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6" name="Bild 11" descr="Atemwegsliga.png">
            <a:extLst>
              <a:ext uri="{FF2B5EF4-FFF2-40B4-BE49-F238E27FC236}">
                <a16:creationId xmlns:a16="http://schemas.microsoft.com/office/drawing/2014/main" id="{C57E4D7F-2816-4C34-B154-79779B7FF2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7834" y="5651500"/>
            <a:ext cx="2078567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758565"/>
            <a:ext cx="12192000" cy="832236"/>
          </a:xfrm>
          <a:solidFill>
            <a:sysClr val="window" lastClr="FFFFFF">
              <a:alpha val="55000"/>
            </a:sysClr>
          </a:solidFill>
        </p:spPr>
        <p:txBody>
          <a:bodyPr rtlCol="0">
            <a:normAutofit/>
          </a:bodyPr>
          <a:lstStyle>
            <a:lvl1pPr>
              <a:defRPr lang="de-DE" dirty="0">
                <a:solidFill>
                  <a:srgbClr val="006EAC"/>
                </a:solidFill>
              </a:defRPr>
            </a:lvl1pPr>
          </a:lstStyle>
          <a:p>
            <a:pPr lv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7" name="Bild 7" descr="fläche3.psd">
            <a:extLst>
              <a:ext uri="{FF2B5EF4-FFF2-40B4-BE49-F238E27FC236}">
                <a16:creationId xmlns:a16="http://schemas.microsoft.com/office/drawing/2014/main" id="{62223367-08DC-493B-B670-C09D345D07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6E8716F0-D219-40E0-AC56-173F48060801}"/>
              </a:ext>
            </a:extLst>
          </p:cNvPr>
          <p:cNvSpPr/>
          <p:nvPr/>
        </p:nvSpPr>
        <p:spPr>
          <a:xfrm>
            <a:off x="8246533" y="1473200"/>
            <a:ext cx="3945465" cy="279400"/>
          </a:xfrm>
          <a:prstGeom prst="rect">
            <a:avLst/>
          </a:prstGeom>
          <a:solidFill>
            <a:srgbClr val="E68323"/>
          </a:solidFill>
          <a:ln w="952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9AC725F-11A3-4678-839B-3F1D60FEBC0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060" y="0"/>
            <a:ext cx="1558565" cy="146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9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FEC774-CFC8-4002-A1FA-3266F6D0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706F34-82DB-417C-B044-0F1F03901299}" type="datetimeFigureOut">
              <a:rPr lang="de-DE" smtClean="0"/>
              <a:t>07.07.2025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C1037B-FC62-4F5A-B9A8-8632B7C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B04B62-E1E6-4F39-8815-2FA618045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4B2CF0-6627-45C7-8CE8-57311C98A86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7289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1FEFBD-9E8D-47FA-A577-9A7C2CE6A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706F34-82DB-417C-B044-0F1F03901299}" type="datetimeFigureOut">
              <a:rPr lang="de-DE" smtClean="0"/>
              <a:t>07.07.2025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086C8C-B361-4BEE-8146-ACA560910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77EDE0-FFD5-410F-B2EB-A716EA13D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4B2CF0-6627-45C7-8CE8-57311C98A86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432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966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11" descr="fläche3.psd">
            <a:extLst>
              <a:ext uri="{FF2B5EF4-FFF2-40B4-BE49-F238E27FC236}">
                <a16:creationId xmlns:a16="http://schemas.microsoft.com/office/drawing/2014/main" id="{B0427FB5-7098-40FC-95B3-536292D04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2245D3DA-AB60-420F-B025-F704C2CFC74A}"/>
              </a:ext>
            </a:extLst>
          </p:cNvPr>
          <p:cNvSpPr/>
          <p:nvPr/>
        </p:nvSpPr>
        <p:spPr>
          <a:xfrm>
            <a:off x="8246533" y="355600"/>
            <a:ext cx="3945467" cy="279400"/>
          </a:xfrm>
          <a:prstGeom prst="rect">
            <a:avLst/>
          </a:prstGeom>
          <a:solidFill>
            <a:srgbClr val="E68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80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E73A1F9-552D-4E16-985B-807F3E311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001"/>
            <a:ext cx="12192000" cy="849313"/>
          </a:xfrm>
          <a:prstGeom prst="rect">
            <a:avLst/>
          </a:prstGeom>
          <a:solidFill>
            <a:schemeClr val="bg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endParaRPr lang="de-DE" altLang="de-DE" sz="3000">
              <a:solidFill>
                <a:srgbClr val="006EAC"/>
              </a:solidFill>
              <a:cs typeface="Arial" charset="0"/>
            </a:endParaRPr>
          </a:p>
        </p:txBody>
      </p:sp>
      <p:pic>
        <p:nvPicPr>
          <p:cNvPr id="7" name="Bild 1" descr="Atemwegsliga_blau.png">
            <a:extLst>
              <a:ext uri="{FF2B5EF4-FFF2-40B4-BE49-F238E27FC236}">
                <a16:creationId xmlns:a16="http://schemas.microsoft.com/office/drawing/2014/main" id="{1F0BBAD4-4F44-491D-B8F8-74BDB09CCF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4" y="714376"/>
            <a:ext cx="1629833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9056" y="635000"/>
            <a:ext cx="8617425" cy="849784"/>
          </a:xfrm>
          <a:noFill/>
        </p:spPr>
        <p:txBody>
          <a:bodyPr rtlCol="0">
            <a:normAutofit/>
          </a:bodyPr>
          <a:lstStyle>
            <a:lvl1pPr>
              <a:defRPr lang="de-DE" sz="3000">
                <a:solidFill>
                  <a:srgbClr val="006EAC"/>
                </a:solidFill>
              </a:defRPr>
            </a:lvl1pPr>
          </a:lstStyle>
          <a:p>
            <a:pPr lv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030401"/>
            <a:ext cx="10972800" cy="45259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8" name="Bild 11" descr="fläche3.psd">
            <a:extLst>
              <a:ext uri="{FF2B5EF4-FFF2-40B4-BE49-F238E27FC236}">
                <a16:creationId xmlns:a16="http://schemas.microsoft.com/office/drawing/2014/main" id="{8A7B0084-8982-4E41-B960-063CF7DE6C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00200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AF32DB3F-9130-4F37-BFD2-C80FCFEFE230}"/>
              </a:ext>
            </a:extLst>
          </p:cNvPr>
          <p:cNvSpPr/>
          <p:nvPr/>
        </p:nvSpPr>
        <p:spPr>
          <a:xfrm>
            <a:off x="8246536" y="355600"/>
            <a:ext cx="3945465" cy="279400"/>
          </a:xfrm>
          <a:prstGeom prst="rect">
            <a:avLst/>
          </a:prstGeom>
          <a:solidFill>
            <a:srgbClr val="E68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 sz="180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B56971F3-FE83-44E9-8AF8-E9E1162762F1}"/>
              </a:ext>
            </a:extLst>
          </p:cNvPr>
          <p:cNvSpPr/>
          <p:nvPr/>
        </p:nvSpPr>
        <p:spPr>
          <a:xfrm>
            <a:off x="0" y="635000"/>
            <a:ext cx="12192000" cy="849600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 defTabSz="457200">
              <a:spcBef>
                <a:spcPct val="0"/>
              </a:spcBef>
              <a:buNone/>
            </a:pPr>
            <a:endParaRPr lang="de-DE" sz="3000">
              <a:solidFill>
                <a:srgbClr val="006EAC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9AC725F-11A3-4678-839B-3F1D60FEBC0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04" y="634530"/>
            <a:ext cx="928446" cy="84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874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4A5D906-6114-4555-9DB7-625D1E004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706F34-82DB-417C-B044-0F1F03901299}" type="datetimeFigureOut">
              <a:rPr lang="de-DE" smtClean="0"/>
              <a:t>07.07.2025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B63A95-6843-4450-97DA-60BCCE0B8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FA4E37-2A43-428B-B17D-97D28B019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4B2CF0-6627-45C7-8CE8-57311C98A86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6282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11" descr="fläche3.psd">
            <a:extLst>
              <a:ext uri="{FF2B5EF4-FFF2-40B4-BE49-F238E27FC236}">
                <a16:creationId xmlns:a16="http://schemas.microsoft.com/office/drawing/2014/main" id="{49F97F66-D14D-4A4C-AB48-B748A2D91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DB6D7544-E3C7-4EEA-856D-67EB01E2F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001"/>
            <a:ext cx="12192000" cy="849313"/>
          </a:xfrm>
          <a:prstGeom prst="rect">
            <a:avLst/>
          </a:prstGeom>
          <a:solidFill>
            <a:schemeClr val="bg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endParaRPr lang="de-DE" altLang="de-DE" sz="3000">
              <a:solidFill>
                <a:srgbClr val="006EAC"/>
              </a:solidFill>
              <a:cs typeface="Arial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3EE7C9C-06E6-42D7-8DCE-A6CDF7B2C0C8}"/>
              </a:ext>
            </a:extLst>
          </p:cNvPr>
          <p:cNvSpPr/>
          <p:nvPr/>
        </p:nvSpPr>
        <p:spPr>
          <a:xfrm>
            <a:off x="8246533" y="355600"/>
            <a:ext cx="3945467" cy="279400"/>
          </a:xfrm>
          <a:prstGeom prst="rect">
            <a:avLst/>
          </a:prstGeom>
          <a:solidFill>
            <a:srgbClr val="E68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800"/>
          </a:p>
        </p:txBody>
      </p:sp>
      <p:pic>
        <p:nvPicPr>
          <p:cNvPr id="8" name="Bild 1" descr="Atemwegsliga_blau.png">
            <a:extLst>
              <a:ext uri="{FF2B5EF4-FFF2-40B4-BE49-F238E27FC236}">
                <a16:creationId xmlns:a16="http://schemas.microsoft.com/office/drawing/2014/main" id="{252B0A1F-E7DD-4E00-B7A0-A39F15511C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4" y="714376"/>
            <a:ext cx="1629833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9656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9656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9056" y="635000"/>
            <a:ext cx="8617425" cy="849600"/>
          </a:xfrm>
        </p:spPr>
        <p:txBody>
          <a:bodyPr>
            <a:noAutofit/>
          </a:bodyPr>
          <a:lstStyle>
            <a:lvl1pPr>
              <a:defRPr sz="3000">
                <a:solidFill>
                  <a:srgbClr val="006EAC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9" name="Bild 11" descr="fläche3.psd">
            <a:extLst>
              <a:ext uri="{FF2B5EF4-FFF2-40B4-BE49-F238E27FC236}">
                <a16:creationId xmlns:a16="http://schemas.microsoft.com/office/drawing/2014/main" id="{781E9A8D-31F5-41FB-9BDB-E1FD884EC3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00200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E3D63BAF-E8FD-4414-B46D-CBFEE1D077E1}"/>
              </a:ext>
            </a:extLst>
          </p:cNvPr>
          <p:cNvSpPr/>
          <p:nvPr/>
        </p:nvSpPr>
        <p:spPr>
          <a:xfrm>
            <a:off x="0" y="635000"/>
            <a:ext cx="12192000" cy="849600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 defTabSz="457200">
              <a:spcBef>
                <a:spcPct val="0"/>
              </a:spcBef>
              <a:buNone/>
            </a:pPr>
            <a:endParaRPr lang="de-DE" sz="3000">
              <a:solidFill>
                <a:srgbClr val="006EA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0344899-1373-430A-8E27-3395D1787051}"/>
              </a:ext>
            </a:extLst>
          </p:cNvPr>
          <p:cNvSpPr/>
          <p:nvPr/>
        </p:nvSpPr>
        <p:spPr>
          <a:xfrm>
            <a:off x="8246536" y="355600"/>
            <a:ext cx="3945465" cy="279400"/>
          </a:xfrm>
          <a:prstGeom prst="rect">
            <a:avLst/>
          </a:prstGeom>
          <a:solidFill>
            <a:srgbClr val="E68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 sz="1800"/>
          </a:p>
        </p:txBody>
      </p:sp>
      <p:pic>
        <p:nvPicPr>
          <p:cNvPr id="12" name="Bild 1" descr="Atemwegsliga_blau.png">
            <a:extLst>
              <a:ext uri="{FF2B5EF4-FFF2-40B4-BE49-F238E27FC236}">
                <a16:creationId xmlns:a16="http://schemas.microsoft.com/office/drawing/2014/main" id="{560F51D8-505E-40C9-9892-C4A2E9128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8" y="658068"/>
            <a:ext cx="1279900" cy="78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6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869E3A7C-9442-482A-827E-372441FD8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706F34-82DB-417C-B044-0F1F03901299}" type="datetimeFigureOut">
              <a:rPr lang="de-DE" smtClean="0"/>
              <a:t>07.07.2025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28467132-6304-46CC-93FA-E67C972D0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6F097DCA-F44C-48ED-A7FF-6A5780C85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4B2CF0-6627-45C7-8CE8-57311C98A86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87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1BE647CD-F12D-417D-BD64-047991FA4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706F34-82DB-417C-B044-0F1F03901299}" type="datetimeFigureOut">
              <a:rPr lang="de-DE" smtClean="0"/>
              <a:t>07.07.2025</a:t>
            </a:fld>
            <a:endParaRPr 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D377E8C2-258B-4FB1-ABE4-305DA23D9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01423802-87E4-42F8-AF47-C257BE764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4B2CF0-6627-45C7-8CE8-57311C98A86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3270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71D7765E-8E97-4B04-AE8D-973971335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706F34-82DB-417C-B044-0F1F03901299}" type="datetimeFigureOut">
              <a:rPr lang="de-DE" smtClean="0"/>
              <a:t>07.07.2025</a:t>
            </a:fld>
            <a:endParaRPr 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6DAAAD3F-4270-486B-9C66-049794C3F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12D293B4-BB8B-4BB9-A8C6-3A42591D7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4B2CF0-6627-45C7-8CE8-57311C98A86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9518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B9BE4A74-4F72-492C-8FBD-2BBBC097F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706F34-82DB-417C-B044-0F1F03901299}" type="datetimeFigureOut">
              <a:rPr lang="de-DE" smtClean="0"/>
              <a:t>07.07.2025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FFA27851-1A66-4F88-8EED-3F913EC2E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CB387C15-972F-4A45-99B8-4F92844DE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4B2CF0-6627-45C7-8CE8-57311C98A86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5147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69076DEC-1684-44B8-BD9B-8FA5424C4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706F34-82DB-417C-B044-0F1F03901299}" type="datetimeFigureOut">
              <a:rPr lang="de-DE" smtClean="0"/>
              <a:t>07.07.2025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08B4BDD0-31E6-4B23-8FD0-49B259FC9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DEA1B9ED-CB30-448E-BCEF-8501D8398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4B2CF0-6627-45C7-8CE8-57311C98A86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931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243210D1-1345-4106-B35D-4579F7174F9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01840620-E048-49C5-A3A6-8DB23FA054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C678F88-B065-4612-9C15-5EE65C44C6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CC706F34-82DB-417C-B044-0F1F03901299}" type="datetimeFigureOut">
              <a:rPr lang="de-DE" smtClean="0"/>
              <a:t>07.07.2025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8D7BFF-A9B1-4BE8-BC1F-A70547174F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FF8CC7-4F63-45B9-A052-EFA5B16736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fld id="{F54B2CF0-6627-45C7-8CE8-57311C98A86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820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register.awmf.org/de/leitlinien/detail/020-009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E70946-A3CD-D2EA-2573-1E40117940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758564"/>
            <a:ext cx="12192000" cy="1670435"/>
          </a:xfrm>
        </p:spPr>
        <p:txBody>
          <a:bodyPr>
            <a:normAutofit/>
          </a:bodyPr>
          <a:lstStyle/>
          <a:p>
            <a:r>
              <a:rPr lang="de-DE" dirty="0"/>
              <a:t>Fraktioniertes exhaliertes Stickstoffmonoxid (NO)</a:t>
            </a:r>
            <a:br>
              <a:rPr lang="de-DE" dirty="0"/>
            </a:br>
            <a:r>
              <a:rPr lang="de-DE" dirty="0" err="1"/>
              <a:t>FeNO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1864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EAC003-3043-188D-DB88-FE4B8CC90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Asthma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F96A32-CDA7-1A7F-3880-19B88C022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4871"/>
            <a:ext cx="10972800" cy="4525963"/>
          </a:xfrm>
        </p:spPr>
        <p:txBody>
          <a:bodyPr/>
          <a:lstStyle/>
          <a:p>
            <a:r>
              <a:rPr lang="de-DE" dirty="0"/>
              <a:t>Bei typischer Asthmaanamnese sichern folgende Werte mit hoher Sensitivität und Spezifität die Asthmadiagnose</a:t>
            </a:r>
          </a:p>
          <a:p>
            <a:pPr marL="901700" indent="-544513" defTabSz="1616075"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50 ppb bei Erwachsenen bzw. </a:t>
            </a:r>
          </a:p>
          <a:p>
            <a:pPr marL="901700" indent="-544513" defTabSz="1616075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35 ppb bei Kindern und Jugendlichen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2274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9056" y="635000"/>
            <a:ext cx="9408694" cy="849784"/>
          </a:xfrm>
        </p:spPr>
        <p:txBody>
          <a:bodyPr>
            <a:normAutofit fontScale="90000"/>
          </a:bodyPr>
          <a:lstStyle/>
          <a:p>
            <a:r>
              <a:rPr lang="de-DE" sz="3200" b="1" dirty="0"/>
              <a:t>Hinweise auf eine Typ-2-Entzündung (typisch für Asthma)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BB97BD3-F339-C8F7-0542-B5968ECAE389}"/>
              </a:ext>
            </a:extLst>
          </p:cNvPr>
          <p:cNvSpPr txBox="1"/>
          <p:nvPr/>
        </p:nvSpPr>
        <p:spPr>
          <a:xfrm>
            <a:off x="577850" y="1916832"/>
            <a:ext cx="109474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srgbClr val="000000"/>
                </a:solidFill>
              </a:rPr>
              <a:t>eosinophile Granulozyten im Blut ≥ 150/</a:t>
            </a:r>
            <a:r>
              <a:rPr lang="el-GR" sz="2600" dirty="0">
                <a:solidFill>
                  <a:srgbClr val="000000"/>
                </a:solidFill>
              </a:rPr>
              <a:t>μ</a:t>
            </a:r>
            <a:r>
              <a:rPr lang="de-DE" sz="2600" dirty="0">
                <a:solidFill>
                  <a:srgbClr val="000000"/>
                </a:solidFill>
              </a:rPr>
              <a:t>l </a:t>
            </a:r>
          </a:p>
          <a:p>
            <a:pPr>
              <a:tabLst>
                <a:tab pos="358775" algn="l"/>
              </a:tabLst>
            </a:pPr>
            <a:r>
              <a:rPr lang="de-DE" sz="2600" dirty="0">
                <a:solidFill>
                  <a:srgbClr val="000000"/>
                </a:solidFill>
              </a:rPr>
              <a:t>	und / oder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srgbClr val="000000"/>
                </a:solidFill>
              </a:rPr>
              <a:t>Stickstoffmonoxid im </a:t>
            </a:r>
            <a:r>
              <a:rPr lang="de-DE" sz="2600" dirty="0" err="1">
                <a:solidFill>
                  <a:srgbClr val="000000"/>
                </a:solidFill>
              </a:rPr>
              <a:t>Exhalat</a:t>
            </a:r>
            <a:r>
              <a:rPr lang="de-DE" sz="2600" dirty="0">
                <a:solidFill>
                  <a:srgbClr val="000000"/>
                </a:solidFill>
              </a:rPr>
              <a:t> (</a:t>
            </a:r>
            <a:r>
              <a:rPr lang="de-DE" sz="2600" dirty="0" err="1">
                <a:solidFill>
                  <a:srgbClr val="000000"/>
                </a:solidFill>
              </a:rPr>
              <a:t>FeNO</a:t>
            </a:r>
            <a:r>
              <a:rPr lang="de-DE" sz="2600" dirty="0">
                <a:solidFill>
                  <a:srgbClr val="000000"/>
                </a:solidFill>
              </a:rPr>
              <a:t>) ≥ 20 ppb </a:t>
            </a:r>
          </a:p>
          <a:p>
            <a:pPr marL="358775" defTabSz="358775"/>
            <a:r>
              <a:rPr lang="de-DE" sz="2600" dirty="0">
                <a:solidFill>
                  <a:srgbClr val="000000"/>
                </a:solidFill>
              </a:rPr>
              <a:t>und / oder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srgbClr val="000000"/>
                </a:solidFill>
              </a:rPr>
              <a:t>eosinophile Granulozyten im Sputum ≥ 2% </a:t>
            </a:r>
          </a:p>
          <a:p>
            <a:pPr marL="358775"/>
            <a:r>
              <a:rPr lang="de-DE" sz="2600" dirty="0">
                <a:solidFill>
                  <a:srgbClr val="000000"/>
                </a:solidFill>
              </a:rPr>
              <a:t>und / oder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600" dirty="0">
                <a:solidFill>
                  <a:srgbClr val="000000"/>
                </a:solidFill>
              </a:rPr>
              <a:t>klinische Hinweise auf eine allergische Pathogenese </a:t>
            </a:r>
            <a:br>
              <a:rPr lang="de-DE" sz="2600" dirty="0">
                <a:solidFill>
                  <a:srgbClr val="000000"/>
                </a:solidFill>
              </a:rPr>
            </a:br>
            <a:r>
              <a:rPr lang="de-DE" sz="2600" dirty="0">
                <a:solidFill>
                  <a:srgbClr val="000000"/>
                </a:solidFill>
              </a:rPr>
              <a:t>(positive Anamnese in Zusammenhang </a:t>
            </a:r>
            <a:br>
              <a:rPr lang="de-DE" sz="2600" dirty="0">
                <a:solidFill>
                  <a:srgbClr val="000000"/>
                </a:solidFill>
              </a:rPr>
            </a:br>
            <a:r>
              <a:rPr lang="de-DE" sz="2600" dirty="0">
                <a:solidFill>
                  <a:srgbClr val="000000"/>
                </a:solidFill>
              </a:rPr>
              <a:t>mit Nachweisen einer entsprechenden Sensibilisierung gegen typische Aeroallergene) 	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1933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3E0F3F-6584-E48B-2AFC-80A4D29C2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FeNO</a:t>
            </a:r>
            <a:r>
              <a:rPr lang="de-DE" dirty="0"/>
              <a:t> in aktuellen  Facharztleitlinien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CB70589-0F5D-77E3-0013-C8979A7AE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368" y="1787167"/>
            <a:ext cx="10972800" cy="4967594"/>
          </a:xfrm>
        </p:spPr>
        <p:txBody>
          <a:bodyPr/>
          <a:lstStyle/>
          <a:p>
            <a:r>
              <a:rPr lang="de-DE" sz="2000" b="1" dirty="0">
                <a:ea typeface="Calibri" panose="020F0502020204030204" pitchFamily="34" charset="0"/>
                <a:cs typeface="Calibri" panose="020F0502020204030204" pitchFamily="34" charset="0"/>
              </a:rPr>
              <a:t>Deutsche Gesellschaft für Pneumologie und Beatmungsmedizin </a:t>
            </a:r>
            <a:r>
              <a:rPr lang="de-DE" sz="2000" dirty="0">
                <a:ea typeface="Calibri" panose="020F0502020204030204" pitchFamily="34" charset="0"/>
                <a:cs typeface="Calibri" panose="020F0502020204030204" pitchFamily="34" charset="0"/>
              </a:rPr>
              <a:t>e.V. (DGP), 2023  </a:t>
            </a:r>
            <a:r>
              <a:rPr lang="de-DE" sz="2000" u="sng" dirty="0">
                <a:solidFill>
                  <a:srgbClr val="0563C1"/>
                </a:solidFill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https://register.awmf.org/de/leitlinien/detail/020-009</a:t>
            </a:r>
            <a:r>
              <a:rPr lang="de-DE" sz="2000" u="sng" dirty="0"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de-DE" sz="2000" dirty="0"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000" i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de-DE" sz="20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Die Messung der </a:t>
            </a:r>
            <a:r>
              <a:rPr lang="de-DE" sz="2000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Atemwegsinflammation</a:t>
            </a:r>
            <a:r>
              <a:rPr lang="de-DE" sz="20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mittels </a:t>
            </a:r>
            <a:r>
              <a:rPr lang="de-DE" sz="2000" dirty="0" err="1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FeNO</a:t>
            </a:r>
            <a:r>
              <a:rPr lang="de-DE" sz="20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ist ein </a:t>
            </a:r>
            <a:r>
              <a:rPr lang="de-DE" sz="2000" b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wichtiger Baustein</a:t>
            </a:r>
            <a:r>
              <a:rPr lang="de-DE" sz="20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b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im Rahmen von Diagnostik und Management von Asthma</a:t>
            </a:r>
            <a:r>
              <a:rPr lang="de-DE" sz="20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 und </a:t>
            </a:r>
            <a:r>
              <a:rPr lang="de-DE" sz="2000" b="1" dirty="0">
                <a:solidFill>
                  <a:schemeClr val="accent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als diagnostisches Instrument in der pneumologisch-fachärztlichen Praxis unverzichtbar</a:t>
            </a:r>
            <a:r>
              <a:rPr lang="de-DE" sz="20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de-DE" sz="2000" i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</a:p>
          <a:p>
            <a:endParaRPr lang="de-DE" sz="2000" i="1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000" dirty="0"/>
              <a:t>Diagnosestellung (Algorithmus)</a:t>
            </a:r>
          </a:p>
          <a:p>
            <a:r>
              <a:rPr lang="de-DE" sz="2000" dirty="0" err="1"/>
              <a:t>Phänotypisierung</a:t>
            </a:r>
            <a:r>
              <a:rPr lang="de-DE" sz="2000" dirty="0"/>
              <a:t> zur Einteilung bzw. Abgrenzung der Erkrankung anhand der Typ-2-Marker-Expression (d.h. </a:t>
            </a:r>
            <a:r>
              <a:rPr lang="de-DE" sz="2000" dirty="0" err="1"/>
              <a:t>FeNO</a:t>
            </a:r>
            <a:r>
              <a:rPr lang="de-DE" sz="2000" dirty="0"/>
              <a:t> mit weiteren Markern) </a:t>
            </a:r>
          </a:p>
          <a:p>
            <a:r>
              <a:rPr lang="de-DE" sz="2000" dirty="0"/>
              <a:t>Therapiehinweise ausgehend von der </a:t>
            </a:r>
            <a:r>
              <a:rPr lang="de-DE" sz="2000" dirty="0" err="1"/>
              <a:t>FeNO</a:t>
            </a:r>
            <a:r>
              <a:rPr lang="de-DE" sz="2000" dirty="0"/>
              <a:t>-Messung</a:t>
            </a:r>
          </a:p>
          <a:p>
            <a:r>
              <a:rPr lang="de-DE" sz="2000" dirty="0"/>
              <a:t>Therapieentscheidung zum Einsatz von Biologika</a:t>
            </a:r>
          </a:p>
          <a:p>
            <a:r>
              <a:rPr lang="de-DE" sz="2000" dirty="0"/>
              <a:t>Arbeitsmedizin: Erweiterte Empfehlung zum Einsatz von </a:t>
            </a:r>
            <a:r>
              <a:rPr lang="de-DE" sz="2000" dirty="0" err="1"/>
              <a:t>FeNO</a:t>
            </a:r>
            <a:r>
              <a:rPr lang="de-DE" sz="2000" dirty="0"/>
              <a:t> zum Entzündungsmonitoring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9752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4134372-F75B-0C1E-2744-4873A19DF27F}"/>
              </a:ext>
            </a:extLst>
          </p:cNvPr>
          <p:cNvGrpSpPr/>
          <p:nvPr/>
        </p:nvGrpSpPr>
        <p:grpSpPr>
          <a:xfrm>
            <a:off x="1613088" y="1700809"/>
            <a:ext cx="8965825" cy="4712069"/>
            <a:chOff x="105960" y="938951"/>
            <a:chExt cx="8965825" cy="4712069"/>
          </a:xfrm>
        </p:grpSpPr>
        <p:sp>
          <p:nvSpPr>
            <p:cNvPr id="51" name="Textfeld 50">
              <a:extLst>
                <a:ext uri="{FF2B5EF4-FFF2-40B4-BE49-F238E27FC236}">
                  <a16:creationId xmlns:a16="http://schemas.microsoft.com/office/drawing/2014/main" id="{EC618898-5B0B-2D53-C843-EA1CD6DBE94D}"/>
                </a:ext>
              </a:extLst>
            </p:cNvPr>
            <p:cNvSpPr txBox="1"/>
            <p:nvPr/>
          </p:nvSpPr>
          <p:spPr>
            <a:xfrm>
              <a:off x="105960" y="2708789"/>
              <a:ext cx="1442994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de-DE" sz="1200" dirty="0"/>
                <a:t> </a:t>
              </a:r>
              <a:r>
                <a:rPr lang="de-DE" sz="1200" dirty="0">
                  <a:solidFill>
                    <a:prstClr val="black"/>
                  </a:solidFill>
                </a:rPr>
                <a:t>FEV</a:t>
              </a:r>
              <a:r>
                <a:rPr lang="de-DE" sz="1200" baseline="-25000" dirty="0">
                  <a:solidFill>
                    <a:prstClr val="black"/>
                  </a:solidFill>
                </a:rPr>
                <a:t>1</a:t>
              </a:r>
              <a:r>
                <a:rPr lang="de-DE" sz="1200" dirty="0">
                  <a:solidFill>
                    <a:prstClr val="black"/>
                  </a:solidFill>
                </a:rPr>
                <a:t>-Reversibilität</a:t>
              </a:r>
            </a:p>
            <a:p>
              <a:pPr algn="ctr" defTabSz="685800">
                <a:defRPr/>
              </a:pPr>
              <a:r>
                <a:rPr lang="de-DE" sz="1200" dirty="0">
                  <a:solidFill>
                    <a:prstClr val="black"/>
                  </a:solidFill>
                </a:rPr>
                <a:t>≥ 12%</a:t>
              </a:r>
            </a:p>
          </p:txBody>
        </p: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2D062A23-AEC7-C913-3DFB-2045ED6988C8}"/>
                </a:ext>
              </a:extLst>
            </p:cNvPr>
            <p:cNvSpPr txBox="1"/>
            <p:nvPr/>
          </p:nvSpPr>
          <p:spPr>
            <a:xfrm>
              <a:off x="2302612" y="938951"/>
              <a:ext cx="4020844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de-DE" sz="1350" dirty="0"/>
                <a:t>Kind/Jugendliche(r) mit typischen Asthma-Symptomen</a:t>
              </a:r>
              <a:endParaRPr lang="de-DE" sz="1350" strike="sngStrike" dirty="0"/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92A25AEE-B096-C23B-FF5F-3DE1D7E52968}"/>
                </a:ext>
              </a:extLst>
            </p:cNvPr>
            <p:cNvSpPr txBox="1"/>
            <p:nvPr/>
          </p:nvSpPr>
          <p:spPr>
            <a:xfrm>
              <a:off x="3076949" y="1498848"/>
              <a:ext cx="2293256" cy="5078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350" dirty="0"/>
                <a:t>Lungenfunktionsprüfung</a:t>
              </a:r>
            </a:p>
            <a:p>
              <a:pPr algn="ctr"/>
              <a:r>
                <a:rPr lang="de-DE" sz="1350" dirty="0"/>
                <a:t>(wenn verfügbar inkl. </a:t>
              </a:r>
              <a:r>
                <a:rPr lang="de-DE" sz="1350" dirty="0" err="1"/>
                <a:t>FeNO</a:t>
              </a:r>
              <a:r>
                <a:rPr lang="de-DE" sz="1350" dirty="0"/>
                <a:t>*) </a:t>
              </a:r>
            </a:p>
          </p:txBody>
        </p:sp>
        <p:cxnSp>
          <p:nvCxnSpPr>
            <p:cNvPr id="9" name="Gerade Verbindung mit Pfeil 8">
              <a:extLst>
                <a:ext uri="{FF2B5EF4-FFF2-40B4-BE49-F238E27FC236}">
                  <a16:creationId xmlns:a16="http://schemas.microsoft.com/office/drawing/2014/main" id="{D1391862-8BD2-D27E-3A1A-D1A87C8AAE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0247" y="1706972"/>
              <a:ext cx="626927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rade Verbindung mit Pfeil 43">
              <a:extLst>
                <a:ext uri="{FF2B5EF4-FFF2-40B4-BE49-F238E27FC236}">
                  <a16:creationId xmlns:a16="http://schemas.microsoft.com/office/drawing/2014/main" id="{CD4170AD-DD63-B6F8-DF99-1682EC84256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52629" y="1724568"/>
              <a:ext cx="655146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Textfeld 1">
              <a:extLst>
                <a:ext uri="{FF2B5EF4-FFF2-40B4-BE49-F238E27FC236}">
                  <a16:creationId xmlns:a16="http://schemas.microsoft.com/office/drawing/2014/main" id="{45B675DA-C88D-0291-8ADD-E8065EF7D569}"/>
                </a:ext>
              </a:extLst>
            </p:cNvPr>
            <p:cNvSpPr txBox="1"/>
            <p:nvPr/>
          </p:nvSpPr>
          <p:spPr>
            <a:xfrm>
              <a:off x="858619" y="1589873"/>
              <a:ext cx="1395899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FEV</a:t>
              </a:r>
              <a:r>
                <a:rPr lang="de-DE" sz="1350" baseline="-25000" dirty="0">
                  <a:solidFill>
                    <a:prstClr val="black"/>
                  </a:solidFill>
                  <a:latin typeface="Calibri" panose="020F0502020204030204"/>
                </a:rPr>
                <a:t>1 </a:t>
              </a: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% FVC &lt; LLN</a:t>
              </a:r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386FF525-FC9F-1A4A-AAC7-DE7EF9BB6EEC}"/>
                </a:ext>
              </a:extLst>
            </p:cNvPr>
            <p:cNvSpPr txBox="1"/>
            <p:nvPr/>
          </p:nvSpPr>
          <p:spPr>
            <a:xfrm>
              <a:off x="691545" y="2086162"/>
              <a:ext cx="1730048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350" dirty="0"/>
                <a:t>Reversibilitätsprüfung</a:t>
              </a:r>
            </a:p>
          </p:txBody>
        </p:sp>
        <p:sp>
          <p:nvSpPr>
            <p:cNvPr id="52" name="Textfeld 51">
              <a:extLst>
                <a:ext uri="{FF2B5EF4-FFF2-40B4-BE49-F238E27FC236}">
                  <a16:creationId xmlns:a16="http://schemas.microsoft.com/office/drawing/2014/main" id="{71228BF0-68BA-7EF2-6469-CB5EEF83091A}"/>
                </a:ext>
              </a:extLst>
            </p:cNvPr>
            <p:cNvSpPr txBox="1"/>
            <p:nvPr/>
          </p:nvSpPr>
          <p:spPr>
            <a:xfrm>
              <a:off x="1778799" y="2708789"/>
              <a:ext cx="1552450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de-DE" sz="1200" dirty="0">
                  <a:solidFill>
                    <a:prstClr val="black"/>
                  </a:solidFill>
                  <a:latin typeface="Calibri" panose="020F0502020204030204"/>
                </a:rPr>
                <a:t>FEV</a:t>
              </a:r>
              <a:r>
                <a:rPr lang="de-DE" sz="1200" baseline="-25000" dirty="0">
                  <a:solidFill>
                    <a:prstClr val="black"/>
                  </a:solidFill>
                  <a:latin typeface="Calibri" panose="020F0502020204030204"/>
                </a:rPr>
                <a:t>1</a:t>
              </a:r>
              <a:r>
                <a:rPr lang="de-DE" sz="1200" dirty="0">
                  <a:solidFill>
                    <a:prstClr val="black"/>
                  </a:solidFill>
                  <a:latin typeface="Calibri" panose="020F0502020204030204"/>
                </a:rPr>
                <a:t>-Reversibilität</a:t>
              </a:r>
            </a:p>
            <a:p>
              <a:pPr algn="ctr" defTabSz="685800">
                <a:defRPr/>
              </a:pPr>
              <a:r>
                <a:rPr lang="de-DE" sz="1200" dirty="0">
                  <a:solidFill>
                    <a:prstClr val="black"/>
                  </a:solidFill>
                  <a:latin typeface="Calibri" panose="020F0502020204030204"/>
                </a:rPr>
                <a:t>&lt; 12%</a:t>
              </a:r>
            </a:p>
          </p:txBody>
        </p:sp>
        <p:cxnSp>
          <p:nvCxnSpPr>
            <p:cNvPr id="57" name="Gerade Verbindung mit Pfeil 56">
              <a:extLst>
                <a:ext uri="{FF2B5EF4-FFF2-40B4-BE49-F238E27FC236}">
                  <a16:creationId xmlns:a16="http://schemas.microsoft.com/office/drawing/2014/main" id="{4BF82978-885C-159E-7E3E-81216A7608F2}"/>
                </a:ext>
              </a:extLst>
            </p:cNvPr>
            <p:cNvCxnSpPr>
              <a:cxnSpLocks/>
            </p:cNvCxnSpPr>
            <p:nvPr/>
          </p:nvCxnSpPr>
          <p:spPr>
            <a:xfrm>
              <a:off x="2555024" y="3192235"/>
              <a:ext cx="0" cy="22043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80EFEBE2-485A-4DEA-818C-0191EE9C371C}"/>
                </a:ext>
              </a:extLst>
            </p:cNvPr>
            <p:cNvSpPr txBox="1"/>
            <p:nvPr/>
          </p:nvSpPr>
          <p:spPr>
            <a:xfrm>
              <a:off x="2187608" y="3470098"/>
              <a:ext cx="729688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200" dirty="0" err="1"/>
                <a:t>FeNO</a:t>
              </a:r>
              <a:r>
                <a:rPr lang="de-DE" sz="1200" dirty="0"/>
                <a:t> </a:t>
              </a:r>
            </a:p>
            <a:p>
              <a:pPr algn="ctr"/>
              <a:r>
                <a:rPr lang="de-DE" sz="1200" dirty="0"/>
                <a:t>&lt; 25 ppb</a:t>
              </a:r>
            </a:p>
          </p:txBody>
        </p:sp>
        <p:sp>
          <p:nvSpPr>
            <p:cNvPr id="59" name="Textfeld 58">
              <a:extLst>
                <a:ext uri="{FF2B5EF4-FFF2-40B4-BE49-F238E27FC236}">
                  <a16:creationId xmlns:a16="http://schemas.microsoft.com/office/drawing/2014/main" id="{83307162-54B3-5629-D537-894872110C59}"/>
                </a:ext>
              </a:extLst>
            </p:cNvPr>
            <p:cNvSpPr txBox="1"/>
            <p:nvPr/>
          </p:nvSpPr>
          <p:spPr>
            <a:xfrm>
              <a:off x="3600027" y="2706558"/>
              <a:ext cx="729688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200" dirty="0" err="1"/>
                <a:t>FeNO</a:t>
              </a:r>
              <a:r>
                <a:rPr lang="de-DE" sz="1200" dirty="0"/>
                <a:t> </a:t>
              </a:r>
            </a:p>
            <a:p>
              <a:pPr algn="ctr"/>
              <a:r>
                <a:rPr lang="de-DE" sz="1200" dirty="0"/>
                <a:t>≥ 25 ppb</a:t>
              </a:r>
            </a:p>
          </p:txBody>
        </p:sp>
        <p:sp>
          <p:nvSpPr>
            <p:cNvPr id="61" name="Textfeld 60">
              <a:extLst>
                <a:ext uri="{FF2B5EF4-FFF2-40B4-BE49-F238E27FC236}">
                  <a16:creationId xmlns:a16="http://schemas.microsoft.com/office/drawing/2014/main" id="{675AC280-1B91-FD6A-EFDC-A928BF1716D1}"/>
                </a:ext>
              </a:extLst>
            </p:cNvPr>
            <p:cNvSpPr txBox="1"/>
            <p:nvPr/>
          </p:nvSpPr>
          <p:spPr>
            <a:xfrm>
              <a:off x="6266225" y="1589873"/>
              <a:ext cx="1382173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FEV</a:t>
              </a:r>
              <a:r>
                <a:rPr lang="de-DE" sz="1350" baseline="-25000" dirty="0">
                  <a:solidFill>
                    <a:prstClr val="black"/>
                  </a:solidFill>
                  <a:latin typeface="Calibri" panose="020F0502020204030204"/>
                </a:rPr>
                <a:t>1 </a:t>
              </a: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% FVC ≥ LLN</a:t>
              </a:r>
            </a:p>
          </p:txBody>
        </p:sp>
        <p:sp>
          <p:nvSpPr>
            <p:cNvPr id="62" name="Textfeld 61">
              <a:extLst>
                <a:ext uri="{FF2B5EF4-FFF2-40B4-BE49-F238E27FC236}">
                  <a16:creationId xmlns:a16="http://schemas.microsoft.com/office/drawing/2014/main" id="{9D7F3B7E-130B-75F0-15C2-D8E7D43AEF72}"/>
                </a:ext>
              </a:extLst>
            </p:cNvPr>
            <p:cNvSpPr txBox="1"/>
            <p:nvPr/>
          </p:nvSpPr>
          <p:spPr>
            <a:xfrm>
              <a:off x="6994738" y="4344056"/>
              <a:ext cx="1395506" cy="577081"/>
            </a:xfrm>
            <a:prstGeom prst="rect">
              <a:avLst/>
            </a:prstGeom>
            <a:solidFill>
              <a:srgbClr val="33ACE9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50" b="1" dirty="0">
                  <a:solidFill>
                    <a:schemeClr val="bg1"/>
                  </a:solidFill>
                </a:rPr>
                <a:t>Asthma </a:t>
              </a:r>
            </a:p>
            <a:p>
              <a:pPr algn="ctr"/>
              <a:r>
                <a:rPr lang="de-DE" sz="1050" b="1" dirty="0">
                  <a:solidFill>
                    <a:schemeClr val="bg1"/>
                  </a:solidFill>
                </a:rPr>
                <a:t>unwahrscheinlich,</a:t>
              </a:r>
            </a:p>
            <a:p>
              <a:pPr algn="ctr"/>
              <a:r>
                <a:rPr lang="de-DE" sz="1050" b="1" dirty="0">
                  <a:solidFill>
                    <a:schemeClr val="bg1"/>
                  </a:solidFill>
                </a:rPr>
                <a:t>ggfs. </a:t>
              </a:r>
              <a:r>
                <a:rPr lang="de-DE" sz="1050" b="1" dirty="0" err="1">
                  <a:solidFill>
                    <a:schemeClr val="bg1"/>
                  </a:solidFill>
                </a:rPr>
                <a:t>Reevaluation</a:t>
              </a:r>
              <a:endParaRPr lang="de-DE" sz="1050" b="1" dirty="0">
                <a:solidFill>
                  <a:schemeClr val="bg1"/>
                </a:solidFill>
              </a:endParaRPr>
            </a:p>
          </p:txBody>
        </p:sp>
        <p:sp>
          <p:nvSpPr>
            <p:cNvPr id="63" name="Textfeld 62">
              <a:extLst>
                <a:ext uri="{FF2B5EF4-FFF2-40B4-BE49-F238E27FC236}">
                  <a16:creationId xmlns:a16="http://schemas.microsoft.com/office/drawing/2014/main" id="{FF6BD5B0-3BAA-3DD2-3CA5-2063188D2E9D}"/>
                </a:ext>
              </a:extLst>
            </p:cNvPr>
            <p:cNvSpPr txBox="1"/>
            <p:nvPr/>
          </p:nvSpPr>
          <p:spPr>
            <a:xfrm>
              <a:off x="7716652" y="2700203"/>
              <a:ext cx="1203651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/>
                <a:t>BHR-Tests</a:t>
              </a:r>
            </a:p>
          </p:txBody>
        </p:sp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13A55A06-9C71-0793-9CC6-5AB35BD3A5D8}"/>
                </a:ext>
              </a:extLst>
            </p:cNvPr>
            <p:cNvSpPr txBox="1"/>
            <p:nvPr/>
          </p:nvSpPr>
          <p:spPr>
            <a:xfrm>
              <a:off x="7658412" y="3654510"/>
              <a:ext cx="665158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/>
                <a:t> negativ</a:t>
              </a:r>
            </a:p>
            <a:p>
              <a:pPr algn="ctr"/>
              <a:endParaRPr lang="de-DE" sz="1200" dirty="0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AD0950D9-8249-A7F5-4941-B6E7544F4BCC}"/>
                </a:ext>
              </a:extLst>
            </p:cNvPr>
            <p:cNvSpPr txBox="1"/>
            <p:nvPr/>
          </p:nvSpPr>
          <p:spPr>
            <a:xfrm>
              <a:off x="8449210" y="3661847"/>
              <a:ext cx="622575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/>
                <a:t>Positiv</a:t>
              </a:r>
            </a:p>
            <a:p>
              <a:pPr algn="ctr"/>
              <a:endParaRPr lang="de-DE" sz="1200" dirty="0"/>
            </a:p>
          </p:txBody>
        </p:sp>
        <p:sp>
          <p:nvSpPr>
            <p:cNvPr id="69" name="Textfeld 68">
              <a:extLst>
                <a:ext uri="{FF2B5EF4-FFF2-40B4-BE49-F238E27FC236}">
                  <a16:creationId xmlns:a16="http://schemas.microsoft.com/office/drawing/2014/main" id="{9DE39DA0-5089-668B-AF0E-B6843DCB9AB1}"/>
                </a:ext>
              </a:extLst>
            </p:cNvPr>
            <p:cNvSpPr txBox="1"/>
            <p:nvPr/>
          </p:nvSpPr>
          <p:spPr>
            <a:xfrm>
              <a:off x="7739936" y="2085421"/>
              <a:ext cx="1190390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de-DE" sz="1350" dirty="0" err="1"/>
                <a:t>FeNO</a:t>
              </a:r>
              <a:r>
                <a:rPr lang="de-DE" sz="1350" dirty="0"/>
                <a:t> &lt;25 ppb</a:t>
              </a:r>
            </a:p>
          </p:txBody>
        </p:sp>
        <p:sp>
          <p:nvSpPr>
            <p:cNvPr id="71" name="Textfeld 70">
              <a:extLst>
                <a:ext uri="{FF2B5EF4-FFF2-40B4-BE49-F238E27FC236}">
                  <a16:creationId xmlns:a16="http://schemas.microsoft.com/office/drawing/2014/main" id="{D0241216-7221-B7BA-FA73-37D704FEEC19}"/>
                </a:ext>
              </a:extLst>
            </p:cNvPr>
            <p:cNvSpPr txBox="1"/>
            <p:nvPr/>
          </p:nvSpPr>
          <p:spPr>
            <a:xfrm>
              <a:off x="4675420" y="2709821"/>
              <a:ext cx="1208292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/>
                <a:t>Behandlung über 6-8 Wochen</a:t>
              </a:r>
            </a:p>
          </p:txBody>
        </p:sp>
        <p:sp>
          <p:nvSpPr>
            <p:cNvPr id="72" name="Textfeld 71">
              <a:extLst>
                <a:ext uri="{FF2B5EF4-FFF2-40B4-BE49-F238E27FC236}">
                  <a16:creationId xmlns:a16="http://schemas.microsoft.com/office/drawing/2014/main" id="{D6CD92D8-1CC6-0980-5934-28F8F3B89FA5}"/>
                </a:ext>
              </a:extLst>
            </p:cNvPr>
            <p:cNvSpPr txBox="1"/>
            <p:nvPr/>
          </p:nvSpPr>
          <p:spPr>
            <a:xfrm>
              <a:off x="4917643" y="3661847"/>
              <a:ext cx="939440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de-DE" sz="1200" dirty="0"/>
                <a:t>Ansprechen</a:t>
              </a:r>
            </a:p>
          </p:txBody>
        </p:sp>
        <p:sp>
          <p:nvSpPr>
            <p:cNvPr id="73" name="Textfeld 72">
              <a:extLst>
                <a:ext uri="{FF2B5EF4-FFF2-40B4-BE49-F238E27FC236}">
                  <a16:creationId xmlns:a16="http://schemas.microsoft.com/office/drawing/2014/main" id="{C8A3CF41-3021-8D19-108D-4A4860F20724}"/>
                </a:ext>
              </a:extLst>
            </p:cNvPr>
            <p:cNvSpPr txBox="1"/>
            <p:nvPr/>
          </p:nvSpPr>
          <p:spPr>
            <a:xfrm>
              <a:off x="3724777" y="3672687"/>
              <a:ext cx="994500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de-DE" sz="1200" dirty="0"/>
                <a:t>Kein </a:t>
              </a:r>
            </a:p>
            <a:p>
              <a:r>
                <a:rPr lang="de-DE" sz="1200" dirty="0"/>
                <a:t>Ansprechen</a:t>
              </a:r>
            </a:p>
          </p:txBody>
        </p:sp>
        <p:sp>
          <p:nvSpPr>
            <p:cNvPr id="75" name="Textfeld 74">
              <a:extLst>
                <a:ext uri="{FF2B5EF4-FFF2-40B4-BE49-F238E27FC236}">
                  <a16:creationId xmlns:a16="http://schemas.microsoft.com/office/drawing/2014/main" id="{5B71648C-F0AC-CDAA-A7BF-46B3588D346A}"/>
                </a:ext>
              </a:extLst>
            </p:cNvPr>
            <p:cNvSpPr txBox="1"/>
            <p:nvPr/>
          </p:nvSpPr>
          <p:spPr>
            <a:xfrm>
              <a:off x="5743711" y="5235522"/>
              <a:ext cx="2646533" cy="41549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50" b="1" dirty="0"/>
                <a:t>Asthma wahrscheinlich,</a:t>
              </a:r>
            </a:p>
            <a:p>
              <a:pPr algn="ctr"/>
              <a:r>
                <a:rPr lang="de-DE" sz="1050" b="1" dirty="0" err="1"/>
                <a:t>Reevaluation</a:t>
              </a:r>
              <a:r>
                <a:rPr lang="de-DE" sz="1050" b="1" dirty="0"/>
                <a:t> erforderlich</a:t>
              </a:r>
            </a:p>
          </p:txBody>
        </p:sp>
        <p:sp>
          <p:nvSpPr>
            <p:cNvPr id="83" name="Textfeld 82">
              <a:extLst>
                <a:ext uri="{FF2B5EF4-FFF2-40B4-BE49-F238E27FC236}">
                  <a16:creationId xmlns:a16="http://schemas.microsoft.com/office/drawing/2014/main" id="{AE8B9CCF-7977-9292-BD36-D0D1A8C7CD31}"/>
                </a:ext>
              </a:extLst>
            </p:cNvPr>
            <p:cNvSpPr txBox="1"/>
            <p:nvPr/>
          </p:nvSpPr>
          <p:spPr>
            <a:xfrm>
              <a:off x="5513034" y="2085421"/>
              <a:ext cx="1228863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de-DE" sz="1350" dirty="0" err="1"/>
                <a:t>FeNO</a:t>
              </a:r>
              <a:r>
                <a:rPr lang="de-DE" sz="1350" dirty="0"/>
                <a:t> ≥ 25 ppb</a:t>
              </a:r>
            </a:p>
          </p:txBody>
        </p:sp>
        <p:cxnSp>
          <p:nvCxnSpPr>
            <p:cNvPr id="85" name="Gerade Verbindung mit Pfeil 84">
              <a:extLst>
                <a:ext uri="{FF2B5EF4-FFF2-40B4-BE49-F238E27FC236}">
                  <a16:creationId xmlns:a16="http://schemas.microsoft.com/office/drawing/2014/main" id="{6011E4FA-9095-4724-1AF3-69E8ECB59532}"/>
                </a:ext>
              </a:extLst>
            </p:cNvPr>
            <p:cNvCxnSpPr>
              <a:cxnSpLocks/>
            </p:cNvCxnSpPr>
            <p:nvPr/>
          </p:nvCxnSpPr>
          <p:spPr>
            <a:xfrm>
              <a:off x="8325769" y="2400221"/>
              <a:ext cx="0" cy="25096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Gerade Verbindung mit Pfeil 126">
              <a:extLst>
                <a:ext uri="{FF2B5EF4-FFF2-40B4-BE49-F238E27FC236}">
                  <a16:creationId xmlns:a16="http://schemas.microsoft.com/office/drawing/2014/main" id="{A81B34DC-9C24-68AE-9B5D-2B1F6CAD9276}"/>
                </a:ext>
              </a:extLst>
            </p:cNvPr>
            <p:cNvCxnSpPr>
              <a:cxnSpLocks/>
            </p:cNvCxnSpPr>
            <p:nvPr/>
          </p:nvCxnSpPr>
          <p:spPr>
            <a:xfrm>
              <a:off x="4365706" y="2929112"/>
              <a:ext cx="26072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157E1412-7DAC-F839-D108-0BE85E52C925}"/>
                </a:ext>
              </a:extLst>
            </p:cNvPr>
            <p:cNvSpPr txBox="1"/>
            <p:nvPr/>
          </p:nvSpPr>
          <p:spPr>
            <a:xfrm>
              <a:off x="5839411" y="4344055"/>
              <a:ext cx="1057715" cy="415498"/>
            </a:xfrm>
            <a:prstGeom prst="rect">
              <a:avLst/>
            </a:prstGeom>
            <a:solidFill>
              <a:srgbClr val="F6822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50" dirty="0">
                  <a:solidFill>
                    <a:schemeClr val="bg1"/>
                  </a:solidFill>
                </a:rPr>
                <a:t>Diagnose</a:t>
              </a:r>
            </a:p>
            <a:p>
              <a:pPr algn="ctr"/>
              <a:r>
                <a:rPr lang="de-DE" sz="1050" dirty="0">
                  <a:solidFill>
                    <a:schemeClr val="bg1"/>
                  </a:solidFill>
                </a:rPr>
                <a:t>Asthma</a:t>
              </a:r>
            </a:p>
          </p:txBody>
        </p:sp>
        <p:sp>
          <p:nvSpPr>
            <p:cNvPr id="48" name="Textfeld 47">
              <a:extLst>
                <a:ext uri="{FF2B5EF4-FFF2-40B4-BE49-F238E27FC236}">
                  <a16:creationId xmlns:a16="http://schemas.microsoft.com/office/drawing/2014/main" id="{FF6BD5B0-3BAA-3DD2-3CA5-2063188D2E9D}"/>
                </a:ext>
              </a:extLst>
            </p:cNvPr>
            <p:cNvSpPr txBox="1"/>
            <p:nvPr/>
          </p:nvSpPr>
          <p:spPr>
            <a:xfrm>
              <a:off x="6161618" y="2700203"/>
              <a:ext cx="1203651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/>
                <a:t>BHR-Tests</a:t>
              </a:r>
            </a:p>
          </p:txBody>
        </p:sp>
        <p:sp>
          <p:nvSpPr>
            <p:cNvPr id="82" name="Textfeld 81">
              <a:extLst>
                <a:ext uri="{FF2B5EF4-FFF2-40B4-BE49-F238E27FC236}">
                  <a16:creationId xmlns:a16="http://schemas.microsoft.com/office/drawing/2014/main" id="{AD0950D9-8249-A7F5-4941-B6E7544F4BCC}"/>
                </a:ext>
              </a:extLst>
            </p:cNvPr>
            <p:cNvSpPr txBox="1"/>
            <p:nvPr/>
          </p:nvSpPr>
          <p:spPr>
            <a:xfrm>
              <a:off x="6004572" y="3661847"/>
              <a:ext cx="709525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/>
                <a:t>Positiv</a:t>
              </a:r>
            </a:p>
            <a:p>
              <a:pPr algn="ctr"/>
              <a:endParaRPr lang="de-DE" sz="1200" dirty="0"/>
            </a:p>
          </p:txBody>
        </p:sp>
        <p:sp>
          <p:nvSpPr>
            <p:cNvPr id="100" name="Textfeld 99">
              <a:extLst>
                <a:ext uri="{FF2B5EF4-FFF2-40B4-BE49-F238E27FC236}">
                  <a16:creationId xmlns:a16="http://schemas.microsoft.com/office/drawing/2014/main" id="{13A55A06-9C71-0793-9CC6-5AB35BD3A5D8}"/>
                </a:ext>
              </a:extLst>
            </p:cNvPr>
            <p:cNvSpPr txBox="1"/>
            <p:nvPr/>
          </p:nvSpPr>
          <p:spPr>
            <a:xfrm>
              <a:off x="6864109" y="3654510"/>
              <a:ext cx="665158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/>
                <a:t> negativ</a:t>
              </a:r>
            </a:p>
            <a:p>
              <a:pPr algn="ctr"/>
              <a:endParaRPr lang="de-DE" sz="1200" dirty="0"/>
            </a:p>
          </p:txBody>
        </p:sp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C672FEF0-735B-E0B5-3FB4-4FA9DD442065}"/>
                </a:ext>
              </a:extLst>
            </p:cNvPr>
            <p:cNvSpPr txBox="1"/>
            <p:nvPr/>
          </p:nvSpPr>
          <p:spPr>
            <a:xfrm>
              <a:off x="1846250" y="4250498"/>
              <a:ext cx="1395506" cy="577081"/>
            </a:xfrm>
            <a:prstGeom prst="rect">
              <a:avLst/>
            </a:prstGeom>
            <a:solidFill>
              <a:srgbClr val="33ACE9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50" b="1" dirty="0">
                  <a:solidFill>
                    <a:schemeClr val="bg1"/>
                  </a:solidFill>
                </a:rPr>
                <a:t>Asthma </a:t>
              </a:r>
            </a:p>
            <a:p>
              <a:pPr algn="ctr"/>
              <a:r>
                <a:rPr lang="de-DE" sz="1050" b="1" dirty="0">
                  <a:solidFill>
                    <a:schemeClr val="bg1"/>
                  </a:solidFill>
                </a:rPr>
                <a:t>unwahrscheinlich,</a:t>
              </a:r>
            </a:p>
            <a:p>
              <a:pPr algn="ctr"/>
              <a:r>
                <a:rPr lang="de-DE" sz="1050" b="1" dirty="0">
                  <a:solidFill>
                    <a:schemeClr val="bg1"/>
                  </a:solidFill>
                </a:rPr>
                <a:t>ggfs. </a:t>
              </a:r>
              <a:r>
                <a:rPr lang="de-DE" sz="1050" b="1" dirty="0" err="1">
                  <a:solidFill>
                    <a:schemeClr val="bg1"/>
                  </a:solidFill>
                </a:rPr>
                <a:t>Reevaluation</a:t>
              </a:r>
              <a:endParaRPr lang="de-DE" sz="1050" b="1" dirty="0">
                <a:solidFill>
                  <a:schemeClr val="bg1"/>
                </a:solidFill>
              </a:endParaRPr>
            </a:p>
          </p:txBody>
        </p:sp>
        <p:cxnSp>
          <p:nvCxnSpPr>
            <p:cNvPr id="33" name="Gerade Verbindung mit Pfeil 32">
              <a:extLst>
                <a:ext uri="{FF2B5EF4-FFF2-40B4-BE49-F238E27FC236}">
                  <a16:creationId xmlns:a16="http://schemas.microsoft.com/office/drawing/2014/main" id="{FC6D54F4-CFA8-856F-5C87-E0C638848E20}"/>
                </a:ext>
              </a:extLst>
            </p:cNvPr>
            <p:cNvCxnSpPr>
              <a:cxnSpLocks/>
            </p:cNvCxnSpPr>
            <p:nvPr/>
          </p:nvCxnSpPr>
          <p:spPr>
            <a:xfrm>
              <a:off x="2546861" y="3976007"/>
              <a:ext cx="0" cy="22043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mit Pfeil 33">
              <a:extLst>
                <a:ext uri="{FF2B5EF4-FFF2-40B4-BE49-F238E27FC236}">
                  <a16:creationId xmlns:a16="http://schemas.microsoft.com/office/drawing/2014/main" id="{4FB6719C-51CA-76C4-AFB9-573B68525704}"/>
                </a:ext>
              </a:extLst>
            </p:cNvPr>
            <p:cNvCxnSpPr>
              <a:cxnSpLocks/>
            </p:cNvCxnSpPr>
            <p:nvPr/>
          </p:nvCxnSpPr>
          <p:spPr>
            <a:xfrm>
              <a:off x="1558982" y="1897642"/>
              <a:ext cx="0" cy="16792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Gerade Verbindung mit Pfeil 35">
              <a:extLst>
                <a:ext uri="{FF2B5EF4-FFF2-40B4-BE49-F238E27FC236}">
                  <a16:creationId xmlns:a16="http://schemas.microsoft.com/office/drawing/2014/main" id="{35B5BCA7-4C52-AB78-B4CB-4D277DAF7F3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3477589" y="2836535"/>
              <a:ext cx="0" cy="16792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 Verbindung mit Pfeil 36">
              <a:extLst>
                <a:ext uri="{FF2B5EF4-FFF2-40B4-BE49-F238E27FC236}">
                  <a16:creationId xmlns:a16="http://schemas.microsoft.com/office/drawing/2014/main" id="{C314C341-7ECB-A9DD-0FB7-6D2E32A4577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20604" y="4527497"/>
              <a:ext cx="900054" cy="66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>
              <a:extLst>
                <a:ext uri="{FF2B5EF4-FFF2-40B4-BE49-F238E27FC236}">
                  <a16:creationId xmlns:a16="http://schemas.microsoft.com/office/drawing/2014/main" id="{D44789EE-14E5-C2CD-E72A-249B136352ED}"/>
                </a:ext>
              </a:extLst>
            </p:cNvPr>
            <p:cNvCxnSpPr>
              <a:cxnSpLocks/>
              <a:stCxn id="73" idx="2"/>
            </p:cNvCxnSpPr>
            <p:nvPr/>
          </p:nvCxnSpPr>
          <p:spPr>
            <a:xfrm>
              <a:off x="4222027" y="4134352"/>
              <a:ext cx="0" cy="39091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feld 42">
              <a:extLst>
                <a:ext uri="{FF2B5EF4-FFF2-40B4-BE49-F238E27FC236}">
                  <a16:creationId xmlns:a16="http://schemas.microsoft.com/office/drawing/2014/main" id="{EBD82A28-D863-3ECB-BB81-94F7E091C996}"/>
                </a:ext>
              </a:extLst>
            </p:cNvPr>
            <p:cNvSpPr txBox="1"/>
            <p:nvPr/>
          </p:nvSpPr>
          <p:spPr>
            <a:xfrm>
              <a:off x="311131" y="3461965"/>
              <a:ext cx="1057715" cy="415498"/>
            </a:xfrm>
            <a:prstGeom prst="rect">
              <a:avLst/>
            </a:prstGeom>
            <a:solidFill>
              <a:srgbClr val="F6822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050" dirty="0">
                  <a:solidFill>
                    <a:schemeClr val="bg1"/>
                  </a:solidFill>
                </a:rPr>
                <a:t>Diagnose</a:t>
              </a:r>
            </a:p>
            <a:p>
              <a:pPr algn="ctr"/>
              <a:r>
                <a:rPr lang="de-DE" sz="1050" dirty="0">
                  <a:solidFill>
                    <a:schemeClr val="bg1"/>
                  </a:solidFill>
                </a:rPr>
                <a:t>Asthma</a:t>
              </a:r>
            </a:p>
          </p:txBody>
        </p:sp>
        <p:cxnSp>
          <p:nvCxnSpPr>
            <p:cNvPr id="45" name="Gerade Verbindung mit Pfeil 44">
              <a:extLst>
                <a:ext uri="{FF2B5EF4-FFF2-40B4-BE49-F238E27FC236}">
                  <a16:creationId xmlns:a16="http://schemas.microsoft.com/office/drawing/2014/main" id="{3DBE0CDD-BD4F-42A9-169C-FBDB40B5F6AF}"/>
                </a:ext>
              </a:extLst>
            </p:cNvPr>
            <p:cNvCxnSpPr>
              <a:cxnSpLocks/>
            </p:cNvCxnSpPr>
            <p:nvPr/>
          </p:nvCxnSpPr>
          <p:spPr>
            <a:xfrm>
              <a:off x="824197" y="3200398"/>
              <a:ext cx="0" cy="22043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Gerade Verbindung mit Pfeil 45">
              <a:extLst>
                <a:ext uri="{FF2B5EF4-FFF2-40B4-BE49-F238E27FC236}">
                  <a16:creationId xmlns:a16="http://schemas.microsoft.com/office/drawing/2014/main" id="{DBB40017-06F8-9853-1939-80B948D998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74063" y="2449311"/>
              <a:ext cx="269648" cy="13645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mit Pfeil 48">
              <a:extLst>
                <a:ext uri="{FF2B5EF4-FFF2-40B4-BE49-F238E27FC236}">
                  <a16:creationId xmlns:a16="http://schemas.microsoft.com/office/drawing/2014/main" id="{DB4C1ED6-267B-D3CB-0ADA-BA666DD344E0}"/>
                </a:ext>
              </a:extLst>
            </p:cNvPr>
            <p:cNvCxnSpPr>
              <a:cxnSpLocks/>
            </p:cNvCxnSpPr>
            <p:nvPr/>
          </p:nvCxnSpPr>
          <p:spPr>
            <a:xfrm>
              <a:off x="6315431" y="2457963"/>
              <a:ext cx="267482" cy="12780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mit Pfeil 87">
              <a:extLst>
                <a:ext uri="{FF2B5EF4-FFF2-40B4-BE49-F238E27FC236}">
                  <a16:creationId xmlns:a16="http://schemas.microsoft.com/office/drawing/2014/main" id="{AC2F62EB-6A71-E60B-45C9-C97C9D8EEA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1873" y="2449311"/>
              <a:ext cx="269648" cy="13645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mit Pfeil 88">
              <a:extLst>
                <a:ext uri="{FF2B5EF4-FFF2-40B4-BE49-F238E27FC236}">
                  <a16:creationId xmlns:a16="http://schemas.microsoft.com/office/drawing/2014/main" id="{898C6062-751F-31DC-79AB-0D2EF82919DC}"/>
                </a:ext>
              </a:extLst>
            </p:cNvPr>
            <p:cNvCxnSpPr>
              <a:cxnSpLocks/>
            </p:cNvCxnSpPr>
            <p:nvPr/>
          </p:nvCxnSpPr>
          <p:spPr>
            <a:xfrm>
              <a:off x="1833241" y="2457963"/>
              <a:ext cx="267482" cy="12780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mit Pfeil 89">
              <a:extLst>
                <a:ext uri="{FF2B5EF4-FFF2-40B4-BE49-F238E27FC236}">
                  <a16:creationId xmlns:a16="http://schemas.microsoft.com/office/drawing/2014/main" id="{D1A4813E-1CC0-7C51-0E40-035C24CDDB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52774" y="3399682"/>
              <a:ext cx="564869" cy="24246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mit Pfeil 90">
              <a:extLst>
                <a:ext uri="{FF2B5EF4-FFF2-40B4-BE49-F238E27FC236}">
                  <a16:creationId xmlns:a16="http://schemas.microsoft.com/office/drawing/2014/main" id="{0FAEEA5F-3ECB-C4A2-CB89-FAF03AAEE67A}"/>
                </a:ext>
              </a:extLst>
            </p:cNvPr>
            <p:cNvCxnSpPr>
              <a:cxnSpLocks/>
            </p:cNvCxnSpPr>
            <p:nvPr/>
          </p:nvCxnSpPr>
          <p:spPr>
            <a:xfrm>
              <a:off x="5468617" y="3391804"/>
              <a:ext cx="126413" cy="23246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Gerade Verbindung mit Pfeil 101">
              <a:extLst>
                <a:ext uri="{FF2B5EF4-FFF2-40B4-BE49-F238E27FC236}">
                  <a16:creationId xmlns:a16="http://schemas.microsoft.com/office/drawing/2014/main" id="{954DD034-FE96-544E-D3F4-E14C989B5C95}"/>
                </a:ext>
              </a:extLst>
            </p:cNvPr>
            <p:cNvCxnSpPr>
              <a:cxnSpLocks/>
            </p:cNvCxnSpPr>
            <p:nvPr/>
          </p:nvCxnSpPr>
          <p:spPr>
            <a:xfrm>
              <a:off x="7224989" y="4142820"/>
              <a:ext cx="0" cy="16792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Gerade Verbindung mit Pfeil 102">
              <a:extLst>
                <a:ext uri="{FF2B5EF4-FFF2-40B4-BE49-F238E27FC236}">
                  <a16:creationId xmlns:a16="http://schemas.microsoft.com/office/drawing/2014/main" id="{FC309876-8907-C032-B0D7-04D15975368F}"/>
                </a:ext>
              </a:extLst>
            </p:cNvPr>
            <p:cNvCxnSpPr>
              <a:cxnSpLocks/>
            </p:cNvCxnSpPr>
            <p:nvPr/>
          </p:nvCxnSpPr>
          <p:spPr>
            <a:xfrm>
              <a:off x="8000598" y="4142821"/>
              <a:ext cx="0" cy="16792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mit Pfeil 111">
              <a:extLst>
                <a:ext uri="{FF2B5EF4-FFF2-40B4-BE49-F238E27FC236}">
                  <a16:creationId xmlns:a16="http://schemas.microsoft.com/office/drawing/2014/main" id="{4AE241DC-B8C6-3742-16D7-05843C1A5C2B}"/>
                </a:ext>
              </a:extLst>
            </p:cNvPr>
            <p:cNvCxnSpPr>
              <a:cxnSpLocks/>
              <a:endCxn id="75" idx="3"/>
            </p:cNvCxnSpPr>
            <p:nvPr/>
          </p:nvCxnSpPr>
          <p:spPr>
            <a:xfrm flipH="1">
              <a:off x="8390244" y="5443271"/>
              <a:ext cx="35679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>
              <a:extLst>
                <a:ext uri="{FF2B5EF4-FFF2-40B4-BE49-F238E27FC236}">
                  <a16:creationId xmlns:a16="http://schemas.microsoft.com/office/drawing/2014/main" id="{CF7E7CD8-068D-5B50-B910-0E439D8886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747040" y="4142820"/>
              <a:ext cx="2352" cy="13004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mit Pfeil 114">
              <a:extLst>
                <a:ext uri="{FF2B5EF4-FFF2-40B4-BE49-F238E27FC236}">
                  <a16:creationId xmlns:a16="http://schemas.microsoft.com/office/drawing/2014/main" id="{8B02FBAB-30B8-CC47-5A57-03BE24F27118}"/>
                </a:ext>
              </a:extLst>
            </p:cNvPr>
            <p:cNvCxnSpPr>
              <a:cxnSpLocks/>
            </p:cNvCxnSpPr>
            <p:nvPr/>
          </p:nvCxnSpPr>
          <p:spPr>
            <a:xfrm>
              <a:off x="6375905" y="4142821"/>
              <a:ext cx="0" cy="16792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>
              <a:extLst>
                <a:ext uri="{FF2B5EF4-FFF2-40B4-BE49-F238E27FC236}">
                  <a16:creationId xmlns:a16="http://schemas.microsoft.com/office/drawing/2014/main" id="{3F9BDB74-4C7C-7B2B-F406-FFDE7A4D6A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51208" y="4059294"/>
              <a:ext cx="7578" cy="138007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mit Pfeil 117">
              <a:extLst>
                <a:ext uri="{FF2B5EF4-FFF2-40B4-BE49-F238E27FC236}">
                  <a16:creationId xmlns:a16="http://schemas.microsoft.com/office/drawing/2014/main" id="{B9926ADF-39D6-DF51-BD0F-0D4EBD28828F}"/>
                </a:ext>
              </a:extLst>
            </p:cNvPr>
            <p:cNvCxnSpPr>
              <a:cxnSpLocks/>
              <a:endCxn id="75" idx="1"/>
            </p:cNvCxnSpPr>
            <p:nvPr/>
          </p:nvCxnSpPr>
          <p:spPr>
            <a:xfrm>
              <a:off x="5356434" y="5443271"/>
              <a:ext cx="38727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Gerade Verbindung mit Pfeil 134">
              <a:extLst>
                <a:ext uri="{FF2B5EF4-FFF2-40B4-BE49-F238E27FC236}">
                  <a16:creationId xmlns:a16="http://schemas.microsoft.com/office/drawing/2014/main" id="{D6BCDA9F-0AB1-8117-897C-6D83D89AFA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47869" y="3007985"/>
              <a:ext cx="3545" cy="56878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Gerade Verbindung mit Pfeil 136">
              <a:extLst>
                <a:ext uri="{FF2B5EF4-FFF2-40B4-BE49-F238E27FC236}">
                  <a16:creationId xmlns:a16="http://schemas.microsoft.com/office/drawing/2014/main" id="{655EFF08-CA38-756E-DBEB-2849FD8E90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2853" y="3009303"/>
              <a:ext cx="3545" cy="56878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Gerade Verbindung mit Pfeil 137">
              <a:extLst>
                <a:ext uri="{FF2B5EF4-FFF2-40B4-BE49-F238E27FC236}">
                  <a16:creationId xmlns:a16="http://schemas.microsoft.com/office/drawing/2014/main" id="{0338A2BA-AD3C-16B4-F056-AEEBB48D00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72562" y="3007986"/>
              <a:ext cx="3545" cy="56878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Gerade Verbindung mit Pfeil 138">
              <a:extLst>
                <a:ext uri="{FF2B5EF4-FFF2-40B4-BE49-F238E27FC236}">
                  <a16:creationId xmlns:a16="http://schemas.microsoft.com/office/drawing/2014/main" id="{E835058F-7B33-04BD-C42C-A8DADD30BE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755901" y="3009304"/>
              <a:ext cx="3545" cy="56878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Gerade Verbindung mit Pfeil 141">
              <a:extLst>
                <a:ext uri="{FF2B5EF4-FFF2-40B4-BE49-F238E27FC236}">
                  <a16:creationId xmlns:a16="http://schemas.microsoft.com/office/drawing/2014/main" id="{DF7FFD19-8370-2D89-AD86-2FF6EC9C2F4B}"/>
                </a:ext>
              </a:extLst>
            </p:cNvPr>
            <p:cNvCxnSpPr>
              <a:cxnSpLocks/>
            </p:cNvCxnSpPr>
            <p:nvPr/>
          </p:nvCxnSpPr>
          <p:spPr>
            <a:xfrm>
              <a:off x="6465713" y="1889477"/>
              <a:ext cx="0" cy="16792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Gerade Verbindung mit Pfeil 142">
              <a:extLst>
                <a:ext uri="{FF2B5EF4-FFF2-40B4-BE49-F238E27FC236}">
                  <a16:creationId xmlns:a16="http://schemas.microsoft.com/office/drawing/2014/main" id="{2F87E163-0B3C-FBE4-E1BB-C427C6B9F9F6}"/>
                </a:ext>
              </a:extLst>
            </p:cNvPr>
            <p:cNvCxnSpPr>
              <a:cxnSpLocks/>
            </p:cNvCxnSpPr>
            <p:nvPr/>
          </p:nvCxnSpPr>
          <p:spPr>
            <a:xfrm>
              <a:off x="8324840" y="1712338"/>
              <a:ext cx="0" cy="26926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Gerade Verbindung 144">
              <a:extLst>
                <a:ext uri="{FF2B5EF4-FFF2-40B4-BE49-F238E27FC236}">
                  <a16:creationId xmlns:a16="http://schemas.microsoft.com/office/drawing/2014/main" id="{7F4617D8-627F-8927-54E3-7EC15A952896}"/>
                </a:ext>
              </a:extLst>
            </p:cNvPr>
            <p:cNvCxnSpPr>
              <a:cxnSpLocks/>
            </p:cNvCxnSpPr>
            <p:nvPr/>
          </p:nvCxnSpPr>
          <p:spPr>
            <a:xfrm>
              <a:off x="7739937" y="1706972"/>
              <a:ext cx="58363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6F0400C8-3EE7-C6E1-8F46-26DE071868CC}"/>
              </a:ext>
            </a:extLst>
          </p:cNvPr>
          <p:cNvSpPr txBox="1"/>
          <p:nvPr/>
        </p:nvSpPr>
        <p:spPr>
          <a:xfrm>
            <a:off x="3143672" y="656780"/>
            <a:ext cx="69127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de-DE" sz="2400" dirty="0">
                <a:solidFill>
                  <a:srgbClr val="006EAC"/>
                </a:solidFill>
                <a:latin typeface="+mj-lt"/>
                <a:ea typeface="+mj-ea"/>
                <a:cs typeface="+mj-cs"/>
              </a:rPr>
              <a:t>Klinischer Algorithmus der Asthmadiagnostik:</a:t>
            </a:r>
            <a:br>
              <a:rPr lang="de-DE" sz="2400" dirty="0">
                <a:solidFill>
                  <a:srgbClr val="006EAC"/>
                </a:solidFill>
                <a:latin typeface="+mj-lt"/>
                <a:ea typeface="+mj-ea"/>
                <a:cs typeface="+mj-cs"/>
              </a:rPr>
            </a:br>
            <a:r>
              <a:rPr lang="de-DE" sz="2400" dirty="0">
                <a:solidFill>
                  <a:srgbClr val="006EAC"/>
                </a:solidFill>
                <a:latin typeface="+mj-lt"/>
                <a:ea typeface="+mj-ea"/>
                <a:cs typeface="+mj-cs"/>
              </a:rPr>
              <a:t>Kinder und Jugendliche</a:t>
            </a:r>
          </a:p>
        </p:txBody>
      </p:sp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C2B7FBEA-4C79-3606-5C4B-BAB9CE90622B}"/>
              </a:ext>
            </a:extLst>
          </p:cNvPr>
          <p:cNvCxnSpPr>
            <a:cxnSpLocks/>
          </p:cNvCxnSpPr>
          <p:nvPr/>
        </p:nvCxnSpPr>
        <p:spPr>
          <a:xfrm>
            <a:off x="5807968" y="2036944"/>
            <a:ext cx="0" cy="1679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ABD2A4D5-F656-1C03-B8AE-4B43E48FEAE9}"/>
              </a:ext>
            </a:extLst>
          </p:cNvPr>
          <p:cNvSpPr txBox="1"/>
          <p:nvPr/>
        </p:nvSpPr>
        <p:spPr>
          <a:xfrm>
            <a:off x="119156" y="6503211"/>
            <a:ext cx="120463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S2k-Leitlinie zur fachärztlichen Diagnostik und Therapie von Asthma 2023, AWMF-</a:t>
            </a:r>
            <a:r>
              <a:rPr lang="de-DE" sz="1000" dirty="0" err="1"/>
              <a:t>Registernt</a:t>
            </a:r>
            <a:r>
              <a:rPr lang="de-DE" sz="1000" dirty="0"/>
              <a:t>.: 020-009, https://register.awmf.org/assets/guidelines/020-009l_S2k_Fachaerztliche-Diagnostik-Therapie-von-Asthma_2023-07.pdf</a:t>
            </a:r>
          </a:p>
        </p:txBody>
      </p:sp>
    </p:spTree>
    <p:extLst>
      <p:ext uri="{BB962C8B-B14F-4D97-AF65-F5344CB8AC3E}">
        <p14:creationId xmlns:p14="http://schemas.microsoft.com/office/powerpoint/2010/main" val="3369383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23D833-D661-74BC-6E7D-1FD832CDF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Klinischer Algorithmus der Asthmadiagnostik: Erwachsene</a:t>
            </a:r>
          </a:p>
        </p:txBody>
      </p: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3671422E-27DF-608C-C6CC-996EA7D793CE}"/>
              </a:ext>
            </a:extLst>
          </p:cNvPr>
          <p:cNvGrpSpPr/>
          <p:nvPr/>
        </p:nvGrpSpPr>
        <p:grpSpPr>
          <a:xfrm>
            <a:off x="1711285" y="1916832"/>
            <a:ext cx="8769430" cy="4228036"/>
            <a:chOff x="114880" y="1240910"/>
            <a:chExt cx="8769430" cy="4228036"/>
          </a:xfrm>
        </p:grpSpPr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95A8757D-12CA-0580-4FCA-BDE3EFF7653D}"/>
                </a:ext>
              </a:extLst>
            </p:cNvPr>
            <p:cNvSpPr txBox="1"/>
            <p:nvPr/>
          </p:nvSpPr>
          <p:spPr>
            <a:xfrm>
              <a:off x="114880" y="2398043"/>
              <a:ext cx="1725793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Reversibilitätsprüfung</a:t>
              </a:r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06B936A4-ED19-8F15-7530-246A95B13AEF}"/>
                </a:ext>
              </a:extLst>
            </p:cNvPr>
            <p:cNvSpPr txBox="1"/>
            <p:nvPr/>
          </p:nvSpPr>
          <p:spPr>
            <a:xfrm>
              <a:off x="2572270" y="1240910"/>
              <a:ext cx="3665362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Erwachsene(r) mit typischen Asthma-Symptomen</a:t>
              </a:r>
            </a:p>
          </p:txBody>
        </p:sp>
        <p:sp>
          <p:nvSpPr>
            <p:cNvPr id="48" name="Textfeld 47">
              <a:extLst>
                <a:ext uri="{FF2B5EF4-FFF2-40B4-BE49-F238E27FC236}">
                  <a16:creationId xmlns:a16="http://schemas.microsoft.com/office/drawing/2014/main" id="{0C3BB5B0-75A8-50D8-21C7-9A616CFA9606}"/>
                </a:ext>
              </a:extLst>
            </p:cNvPr>
            <p:cNvSpPr txBox="1"/>
            <p:nvPr/>
          </p:nvSpPr>
          <p:spPr>
            <a:xfrm>
              <a:off x="3463101" y="1821346"/>
              <a:ext cx="1919051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Lungenfunktionsprüfung</a:t>
              </a:r>
            </a:p>
          </p:txBody>
        </p:sp>
        <p:sp>
          <p:nvSpPr>
            <p:cNvPr id="49" name="Textfeld 48">
              <a:extLst>
                <a:ext uri="{FF2B5EF4-FFF2-40B4-BE49-F238E27FC236}">
                  <a16:creationId xmlns:a16="http://schemas.microsoft.com/office/drawing/2014/main" id="{0385E793-415D-437E-D6E7-1FD8F8D50D1A}"/>
                </a:ext>
              </a:extLst>
            </p:cNvPr>
            <p:cNvSpPr txBox="1"/>
            <p:nvPr/>
          </p:nvSpPr>
          <p:spPr>
            <a:xfrm>
              <a:off x="6250464" y="1821346"/>
              <a:ext cx="1382173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FEV</a:t>
              </a:r>
              <a:r>
                <a:rPr lang="de-DE" sz="1350" baseline="-25000" dirty="0">
                  <a:solidFill>
                    <a:prstClr val="black"/>
                  </a:solidFill>
                  <a:latin typeface="Calibri" panose="020F0502020204030204"/>
                </a:rPr>
                <a:t>1 </a:t>
              </a: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% FVC ≥ LLN</a:t>
              </a:r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0008C451-92F0-3DBC-6614-34D9FDF7EF2F}"/>
                </a:ext>
              </a:extLst>
            </p:cNvPr>
            <p:cNvSpPr txBox="1"/>
            <p:nvPr/>
          </p:nvSpPr>
          <p:spPr>
            <a:xfrm>
              <a:off x="1263138" y="1821346"/>
              <a:ext cx="1382173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FEV</a:t>
              </a:r>
              <a:r>
                <a:rPr lang="de-DE" sz="1350" baseline="-25000" dirty="0">
                  <a:solidFill>
                    <a:prstClr val="black"/>
                  </a:solidFill>
                  <a:latin typeface="Calibri" panose="020F0502020204030204"/>
                </a:rPr>
                <a:t>1 </a:t>
              </a: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% FVC &lt; LLN</a:t>
              </a:r>
            </a:p>
          </p:txBody>
        </p:sp>
        <p:cxnSp>
          <p:nvCxnSpPr>
            <p:cNvPr id="52" name="Gerade Verbindung mit Pfeil 51">
              <a:extLst>
                <a:ext uri="{FF2B5EF4-FFF2-40B4-BE49-F238E27FC236}">
                  <a16:creationId xmlns:a16="http://schemas.microsoft.com/office/drawing/2014/main" id="{EEB8451F-B7F6-0DC8-F748-E1E78144976B}"/>
                </a:ext>
              </a:extLst>
            </p:cNvPr>
            <p:cNvCxnSpPr/>
            <p:nvPr/>
          </p:nvCxnSpPr>
          <p:spPr>
            <a:xfrm>
              <a:off x="5445164" y="1959846"/>
              <a:ext cx="64683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 Verbindung mit Pfeil 52">
              <a:extLst>
                <a:ext uri="{FF2B5EF4-FFF2-40B4-BE49-F238E27FC236}">
                  <a16:creationId xmlns:a16="http://schemas.microsoft.com/office/drawing/2014/main" id="{63D4B3C0-84D4-2160-0149-89D72C4718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04672" y="1959846"/>
              <a:ext cx="64368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7341765F-800F-3D55-0FFB-5C0F8E45684B}"/>
                </a:ext>
              </a:extLst>
            </p:cNvPr>
            <p:cNvSpPr txBox="1"/>
            <p:nvPr/>
          </p:nvSpPr>
          <p:spPr>
            <a:xfrm>
              <a:off x="6219690" y="2414655"/>
              <a:ext cx="2274149" cy="5078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Bronchiale Hyperreagibilität ?</a:t>
              </a:r>
            </a:p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Oder PEF-Variabilität &gt; 20% ?</a:t>
              </a:r>
            </a:p>
          </p:txBody>
        </p:sp>
        <p:sp>
          <p:nvSpPr>
            <p:cNvPr id="55" name="Textfeld 54">
              <a:extLst>
                <a:ext uri="{FF2B5EF4-FFF2-40B4-BE49-F238E27FC236}">
                  <a16:creationId xmlns:a16="http://schemas.microsoft.com/office/drawing/2014/main" id="{1F08416A-AD56-B637-62A1-2F80E18EDAFC}"/>
                </a:ext>
              </a:extLst>
            </p:cNvPr>
            <p:cNvSpPr txBox="1"/>
            <p:nvPr/>
          </p:nvSpPr>
          <p:spPr>
            <a:xfrm>
              <a:off x="242737" y="2980399"/>
              <a:ext cx="1470915" cy="5078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FEV</a:t>
              </a:r>
              <a:r>
                <a:rPr lang="de-DE" sz="1350" baseline="-25000" dirty="0">
                  <a:solidFill>
                    <a:prstClr val="black"/>
                  </a:solidFill>
                  <a:latin typeface="Calibri" panose="020F0502020204030204"/>
                </a:rPr>
                <a:t>1</a:t>
              </a: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-Reversibilität</a:t>
              </a:r>
            </a:p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≥ 12%</a:t>
              </a:r>
            </a:p>
          </p:txBody>
        </p:sp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9332C655-0124-F5E1-D152-F03A62AF3316}"/>
                </a:ext>
              </a:extLst>
            </p:cNvPr>
            <p:cNvSpPr txBox="1"/>
            <p:nvPr/>
          </p:nvSpPr>
          <p:spPr>
            <a:xfrm>
              <a:off x="4219966" y="3150453"/>
              <a:ext cx="1786964" cy="133882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Klinisches Ansprechen </a:t>
              </a:r>
            </a:p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auf ICS-Therapie ?</a:t>
              </a:r>
              <a:r>
                <a:rPr lang="de-DE" sz="135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</a:p>
            <a:p>
              <a:pPr algn="ctr" defTabSz="685800">
                <a:defRPr/>
              </a:pPr>
              <a:r>
                <a:rPr lang="de-DE" sz="1350" b="1" dirty="0">
                  <a:solidFill>
                    <a:prstClr val="black"/>
                  </a:solidFill>
                  <a:latin typeface="Calibri" panose="020F0502020204030204"/>
                </a:rPr>
                <a:t>und</a:t>
              </a:r>
              <a:endParaRPr lang="de-DE" sz="1350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FeNO ≥ 25 ppb *</a:t>
              </a:r>
            </a:p>
            <a:p>
              <a:pPr algn="ctr" defTabSz="685800">
                <a:defRPr/>
              </a:pPr>
              <a:r>
                <a:rPr lang="de-DE" sz="1350" i="1" dirty="0">
                  <a:solidFill>
                    <a:prstClr val="black"/>
                  </a:solidFill>
                  <a:latin typeface="Calibri" panose="020F0502020204030204"/>
                </a:rPr>
                <a:t>und/oder </a:t>
              </a:r>
            </a:p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Blut-Eos ≥ 150 / µl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D5DE0C55-7FB8-95CD-2E00-3CAFBC7189B8}"/>
                </a:ext>
              </a:extLst>
            </p:cNvPr>
            <p:cNvSpPr txBox="1"/>
            <p:nvPr/>
          </p:nvSpPr>
          <p:spPr>
            <a:xfrm>
              <a:off x="5328127" y="5168864"/>
              <a:ext cx="2675797" cy="300082"/>
            </a:xfrm>
            <a:prstGeom prst="rect">
              <a:avLst/>
            </a:prstGeom>
            <a:solidFill>
              <a:srgbClr val="33ACE9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schemeClr val="bg1"/>
                  </a:solidFill>
                  <a:highlight>
                    <a:srgbClr val="33ACE9"/>
                  </a:highlight>
                  <a:latin typeface="Calibri" panose="020F0502020204030204"/>
                </a:rPr>
                <a:t>Diagnose Asthma unwahrscheinlich</a:t>
              </a:r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9FCF6450-B645-FC4C-B8A9-A4E0C5C93E06}"/>
                </a:ext>
              </a:extLst>
            </p:cNvPr>
            <p:cNvSpPr txBox="1"/>
            <p:nvPr/>
          </p:nvSpPr>
          <p:spPr>
            <a:xfrm>
              <a:off x="2258401" y="2303343"/>
              <a:ext cx="1509389" cy="5078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FEV</a:t>
              </a:r>
              <a:r>
                <a:rPr lang="de-DE" sz="1350" baseline="-25000" dirty="0">
                  <a:solidFill>
                    <a:prstClr val="black"/>
                  </a:solidFill>
                  <a:latin typeface="Calibri" panose="020F0502020204030204"/>
                </a:rPr>
                <a:t>1</a:t>
              </a: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-Reversibilität </a:t>
              </a:r>
            </a:p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&lt; 12 %</a:t>
              </a:r>
            </a:p>
          </p:txBody>
        </p:sp>
        <p:cxnSp>
          <p:nvCxnSpPr>
            <p:cNvPr id="59" name="Gerade Verbindung mit Pfeil 58">
              <a:extLst>
                <a:ext uri="{FF2B5EF4-FFF2-40B4-BE49-F238E27FC236}">
                  <a16:creationId xmlns:a16="http://schemas.microsoft.com/office/drawing/2014/main" id="{178D23DB-88E3-1CD2-1A75-C848D71DE614}"/>
                </a:ext>
              </a:extLst>
            </p:cNvPr>
            <p:cNvCxnSpPr>
              <a:cxnSpLocks/>
            </p:cNvCxnSpPr>
            <p:nvPr/>
          </p:nvCxnSpPr>
          <p:spPr>
            <a:xfrm>
              <a:off x="1956834" y="2551077"/>
              <a:ext cx="20872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feld 59">
              <a:extLst>
                <a:ext uri="{FF2B5EF4-FFF2-40B4-BE49-F238E27FC236}">
                  <a16:creationId xmlns:a16="http://schemas.microsoft.com/office/drawing/2014/main" id="{1ACC3CCD-2675-AD3D-14FF-A01A851BD4D8}"/>
                </a:ext>
              </a:extLst>
            </p:cNvPr>
            <p:cNvSpPr txBox="1"/>
            <p:nvPr/>
          </p:nvSpPr>
          <p:spPr>
            <a:xfrm>
              <a:off x="6394831" y="3165096"/>
              <a:ext cx="322524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Ja</a:t>
              </a:r>
            </a:p>
          </p:txBody>
        </p:sp>
        <p:sp>
          <p:nvSpPr>
            <p:cNvPr id="61" name="Textfeld 60">
              <a:extLst>
                <a:ext uri="{FF2B5EF4-FFF2-40B4-BE49-F238E27FC236}">
                  <a16:creationId xmlns:a16="http://schemas.microsoft.com/office/drawing/2014/main" id="{247EA8A1-9088-C5D5-DBE1-66285D89FD78}"/>
                </a:ext>
              </a:extLst>
            </p:cNvPr>
            <p:cNvSpPr txBox="1"/>
            <p:nvPr/>
          </p:nvSpPr>
          <p:spPr>
            <a:xfrm>
              <a:off x="6945580" y="3166231"/>
              <a:ext cx="514886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Nein</a:t>
              </a:r>
            </a:p>
          </p:txBody>
        </p:sp>
        <p:cxnSp>
          <p:nvCxnSpPr>
            <p:cNvPr id="62" name="Gerade Verbindung mit Pfeil 61">
              <a:extLst>
                <a:ext uri="{FF2B5EF4-FFF2-40B4-BE49-F238E27FC236}">
                  <a16:creationId xmlns:a16="http://schemas.microsoft.com/office/drawing/2014/main" id="{D3B98ABD-3016-3EAE-BEC2-DAD8E34F58F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33305" y="2148041"/>
              <a:ext cx="0" cy="20504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3" name="Gerade Verbindung mit Pfeil 62">
              <a:extLst>
                <a:ext uri="{FF2B5EF4-FFF2-40B4-BE49-F238E27FC236}">
                  <a16:creationId xmlns:a16="http://schemas.microsoft.com/office/drawing/2014/main" id="{DF36BDF5-C42C-0A60-F3EF-F081A8BDF94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78737" y="2153012"/>
              <a:ext cx="0" cy="20504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4" name="Gerade Verbindung mit Pfeil 63">
              <a:extLst>
                <a:ext uri="{FF2B5EF4-FFF2-40B4-BE49-F238E27FC236}">
                  <a16:creationId xmlns:a16="http://schemas.microsoft.com/office/drawing/2014/main" id="{BFDF51D2-3D99-F195-01FB-64EDFF77C21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192427" y="3534623"/>
              <a:ext cx="0" cy="153841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1DB66E60-B825-B441-3370-9950D2314DEB}"/>
                </a:ext>
              </a:extLst>
            </p:cNvPr>
            <p:cNvSpPr txBox="1"/>
            <p:nvPr/>
          </p:nvSpPr>
          <p:spPr>
            <a:xfrm>
              <a:off x="5390821" y="4688422"/>
              <a:ext cx="514886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Nein</a:t>
              </a:r>
            </a:p>
          </p:txBody>
        </p:sp>
        <p:cxnSp>
          <p:nvCxnSpPr>
            <p:cNvPr id="66" name="Gerade Verbindung mit Pfeil 65">
              <a:extLst>
                <a:ext uri="{FF2B5EF4-FFF2-40B4-BE49-F238E27FC236}">
                  <a16:creationId xmlns:a16="http://schemas.microsoft.com/office/drawing/2014/main" id="{89B94282-3E43-BDFC-589D-A143CB99E9B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85308" y="3309210"/>
              <a:ext cx="217335" cy="28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F698A16B-234A-D42F-B592-A07F79B2725B}"/>
                </a:ext>
              </a:extLst>
            </p:cNvPr>
            <p:cNvSpPr txBox="1"/>
            <p:nvPr/>
          </p:nvSpPr>
          <p:spPr>
            <a:xfrm>
              <a:off x="1930697" y="3531846"/>
              <a:ext cx="2155526" cy="71558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Bronchiale Hyperreagibilität</a:t>
              </a:r>
            </a:p>
            <a:p>
              <a:pPr algn="ctr" defTabSz="685800">
                <a:defRPr/>
              </a:pPr>
              <a:r>
                <a:rPr lang="de-DE" sz="1350" b="1" dirty="0">
                  <a:solidFill>
                    <a:prstClr val="black"/>
                  </a:solidFill>
                  <a:latin typeface="Calibri" panose="020F0502020204030204"/>
                </a:rPr>
                <a:t>oder </a:t>
              </a:r>
            </a:p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PEF-Variabilität &gt; 20% </a:t>
              </a:r>
            </a:p>
          </p:txBody>
        </p:sp>
        <p:cxnSp>
          <p:nvCxnSpPr>
            <p:cNvPr id="68" name="Gerade Verbindung mit Pfeil 67">
              <a:extLst>
                <a:ext uri="{FF2B5EF4-FFF2-40B4-BE49-F238E27FC236}">
                  <a16:creationId xmlns:a16="http://schemas.microsoft.com/office/drawing/2014/main" id="{EFCD9C04-312B-C669-76AF-6193A69F197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79590" y="2744922"/>
              <a:ext cx="0" cy="15448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9" name="Gerade Verbindung mit Pfeil 68">
              <a:extLst>
                <a:ext uri="{FF2B5EF4-FFF2-40B4-BE49-F238E27FC236}">
                  <a16:creationId xmlns:a16="http://schemas.microsoft.com/office/drawing/2014/main" id="{71DC4FD4-78F5-C26E-118C-D38A2DC473B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556092" y="2954573"/>
              <a:ext cx="0" cy="15448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70" name="Gerade Verbindung mit Pfeil 69">
              <a:extLst>
                <a:ext uri="{FF2B5EF4-FFF2-40B4-BE49-F238E27FC236}">
                  <a16:creationId xmlns:a16="http://schemas.microsoft.com/office/drawing/2014/main" id="{830D7B1A-4DE4-D6C6-4328-3F2B996BBFA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192196" y="2949605"/>
              <a:ext cx="0" cy="15448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71" name="Textfeld 70">
              <a:extLst>
                <a:ext uri="{FF2B5EF4-FFF2-40B4-BE49-F238E27FC236}">
                  <a16:creationId xmlns:a16="http://schemas.microsoft.com/office/drawing/2014/main" id="{3263FF68-8940-B362-42E1-6C23C34FBA4A}"/>
                </a:ext>
              </a:extLst>
            </p:cNvPr>
            <p:cNvSpPr txBox="1"/>
            <p:nvPr/>
          </p:nvSpPr>
          <p:spPr>
            <a:xfrm>
              <a:off x="2314522" y="5168864"/>
              <a:ext cx="1405834" cy="300082"/>
            </a:xfrm>
            <a:prstGeom prst="rect">
              <a:avLst/>
            </a:prstGeom>
            <a:solidFill>
              <a:srgbClr val="F68222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white"/>
                  </a:solidFill>
                  <a:latin typeface="Calibri" panose="020F0502020204030204"/>
                </a:rPr>
                <a:t>Diagnose Asthma</a:t>
              </a:r>
            </a:p>
          </p:txBody>
        </p:sp>
        <p:sp>
          <p:nvSpPr>
            <p:cNvPr id="72" name="Textfeld 71">
              <a:extLst>
                <a:ext uri="{FF2B5EF4-FFF2-40B4-BE49-F238E27FC236}">
                  <a16:creationId xmlns:a16="http://schemas.microsoft.com/office/drawing/2014/main" id="{32734BC7-B3BB-35DD-B766-4B8DD3B6BCE2}"/>
                </a:ext>
              </a:extLst>
            </p:cNvPr>
            <p:cNvSpPr txBox="1"/>
            <p:nvPr/>
          </p:nvSpPr>
          <p:spPr>
            <a:xfrm>
              <a:off x="4361410" y="4704585"/>
              <a:ext cx="322524" cy="3000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de-DE" sz="1350" dirty="0">
                  <a:solidFill>
                    <a:prstClr val="black"/>
                  </a:solidFill>
                  <a:latin typeface="Calibri" panose="020F0502020204030204"/>
                </a:rPr>
                <a:t>Ja</a:t>
              </a:r>
            </a:p>
          </p:txBody>
        </p:sp>
        <p:cxnSp>
          <p:nvCxnSpPr>
            <p:cNvPr id="73" name="Gerade Verbindung mit Pfeil 72">
              <a:extLst>
                <a:ext uri="{FF2B5EF4-FFF2-40B4-BE49-F238E27FC236}">
                  <a16:creationId xmlns:a16="http://schemas.microsoft.com/office/drawing/2014/main" id="{ACB8B46C-5AA2-CC7C-156F-94E1626EEB8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516088" y="4501324"/>
              <a:ext cx="0" cy="15448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74" name="Gerade Verbindung mit Pfeil 73">
              <a:extLst>
                <a:ext uri="{FF2B5EF4-FFF2-40B4-BE49-F238E27FC236}">
                  <a16:creationId xmlns:a16="http://schemas.microsoft.com/office/drawing/2014/main" id="{D3330D20-3227-5FF0-F99E-C940FE81A23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158174" y="2542516"/>
              <a:ext cx="0" cy="452026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75" name="Gerade Verbindung mit Pfeil 74">
              <a:extLst>
                <a:ext uri="{FF2B5EF4-FFF2-40B4-BE49-F238E27FC236}">
                  <a16:creationId xmlns:a16="http://schemas.microsoft.com/office/drawing/2014/main" id="{B4A94E2D-9EF7-7DE3-0CA9-CE6C4A5C6DB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008459" y="2890350"/>
              <a:ext cx="0" cy="53865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76" name="Gerade Verbindung 31">
              <a:extLst>
                <a:ext uri="{FF2B5EF4-FFF2-40B4-BE49-F238E27FC236}">
                  <a16:creationId xmlns:a16="http://schemas.microsoft.com/office/drawing/2014/main" id="{96D23BB6-E188-165F-7348-74774EB39FED}"/>
                </a:ext>
              </a:extLst>
            </p:cNvPr>
            <p:cNvCxnSpPr/>
            <p:nvPr/>
          </p:nvCxnSpPr>
          <p:spPr bwMode="auto">
            <a:xfrm>
              <a:off x="3868807" y="2536543"/>
              <a:ext cx="1289367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" name="Gerade Verbindung mit Pfeil 76">
              <a:extLst>
                <a:ext uri="{FF2B5EF4-FFF2-40B4-BE49-F238E27FC236}">
                  <a16:creationId xmlns:a16="http://schemas.microsoft.com/office/drawing/2014/main" id="{C6223E7D-6413-1CC9-F596-5DCBCD4A500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640809" y="4501324"/>
              <a:ext cx="0" cy="15448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78" name="Gerade Verbindung mit Pfeil 77">
              <a:extLst>
                <a:ext uri="{FF2B5EF4-FFF2-40B4-BE49-F238E27FC236}">
                  <a16:creationId xmlns:a16="http://schemas.microsoft.com/office/drawing/2014/main" id="{BDA350FC-1FFB-86DC-D572-9456397498C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635841" y="4995795"/>
              <a:ext cx="0" cy="15448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79" name="Gerade Verbindung 43">
              <a:extLst>
                <a:ext uri="{FF2B5EF4-FFF2-40B4-BE49-F238E27FC236}">
                  <a16:creationId xmlns:a16="http://schemas.microsoft.com/office/drawing/2014/main" id="{6747D388-D37B-0EB9-310D-8EB40AFA968F}"/>
                </a:ext>
              </a:extLst>
            </p:cNvPr>
            <p:cNvCxnSpPr/>
            <p:nvPr/>
          </p:nvCxnSpPr>
          <p:spPr bwMode="auto">
            <a:xfrm>
              <a:off x="978193" y="3534623"/>
              <a:ext cx="0" cy="1772741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0" name="Gerade Verbindung mit Pfeil 79">
              <a:extLst>
                <a:ext uri="{FF2B5EF4-FFF2-40B4-BE49-F238E27FC236}">
                  <a16:creationId xmlns:a16="http://schemas.microsoft.com/office/drawing/2014/main" id="{0A3299D6-3FFA-C98A-BB94-4B39EC493982}"/>
                </a:ext>
              </a:extLst>
            </p:cNvPr>
            <p:cNvCxnSpPr>
              <a:cxnSpLocks/>
            </p:cNvCxnSpPr>
            <p:nvPr/>
          </p:nvCxnSpPr>
          <p:spPr>
            <a:xfrm>
              <a:off x="972085" y="5307364"/>
              <a:ext cx="119347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Gerade Verbindung mit Pfeil 80">
              <a:extLst>
                <a:ext uri="{FF2B5EF4-FFF2-40B4-BE49-F238E27FC236}">
                  <a16:creationId xmlns:a16="http://schemas.microsoft.com/office/drawing/2014/main" id="{47D11964-0A5E-7662-3AE3-EFA6C5E3B13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969438" y="4309367"/>
              <a:ext cx="0" cy="76366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82" name="Gerade Verbindung mit Pfeil 81">
              <a:extLst>
                <a:ext uri="{FF2B5EF4-FFF2-40B4-BE49-F238E27FC236}">
                  <a16:creationId xmlns:a16="http://schemas.microsoft.com/office/drawing/2014/main" id="{CBCD139E-5510-045D-0690-11BD2F12E7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76753" y="5307364"/>
              <a:ext cx="73673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55">
              <a:extLst>
                <a:ext uri="{FF2B5EF4-FFF2-40B4-BE49-F238E27FC236}">
                  <a16:creationId xmlns:a16="http://schemas.microsoft.com/office/drawing/2014/main" id="{2E106C36-07FA-E658-4757-F97458A8DBB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513490" y="5073035"/>
              <a:ext cx="0" cy="23432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4" name="Textfeld 83">
              <a:extLst>
                <a:ext uri="{FF2B5EF4-FFF2-40B4-BE49-F238E27FC236}">
                  <a16:creationId xmlns:a16="http://schemas.microsoft.com/office/drawing/2014/main" id="{D272A446-EADB-CA9A-7B62-7A10826D1C31}"/>
                </a:ext>
              </a:extLst>
            </p:cNvPr>
            <p:cNvSpPr txBox="1"/>
            <p:nvPr/>
          </p:nvSpPr>
          <p:spPr>
            <a:xfrm>
              <a:off x="7518230" y="3565985"/>
              <a:ext cx="1366080" cy="946413"/>
            </a:xfrm>
            <a:prstGeom prst="rect">
              <a:avLst/>
            </a:prstGeom>
            <a:solidFill>
              <a:srgbClr val="F68222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 defTabSz="685800"/>
              <a:r>
                <a:rPr lang="de-DE" sz="1350" dirty="0">
                  <a:solidFill>
                    <a:prstClr val="white"/>
                  </a:solidFill>
                  <a:cs typeface="Calibri" panose="020F0502020204030204" pitchFamily="34" charset="0"/>
                </a:rPr>
                <a:t> </a:t>
              </a:r>
              <a:r>
                <a:rPr lang="de-DE" sz="1050" dirty="0">
                  <a:solidFill>
                    <a:prstClr val="white"/>
                  </a:solidFill>
                  <a:cs typeface="Calibri" panose="020F0502020204030204" pitchFamily="34" charset="0"/>
                </a:rPr>
                <a:t>Bei FeNO ≥ 50 ppb </a:t>
              </a:r>
            </a:p>
            <a:p>
              <a:pPr algn="ctr" defTabSz="685800"/>
              <a:r>
                <a:rPr lang="de-DE" sz="1050" dirty="0">
                  <a:solidFill>
                    <a:prstClr val="white"/>
                  </a:solidFill>
                  <a:cs typeface="Calibri" panose="020F0502020204030204" pitchFamily="34" charset="0"/>
                </a:rPr>
                <a:t>kann bei klinischem </a:t>
              </a:r>
            </a:p>
            <a:p>
              <a:pPr algn="ctr" defTabSz="685800"/>
              <a:r>
                <a:rPr lang="de-DE" sz="1050" dirty="0">
                  <a:solidFill>
                    <a:prstClr val="white"/>
                  </a:solidFill>
                  <a:cs typeface="Calibri" panose="020F0502020204030204" pitchFamily="34" charset="0"/>
                </a:rPr>
                <a:t>Ansprechen auf ICS </a:t>
              </a:r>
            </a:p>
            <a:p>
              <a:pPr algn="ctr" defTabSz="685800"/>
              <a:r>
                <a:rPr lang="de-DE" sz="1050" dirty="0">
                  <a:solidFill>
                    <a:prstClr val="white"/>
                  </a:solidFill>
                  <a:cs typeface="Calibri" panose="020F0502020204030204" pitchFamily="34" charset="0"/>
                </a:rPr>
                <a:t>die Diagnose Asthma </a:t>
              </a:r>
            </a:p>
            <a:p>
              <a:pPr algn="ctr" defTabSz="685800"/>
              <a:r>
                <a:rPr lang="de-DE" sz="1050" dirty="0">
                  <a:solidFill>
                    <a:prstClr val="white"/>
                  </a:solidFill>
                  <a:cs typeface="Calibri" panose="020F0502020204030204" pitchFamily="34" charset="0"/>
                </a:rPr>
                <a:t>gestellt werden</a:t>
              </a:r>
            </a:p>
          </p:txBody>
        </p:sp>
        <p:cxnSp>
          <p:nvCxnSpPr>
            <p:cNvPr id="85" name="Gerade Verbindung 18">
              <a:extLst>
                <a:ext uri="{FF2B5EF4-FFF2-40B4-BE49-F238E27FC236}">
                  <a16:creationId xmlns:a16="http://schemas.microsoft.com/office/drawing/2014/main" id="{9B9E952E-D0AC-A693-C252-FC70A7465B9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512280" y="3297623"/>
              <a:ext cx="68899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Gerade Verbindung mit Pfeil 85">
              <a:extLst>
                <a:ext uri="{FF2B5EF4-FFF2-40B4-BE49-F238E27FC236}">
                  <a16:creationId xmlns:a16="http://schemas.microsoft.com/office/drawing/2014/main" id="{440B626F-CC7B-58A1-106F-9F27D7983C7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201270" y="3293799"/>
              <a:ext cx="0" cy="20504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6AB164AD-A9AE-05C1-A38E-C7941421CA1B}"/>
              </a:ext>
            </a:extLst>
          </p:cNvPr>
          <p:cNvCxnSpPr>
            <a:cxnSpLocks/>
          </p:cNvCxnSpPr>
          <p:nvPr/>
        </p:nvCxnSpPr>
        <p:spPr>
          <a:xfrm>
            <a:off x="6019031" y="2276873"/>
            <a:ext cx="0" cy="1679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feld 3">
            <a:extLst>
              <a:ext uri="{FF2B5EF4-FFF2-40B4-BE49-F238E27FC236}">
                <a16:creationId xmlns:a16="http://schemas.microsoft.com/office/drawing/2014/main" id="{7250DCC5-13C6-EE58-E7E3-79008D024A69}"/>
              </a:ext>
            </a:extLst>
          </p:cNvPr>
          <p:cNvSpPr txBox="1"/>
          <p:nvPr/>
        </p:nvSpPr>
        <p:spPr>
          <a:xfrm>
            <a:off x="179985" y="6424173"/>
            <a:ext cx="118320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S2k-Leitlinie zur fachärztlichen Diagnostik und Therapie von Asthma 2023, AWMF-</a:t>
            </a:r>
            <a:r>
              <a:rPr lang="de-DE" sz="1000" dirty="0" err="1"/>
              <a:t>Registernt</a:t>
            </a:r>
            <a:r>
              <a:rPr lang="de-DE" sz="1000" dirty="0"/>
              <a:t>.: 020-009, https://register.awmf.org/assets/guidelines/020-009l_S2k_Fachaerztliche-Diagnostik-Therapie-von-Asthma_2023-07.pdf</a:t>
            </a:r>
          </a:p>
        </p:txBody>
      </p:sp>
    </p:spTree>
    <p:extLst>
      <p:ext uri="{BB962C8B-B14F-4D97-AF65-F5344CB8AC3E}">
        <p14:creationId xmlns:p14="http://schemas.microsoft.com/office/powerpoint/2010/main" val="2936415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A21EFE-E973-A291-17FD-4FF30AB54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2700" dirty="0" err="1"/>
              <a:t>FeNO</a:t>
            </a:r>
            <a:r>
              <a:rPr lang="de-DE" sz="2700" dirty="0"/>
              <a:t> </a:t>
            </a:r>
            <a:r>
              <a:rPr lang="de-DE" sz="2800" dirty="0"/>
              <a:t>ist ein nicht invasiver Biomarker der </a:t>
            </a:r>
            <a:r>
              <a:rPr lang="de-DE" sz="2800" dirty="0" err="1"/>
              <a:t>Atemwegsinflammation</a:t>
            </a:r>
            <a:endParaRPr lang="de-DE" sz="27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370698-B545-208E-6D43-82F51A3CF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100" y="1697037"/>
            <a:ext cx="10972800" cy="5027613"/>
          </a:xfrm>
        </p:spPr>
        <p:txBody>
          <a:bodyPr/>
          <a:lstStyle/>
          <a:p>
            <a:r>
              <a:rPr lang="de-DE" sz="2000" b="0" i="0" dirty="0" err="1">
                <a:solidFill>
                  <a:srgbClr val="000000"/>
                </a:solidFill>
                <a:effectLst/>
              </a:rPr>
              <a:t>FeN</a:t>
            </a:r>
            <a:r>
              <a:rPr lang="de-DE" sz="2000" dirty="0" err="1">
                <a:solidFill>
                  <a:srgbClr val="000000"/>
                </a:solidFill>
              </a:rPr>
              <a:t>O</a:t>
            </a:r>
            <a:r>
              <a:rPr lang="de-DE" sz="2000" dirty="0">
                <a:solidFill>
                  <a:srgbClr val="000000"/>
                </a:solidFill>
              </a:rPr>
              <a:t> </a:t>
            </a:r>
            <a:r>
              <a:rPr lang="de-DE" sz="2000" b="0" i="0" dirty="0">
                <a:solidFill>
                  <a:srgbClr val="000000"/>
                </a:solidFill>
                <a:effectLst/>
              </a:rPr>
              <a:t>steht für „f</a:t>
            </a:r>
            <a:r>
              <a:rPr lang="de-DE" sz="2000" dirty="0">
                <a:solidFill>
                  <a:srgbClr val="000000"/>
                </a:solidFill>
              </a:rPr>
              <a:t>raktioniertes exhaliertes Stickstoffmonoxid (NO)". </a:t>
            </a:r>
          </a:p>
          <a:p>
            <a:pPr marL="361950" indent="-361950" fontAlgn="ctr"/>
            <a:r>
              <a:rPr lang="de-DE" sz="2000" dirty="0"/>
              <a:t>NO ist ein Gas.</a:t>
            </a:r>
          </a:p>
          <a:p>
            <a:pPr marL="361950" indent="-361950" fontAlgn="ctr"/>
            <a:r>
              <a:rPr lang="de-DE" sz="2000" dirty="0"/>
              <a:t>Es reguliert als Transmitter </a:t>
            </a:r>
          </a:p>
          <a:p>
            <a:pPr marL="819150" lvl="1" indent="-457200" fontAlgn="ctr">
              <a:buFont typeface="Wingdings" panose="05000000000000000000" pitchFamily="2" charset="2"/>
              <a:buChar char="Ø"/>
            </a:pPr>
            <a:r>
              <a:rPr lang="de-DE" sz="2000" dirty="0"/>
              <a:t>die Weite der Blutgefäße. </a:t>
            </a:r>
          </a:p>
          <a:p>
            <a:pPr marL="819150" lvl="1" indent="-457200" fontAlgn="ctr">
              <a:buFont typeface="Wingdings" panose="05000000000000000000" pitchFamily="2" charset="2"/>
              <a:buChar char="Ø"/>
            </a:pPr>
            <a:r>
              <a:rPr lang="de-DE" sz="2000" dirty="0"/>
              <a:t>die Bronchodilatation und </a:t>
            </a:r>
          </a:p>
          <a:p>
            <a:pPr marL="819150" lvl="1" indent="-457200" fontAlgn="ctr">
              <a:buFont typeface="Wingdings" panose="05000000000000000000" pitchFamily="2" charset="2"/>
              <a:buChar char="Ø"/>
            </a:pPr>
            <a:r>
              <a:rPr lang="de-DE" sz="2000" dirty="0"/>
              <a:t>das Ventilation-Perfusions-Verhältnis </a:t>
            </a:r>
          </a:p>
          <a:p>
            <a:r>
              <a:rPr lang="de-DE" sz="2000" dirty="0">
                <a:solidFill>
                  <a:srgbClr val="000000"/>
                </a:solidFill>
              </a:rPr>
              <a:t>NO wird in den Atemwegen unter anderem von Entzündungszellen gebildet und </a:t>
            </a:r>
          </a:p>
          <a:p>
            <a:r>
              <a:rPr lang="de-DE" sz="2000" dirty="0">
                <a:solidFill>
                  <a:srgbClr val="000000"/>
                </a:solidFill>
              </a:rPr>
              <a:t>ist </a:t>
            </a:r>
            <a:r>
              <a:rPr lang="de-DE" sz="2000" dirty="0"/>
              <a:t>insbesondere bei eosinophilen Entzündungen, die typisch für allergische Atemwegserkrankungen sind, erhöht. </a:t>
            </a:r>
            <a:endParaRPr lang="de-DE" sz="2000" dirty="0">
              <a:solidFill>
                <a:srgbClr val="000000"/>
              </a:solidFill>
            </a:endParaRPr>
          </a:p>
          <a:p>
            <a:r>
              <a:rPr lang="de-DE" sz="2000" dirty="0">
                <a:solidFill>
                  <a:srgbClr val="000000"/>
                </a:solidFill>
              </a:rPr>
              <a:t>Die NO-Konzentration in der Expirationsluft ermöglicht Rückschlüsse auf den Grad der Entzündung in den Atemwegen.</a:t>
            </a:r>
          </a:p>
          <a:p>
            <a:r>
              <a:rPr lang="de-DE" sz="2000" dirty="0">
                <a:solidFill>
                  <a:srgbClr val="000000"/>
                </a:solidFill>
              </a:rPr>
              <a:t>Je mehr Entzündungszellen auftreten, desto mehr NO wird gebildet.</a:t>
            </a:r>
          </a:p>
          <a:p>
            <a:pPr marL="361950" indent="-361950"/>
            <a:r>
              <a:rPr lang="de-DE" sz="2000" dirty="0">
                <a:solidFill>
                  <a:srgbClr val="000000"/>
                </a:solidFill>
              </a:rPr>
              <a:t>NO ist ein Biomarker zur Diagnose und Verlaufskontrolle des Asthma bronchiale.</a:t>
            </a:r>
          </a:p>
          <a:p>
            <a:pPr marL="0" indent="0">
              <a:buNone/>
            </a:pPr>
            <a:endParaRPr lang="de-DE" sz="2000" dirty="0">
              <a:solidFill>
                <a:srgbClr val="000000"/>
              </a:solidFill>
            </a:endParaRPr>
          </a:p>
          <a:p>
            <a:pPr marL="361950" indent="-361950"/>
            <a:endParaRPr lang="de-DE" sz="2000" dirty="0"/>
          </a:p>
          <a:p>
            <a:endParaRPr lang="de-DE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856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900EAC-43E3-CFBB-0C0A-EBE3A6DFF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233663" lvl="1" indent="0">
              <a:spcBef>
                <a:spcPts val="600"/>
              </a:spcBef>
              <a:buNone/>
            </a:pPr>
            <a:r>
              <a:rPr lang="en-US" sz="3000" kern="1200" dirty="0" err="1">
                <a:solidFill>
                  <a:srgbClr val="006EAC"/>
                </a:solidFill>
                <a:latin typeface="+mj-lt"/>
                <a:ea typeface="+mj-ea"/>
                <a:cs typeface="+mj-cs"/>
              </a:rPr>
              <a:t>FeNO</a:t>
            </a:r>
            <a:r>
              <a:rPr lang="en-US" sz="3000" kern="1200" dirty="0">
                <a:solidFill>
                  <a:srgbClr val="006EAC"/>
                </a:solidFill>
                <a:latin typeface="+mj-lt"/>
                <a:ea typeface="+mj-ea"/>
                <a:cs typeface="+mj-cs"/>
              </a:rPr>
              <a:t> = </a:t>
            </a:r>
            <a:r>
              <a:rPr lang="en-US" sz="3000" kern="1200" dirty="0" err="1">
                <a:solidFill>
                  <a:srgbClr val="006EAC"/>
                </a:solidFill>
                <a:latin typeface="+mj-lt"/>
                <a:ea typeface="+mj-ea"/>
                <a:cs typeface="+mj-cs"/>
              </a:rPr>
              <a:t>Fraktioniertes</a:t>
            </a:r>
            <a:r>
              <a:rPr lang="en-US" sz="3000" kern="1200" dirty="0">
                <a:solidFill>
                  <a:srgbClr val="006EA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kern="1200" dirty="0" err="1">
                <a:solidFill>
                  <a:srgbClr val="006EAC"/>
                </a:solidFill>
                <a:latin typeface="+mj-lt"/>
                <a:ea typeface="+mj-ea"/>
                <a:cs typeface="+mj-cs"/>
              </a:rPr>
              <a:t>exhaliertes</a:t>
            </a:r>
            <a:r>
              <a:rPr lang="en-US" sz="3000" kern="1200" dirty="0">
                <a:solidFill>
                  <a:srgbClr val="006EAC"/>
                </a:solidFill>
                <a:latin typeface="+mj-lt"/>
                <a:ea typeface="+mj-ea"/>
                <a:cs typeface="+mj-cs"/>
              </a:rPr>
              <a:t> NO (</a:t>
            </a:r>
            <a:r>
              <a:rPr lang="en-US" sz="3000" kern="1200" dirty="0" err="1">
                <a:solidFill>
                  <a:srgbClr val="006EAC"/>
                </a:solidFill>
                <a:latin typeface="+mj-lt"/>
                <a:ea typeface="+mj-ea"/>
                <a:cs typeface="+mj-cs"/>
              </a:rPr>
              <a:t>Stickstoffmonoxid</a:t>
            </a:r>
            <a:r>
              <a:rPr lang="en-US" sz="3000" kern="1200" dirty="0">
                <a:solidFill>
                  <a:srgbClr val="006EAC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4" name="Inhaltsplatzhalter 4_">
            <a:extLst>
              <a:ext uri="{FF2B5EF4-FFF2-40B4-BE49-F238E27FC236}">
                <a16:creationId xmlns:a16="http://schemas.microsoft.com/office/drawing/2014/main" id="{AB0A0A59-98A7-E6E6-C9D4-7AFAD2B641E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22110" y="1748790"/>
            <a:ext cx="11290769" cy="5017769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71998" rIns="0" bIns="0" anchor="t">
            <a:noAutofit/>
          </a:bodyPr>
          <a:lstStyle>
            <a:lvl1pPr marL="251460" indent="-251460" algn="l" defTabSz="822716" rtl="0" eaLnBrk="1" latinLnBrk="0" hangingPunct="1">
              <a:lnSpc>
                <a:spcPct val="107000"/>
              </a:lnSpc>
              <a:spcBef>
                <a:spcPts val="500"/>
              </a:spcBef>
              <a:buClrTx/>
              <a:buSzPct val="100000"/>
              <a:buFont typeface="Wingdings 3" panose="05040102010807070707" pitchFamily="18" charset="2"/>
              <a:buChar char=""/>
              <a:defRPr sz="1800" b="0" i="0" u="none" kern="1200">
                <a:solidFill>
                  <a:schemeClr val="tx1"/>
                </a:solidFill>
                <a:latin typeface="Bosch Office Sans" panose="020B0604020202020204" pitchFamily="34" charset="0"/>
                <a:ea typeface="+mn-ea"/>
                <a:cs typeface="+mn-cs"/>
              </a:defRPr>
            </a:lvl1pPr>
            <a:lvl2pPr marL="508000" indent="-274320" algn="l" defTabSz="822716" rtl="0" eaLnBrk="1" latinLnBrk="0" hangingPunct="1">
              <a:lnSpc>
                <a:spcPct val="103000"/>
              </a:lnSpc>
              <a:spcBef>
                <a:spcPts val="500"/>
              </a:spcBef>
              <a:buClrTx/>
              <a:buSzPct val="100000"/>
              <a:buFont typeface="Wingdings 3" panose="05040102010807070707" pitchFamily="18" charset="2"/>
              <a:buChar char=""/>
              <a:defRPr sz="1600" b="0" i="0" u="none" kern="1200">
                <a:solidFill>
                  <a:schemeClr val="tx1"/>
                </a:solidFill>
                <a:latin typeface="Bosch Office Sans" panose="020B0604020202020204" pitchFamily="34" charset="0"/>
                <a:ea typeface="+mn-ea"/>
                <a:cs typeface="+mn-cs"/>
              </a:defRPr>
            </a:lvl2pPr>
            <a:lvl3pPr marL="730250" indent="-204470" algn="l" defTabSz="822716" rtl="0" eaLnBrk="1" latinLnBrk="0" hangingPunct="1">
              <a:lnSpc>
                <a:spcPct val="102000"/>
              </a:lnSpc>
              <a:spcBef>
                <a:spcPts val="500"/>
              </a:spcBef>
              <a:buClrTx/>
              <a:buSzPct val="100000"/>
              <a:buFontTx/>
              <a:buChar char="‒"/>
              <a:defRPr sz="1400" b="0" i="0" u="none" kern="1200">
                <a:solidFill>
                  <a:schemeClr val="tx1"/>
                </a:solidFill>
                <a:latin typeface="Bosch Office Sans" panose="020B0604020202020204" pitchFamily="34" charset="0"/>
                <a:ea typeface="+mn-ea"/>
                <a:cs typeface="+mn-cs"/>
              </a:defRPr>
            </a:lvl3pPr>
            <a:lvl4pPr marL="932180" indent="-184150" algn="l" defTabSz="822716" rtl="0" eaLnBrk="1" latinLnBrk="0" hangingPunct="1">
              <a:lnSpc>
                <a:spcPct val="103000"/>
              </a:lnSpc>
              <a:spcBef>
                <a:spcPts val="500"/>
              </a:spcBef>
              <a:buClrTx/>
              <a:buSzPct val="100000"/>
              <a:buFontTx/>
              <a:buChar char="‒"/>
              <a:defRPr sz="1300" b="0" i="0" u="none" kern="1200">
                <a:solidFill>
                  <a:schemeClr val="tx1"/>
                </a:solidFill>
                <a:latin typeface="Bosch Office Sans" panose="020B0604020202020204" pitchFamily="34" charset="0"/>
                <a:ea typeface="+mn-ea"/>
                <a:cs typeface="+mn-cs"/>
              </a:defRPr>
            </a:lvl4pPr>
            <a:lvl5pPr marL="932180" indent="-184150" algn="l" defTabSz="822716" rtl="0" eaLnBrk="1" latinLnBrk="0" hangingPunct="1">
              <a:lnSpc>
                <a:spcPct val="103000"/>
              </a:lnSpc>
              <a:spcBef>
                <a:spcPts val="500"/>
              </a:spcBef>
              <a:buClrTx/>
              <a:buSzPct val="100000"/>
              <a:buFontTx/>
              <a:buChar char="‒"/>
              <a:defRPr sz="1300" b="0" i="0" u="none" kern="1200">
                <a:solidFill>
                  <a:schemeClr val="tx1"/>
                </a:solidFill>
                <a:latin typeface="Bosch Office Sans" panose="020B0604020202020204" pitchFamily="34" charset="0"/>
                <a:ea typeface="+mn-ea"/>
                <a:cs typeface="+mn-cs"/>
              </a:defRPr>
            </a:lvl5pPr>
            <a:lvl6pPr marL="932180" indent="-184150" algn="l" defTabSz="822716" rtl="0" eaLnBrk="1" latinLnBrk="0" hangingPunct="1">
              <a:lnSpc>
                <a:spcPct val="103000"/>
              </a:lnSpc>
              <a:spcBef>
                <a:spcPts val="500"/>
              </a:spcBef>
              <a:buClrTx/>
              <a:buSzPct val="100000"/>
              <a:buFontTx/>
              <a:buChar char="‒"/>
              <a:defRPr sz="1300" b="0" i="0" u="none" kern="1200">
                <a:solidFill>
                  <a:schemeClr val="tx1"/>
                </a:solidFill>
                <a:latin typeface="Bosch Office Sans" panose="020B0604020202020204" pitchFamily="34" charset="0"/>
                <a:ea typeface="+mn-ea"/>
                <a:cs typeface="+mn-cs"/>
              </a:defRPr>
            </a:lvl6pPr>
            <a:lvl7pPr marL="932180" indent="-184150" algn="l" defTabSz="822716" rtl="0" eaLnBrk="1" latinLnBrk="0" hangingPunct="1">
              <a:lnSpc>
                <a:spcPct val="103000"/>
              </a:lnSpc>
              <a:spcBef>
                <a:spcPts val="500"/>
              </a:spcBef>
              <a:buClrTx/>
              <a:buSzPct val="100000"/>
              <a:buFontTx/>
              <a:buChar char="‒"/>
              <a:defRPr sz="1300" b="0" i="0" u="none" kern="1200">
                <a:solidFill>
                  <a:schemeClr val="tx1"/>
                </a:solidFill>
                <a:latin typeface="Bosch Office Sans" panose="020B0604020202020204" pitchFamily="34" charset="0"/>
                <a:ea typeface="+mn-ea"/>
                <a:cs typeface="+mn-cs"/>
              </a:defRPr>
            </a:lvl7pPr>
            <a:lvl8pPr marL="932180" indent="-184150" algn="l" defTabSz="822716" rtl="0" eaLnBrk="1" latinLnBrk="0" hangingPunct="1">
              <a:lnSpc>
                <a:spcPct val="103000"/>
              </a:lnSpc>
              <a:spcBef>
                <a:spcPts val="500"/>
              </a:spcBef>
              <a:buClrTx/>
              <a:buSzPct val="100000"/>
              <a:buFontTx/>
              <a:buChar char="‒"/>
              <a:defRPr sz="1300" b="0" i="0" u="none" kern="1200">
                <a:solidFill>
                  <a:schemeClr val="tx1"/>
                </a:solidFill>
                <a:latin typeface="Bosch Office Sans" panose="020B0604020202020204" pitchFamily="34" charset="0"/>
                <a:ea typeface="+mn-ea"/>
                <a:cs typeface="+mn-cs"/>
              </a:defRPr>
            </a:lvl8pPr>
            <a:lvl9pPr marL="932180" indent="-184150" algn="l" defTabSz="822716" rtl="0" eaLnBrk="1" latinLnBrk="0" hangingPunct="1">
              <a:lnSpc>
                <a:spcPct val="103000"/>
              </a:lnSpc>
              <a:spcBef>
                <a:spcPts val="500"/>
              </a:spcBef>
              <a:buClrTx/>
              <a:buSzPct val="100000"/>
              <a:buFontTx/>
              <a:buChar char="‒"/>
              <a:defRPr sz="1300" b="0" i="0" u="none" kern="1200" baseline="0">
                <a:solidFill>
                  <a:schemeClr val="tx1"/>
                </a:solidFill>
                <a:latin typeface="Bosch Office Sans" panose="020B0604020202020204" pitchFamily="34" charset="0"/>
                <a:ea typeface="+mn-ea"/>
                <a:cs typeface="+mn-cs"/>
              </a:defRPr>
            </a:lvl9pPr>
          </a:lstStyle>
          <a:p>
            <a:pPr marL="233663" lvl="1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de-DE" sz="2000" dirty="0">
                <a:latin typeface="+mn-lt"/>
              </a:rPr>
              <a:t>NO</a:t>
            </a:r>
            <a:br>
              <a:rPr lang="de-DE" sz="2000" dirty="0">
                <a:latin typeface="+mn-lt"/>
              </a:rPr>
            </a:br>
            <a:r>
              <a:rPr lang="de-DE" sz="2000" dirty="0">
                <a:latin typeface="+mn-lt"/>
              </a:rPr>
              <a:t>Einheit: ppb (</a:t>
            </a:r>
            <a:r>
              <a:rPr lang="de-DE" sz="2000" dirty="0" err="1">
                <a:latin typeface="+mn-lt"/>
              </a:rPr>
              <a:t>parts</a:t>
            </a:r>
            <a:r>
              <a:rPr lang="de-DE" sz="2000" dirty="0">
                <a:latin typeface="+mn-lt"/>
              </a:rPr>
              <a:t> per </a:t>
            </a:r>
            <a:r>
              <a:rPr lang="de-DE" sz="2000" dirty="0" err="1">
                <a:latin typeface="+mn-lt"/>
              </a:rPr>
              <a:t>billion</a:t>
            </a:r>
            <a:r>
              <a:rPr lang="de-DE" sz="2000" dirty="0">
                <a:latin typeface="+mn-lt"/>
              </a:rPr>
              <a:t>)</a:t>
            </a:r>
          </a:p>
          <a:p>
            <a:pPr marL="233663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+mn-lt"/>
              </a:rPr>
              <a:t>Was </a:t>
            </a:r>
            <a:r>
              <a:rPr lang="en-US" sz="2000" b="1" dirty="0" err="1">
                <a:latin typeface="+mn-lt"/>
              </a:rPr>
              <a:t>bedeutet</a:t>
            </a:r>
            <a:r>
              <a:rPr lang="en-US" sz="2000" b="1" dirty="0">
                <a:latin typeface="+mn-lt"/>
              </a:rPr>
              <a:t> “</a:t>
            </a:r>
            <a:r>
              <a:rPr lang="en-US" sz="2000" b="1" dirty="0" err="1">
                <a:latin typeface="+mn-lt"/>
              </a:rPr>
              <a:t>fraktioniert</a:t>
            </a:r>
            <a:r>
              <a:rPr lang="en-US" sz="2000" b="1" dirty="0">
                <a:latin typeface="+mn-lt"/>
              </a:rPr>
              <a:t>”?</a:t>
            </a:r>
          </a:p>
          <a:p>
            <a:pPr marL="233663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dirty="0">
                <a:latin typeface="+mn-lt"/>
              </a:rPr>
              <a:t>Die NO-Konzentrationen in den unteren Atemwegen korrelieren mit der Entzündungsaktivität. </a:t>
            </a:r>
          </a:p>
          <a:p>
            <a:pPr marL="233663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dirty="0">
                <a:latin typeface="+mn-lt"/>
              </a:rPr>
              <a:t>Der erste Teil der Ausatemluft aus der Mundhöhle, wird bei der Messung nicht berücksichtigt. </a:t>
            </a:r>
          </a:p>
          <a:p>
            <a:pPr marL="233663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dirty="0">
                <a:latin typeface="+mn-lt"/>
              </a:rPr>
              <a:t>Gemessen wird die zweite Fraktion, die aus den unteren Atemwegen stammt. </a:t>
            </a:r>
          </a:p>
          <a:p>
            <a:pPr marL="233663" lvl="1" indent="0">
              <a:spcBef>
                <a:spcPts val="600"/>
              </a:spcBef>
              <a:buNone/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Für die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Messung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ist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ein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konstanter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Atemfluss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+mn-lt"/>
              </a:rPr>
              <a:t>erforderlich</a:t>
            </a:r>
            <a:endParaRPr lang="en-US" sz="20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pPr marL="233663" lvl="1" indent="0">
              <a:spcBef>
                <a:spcPts val="600"/>
              </a:spcBef>
              <a:buNone/>
            </a:pPr>
            <a:r>
              <a:rPr lang="de-DE" sz="2000" dirty="0">
                <a:latin typeface="+mn-lt"/>
              </a:rPr>
              <a:t>NO wird bei einer TH2-induzierten Entzündung kontinuierlich über das Epithel der Atemwege abgegeben und ausgeatmet. Die Abgabe ist strömungsabhängig und nur ein konstanter Atemfluss führt zu reproduzierbaren Messergebnissen.</a:t>
            </a:r>
          </a:p>
          <a:p>
            <a:pPr marL="233663" lvl="1" indent="0">
              <a:spcBef>
                <a:spcPts val="600"/>
              </a:spcBef>
              <a:buNone/>
            </a:pPr>
            <a:r>
              <a:rPr lang="de-DE" sz="2000" dirty="0">
                <a:latin typeface="+mn-lt"/>
              </a:rPr>
              <a:t>Die Ausatmung erfolgt gegen einen erhöhten Widerstand, um einen Schluss des Gaumensegels zu erreichen</a:t>
            </a:r>
            <a:r>
              <a:rPr lang="de-DE" sz="2000" i="1" dirty="0">
                <a:latin typeface="+mn-lt"/>
              </a:rPr>
              <a:t> </a:t>
            </a:r>
            <a:r>
              <a:rPr lang="de-DE" sz="2000" dirty="0">
                <a:latin typeface="+mn-lt"/>
              </a:rPr>
              <a:t>und eine  Beimischung von Luft aus der Nase zu verhindern.</a:t>
            </a:r>
          </a:p>
        </p:txBody>
      </p:sp>
    </p:spTree>
    <p:extLst>
      <p:ext uri="{BB962C8B-B14F-4D97-AF65-F5344CB8AC3E}">
        <p14:creationId xmlns:p14="http://schemas.microsoft.com/office/powerpoint/2010/main" val="594370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9E4265-4147-FCBA-7104-47128E07D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Laut den Empfehlungen der American Thoracic Society (ATS) und der European </a:t>
            </a:r>
            <a:r>
              <a:rPr lang="de-DE" dirty="0" err="1"/>
              <a:t>Respiratory</a:t>
            </a:r>
            <a:r>
              <a:rPr lang="de-DE" dirty="0"/>
              <a:t> Society (ESR) (1) sollten Messgeräte eine Empfindlichkeit von 1 ppb, eine Genauigkeit von &lt; 1 ppb, sowie eine Ansprechbarkeit von unter 500 </a:t>
            </a:r>
            <a:r>
              <a:rPr lang="de-DE" dirty="0" err="1"/>
              <a:t>ms</a:t>
            </a:r>
            <a:r>
              <a:rPr lang="de-DE" dirty="0"/>
              <a:t> aufweisen.</a:t>
            </a:r>
          </a:p>
        </p:txBody>
      </p:sp>
    </p:spTree>
    <p:extLst>
      <p:ext uri="{BB962C8B-B14F-4D97-AF65-F5344CB8AC3E}">
        <p14:creationId xmlns:p14="http://schemas.microsoft.com/office/powerpoint/2010/main" val="2174433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19D374-4373-D332-A372-C9A31E2C4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Wo kommt die </a:t>
            </a:r>
            <a:r>
              <a:rPr lang="de-DE" dirty="0" err="1"/>
              <a:t>FeNO-Mesung</a:t>
            </a:r>
            <a:r>
              <a:rPr lang="de-DE" dirty="0"/>
              <a:t> zur Einsatz?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B09B38-0C1C-F0E8-95B3-E8577964D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90701"/>
            <a:ext cx="10972800" cy="4525963"/>
          </a:xfrm>
        </p:spPr>
        <p:txBody>
          <a:bodyPr/>
          <a:lstStyle/>
          <a:p>
            <a:pPr marL="357188" indent="-357188">
              <a:spcBef>
                <a:spcPts val="0"/>
              </a:spcBef>
            </a:pPr>
            <a:r>
              <a:rPr lang="de-DE" sz="2800" dirty="0"/>
              <a:t>Diagnostik</a:t>
            </a:r>
          </a:p>
          <a:p>
            <a:pPr marL="895350" lvl="1" indent="-538163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dirty="0"/>
              <a:t>Asthma (Erstdiagnose)</a:t>
            </a:r>
          </a:p>
          <a:p>
            <a:pPr marL="895350" lvl="1" indent="-538163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dirty="0"/>
              <a:t>Typ 2-Inflammation</a:t>
            </a:r>
          </a:p>
          <a:p>
            <a:pPr marL="357188" indent="-357188">
              <a:spcBef>
                <a:spcPts val="0"/>
              </a:spcBef>
            </a:pPr>
            <a:r>
              <a:rPr lang="de-DE" sz="2800" dirty="0"/>
              <a:t>Prognose des Ansprechens der Therapie</a:t>
            </a:r>
          </a:p>
          <a:p>
            <a:pPr marL="895350" lvl="1" indent="-538163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dirty="0"/>
              <a:t>Steroide</a:t>
            </a:r>
          </a:p>
          <a:p>
            <a:pPr marL="895350" lvl="1" indent="-538163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de-DE" dirty="0"/>
              <a:t>Biologika</a:t>
            </a:r>
          </a:p>
          <a:p>
            <a:pPr marL="357188" indent="-357188">
              <a:spcBef>
                <a:spcPts val="0"/>
              </a:spcBef>
            </a:pPr>
            <a:r>
              <a:rPr lang="de-DE" sz="2800" dirty="0"/>
              <a:t>Erkennen von Exazerbationen</a:t>
            </a:r>
          </a:p>
          <a:p>
            <a:pPr marL="357188" indent="-357188">
              <a:spcBef>
                <a:spcPts val="0"/>
              </a:spcBef>
            </a:pPr>
            <a:r>
              <a:rPr lang="de-DE" sz="2800" dirty="0"/>
              <a:t>(Überprüfung von Adhärenz zur ICS (und OCS) Therapie)</a:t>
            </a:r>
          </a:p>
          <a:p>
            <a:pPr marL="357188" indent="-357188">
              <a:spcBef>
                <a:spcPts val="0"/>
              </a:spcBef>
            </a:pPr>
            <a:r>
              <a:rPr lang="de-DE" sz="2800" dirty="0"/>
              <a:t>Therapiesteuerung nach </a:t>
            </a:r>
            <a:r>
              <a:rPr lang="de-DE" sz="2800" dirty="0" err="1"/>
              <a:t>FeNO</a:t>
            </a:r>
            <a:r>
              <a:rPr lang="de-DE" sz="2800" dirty="0"/>
              <a:t>-Werten: </a:t>
            </a:r>
            <a:br>
              <a:rPr lang="de-DE" sz="2800" dirty="0"/>
            </a:br>
            <a:r>
              <a:rPr lang="de-DE" sz="2800" dirty="0"/>
              <a:t>Vorteile nur bei schwangeren Frauen nachgewiesen</a:t>
            </a:r>
          </a:p>
          <a:p>
            <a:pPr marL="357188" indent="-357188"/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386005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5AE37-27BD-F904-B81B-7D86D2199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5557BE-E740-E54F-97F4-EFA856DEA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Faktoren, die die </a:t>
            </a:r>
            <a:r>
              <a:rPr lang="de-DE" dirty="0" err="1"/>
              <a:t>FeNO</a:t>
            </a:r>
            <a:r>
              <a:rPr lang="de-DE" dirty="0"/>
              <a:t>-Werte beeinflussen</a:t>
            </a:r>
          </a:p>
        </p:txBody>
      </p:sp>
      <p:sp>
        <p:nvSpPr>
          <p:cNvPr id="7" name="Pfeil nach unten 6">
            <a:extLst>
              <a:ext uri="{FF2B5EF4-FFF2-40B4-BE49-F238E27FC236}">
                <a16:creationId xmlns:a16="http://schemas.microsoft.com/office/drawing/2014/main" id="{90AC85ED-39D4-0193-91F7-F909F12893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>
            <a:off x="1184383" y="1856140"/>
            <a:ext cx="358383" cy="309308"/>
          </a:xfrm>
          <a:prstGeom prst="downArrow">
            <a:avLst>
              <a:gd name="adj1" fmla="val 36582"/>
              <a:gd name="adj2" fmla="val 57124"/>
            </a:avLst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txBody>
          <a:bodyPr vert="vert" rtlCol="0" anchor="ctr"/>
          <a:lstStyle/>
          <a:p>
            <a:pPr algn="ctr" defTabSz="914333"/>
            <a:endParaRPr lang="en-US" kern="0" dirty="0">
              <a:solidFill>
                <a:srgbClr val="000000"/>
              </a:solidFill>
              <a:latin typeface="Bosch Office Sans"/>
            </a:endParaRPr>
          </a:p>
        </p:txBody>
      </p:sp>
      <p:sp>
        <p:nvSpPr>
          <p:cNvPr id="11" name="Pfeil nach unten 17">
            <a:extLst>
              <a:ext uri="{FF2B5EF4-FFF2-40B4-BE49-F238E27FC236}">
                <a16:creationId xmlns:a16="http://schemas.microsoft.com/office/drawing/2014/main" id="{28739457-439F-BB51-9BF5-5EA3CF15A01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410364" y="1856140"/>
            <a:ext cx="358383" cy="309308"/>
          </a:xfrm>
          <a:prstGeom prst="downArrow">
            <a:avLst>
              <a:gd name="adj1" fmla="val 36582"/>
              <a:gd name="adj2" fmla="val 57124"/>
            </a:avLst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txBody>
          <a:bodyPr vert="vert" rtlCol="0" anchor="ctr"/>
          <a:lstStyle/>
          <a:p>
            <a:pPr algn="ctr" defTabSz="914333"/>
            <a:endParaRPr lang="en-US" kern="0" dirty="0">
              <a:solidFill>
                <a:srgbClr val="000000"/>
              </a:solidFill>
              <a:latin typeface="Bosch Office Sans"/>
            </a:endParaRPr>
          </a:p>
        </p:txBody>
      </p:sp>
      <p:graphicFrame>
        <p:nvGraphicFramePr>
          <p:cNvPr id="26" name="Tabelle 25">
            <a:extLst>
              <a:ext uri="{FF2B5EF4-FFF2-40B4-BE49-F238E27FC236}">
                <a16:creationId xmlns:a16="http://schemas.microsoft.com/office/drawing/2014/main" id="{BA6C643F-8269-2318-3519-BA256990D0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601105"/>
              </p:ext>
            </p:extLst>
          </p:nvPr>
        </p:nvGraphicFramePr>
        <p:xfrm>
          <a:off x="266700" y="1767240"/>
          <a:ext cx="11417300" cy="476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6550">
                  <a:extLst>
                    <a:ext uri="{9D8B030D-6E8A-4147-A177-3AD203B41FA5}">
                      <a16:colId xmlns:a16="http://schemas.microsoft.com/office/drawing/2014/main" val="1680407407"/>
                    </a:ext>
                  </a:extLst>
                </a:gridCol>
                <a:gridCol w="6000750">
                  <a:extLst>
                    <a:ext uri="{9D8B030D-6E8A-4147-A177-3AD203B41FA5}">
                      <a16:colId xmlns:a16="http://schemas.microsoft.com/office/drawing/2014/main" val="3679594510"/>
                    </a:ext>
                  </a:extLst>
                </a:gridCol>
              </a:tblGrid>
              <a:tr h="546022">
                <a:tc>
                  <a:txBody>
                    <a:bodyPr/>
                    <a:lstStyle/>
                    <a:p>
                      <a:r>
                        <a:rPr lang="de-DE" sz="1600" dirty="0"/>
                        <a:t>erhöhende Einflussfaktoren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erniedrigende Einflussfaktoren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6456017"/>
                  </a:ext>
                </a:extLst>
              </a:tr>
              <a:tr h="546022">
                <a:tc>
                  <a:txBody>
                    <a:bodyPr/>
                    <a:lstStyle/>
                    <a:p>
                      <a:r>
                        <a:rPr lang="de-DE" sz="1600" dirty="0"/>
                        <a:t>Bronchodilatation</a:t>
                      </a:r>
                    </a:p>
                    <a:p>
                      <a:pPr marL="361950" indent="-361950">
                        <a:buFont typeface="Wingdings" panose="05000000000000000000" pitchFamily="2" charset="2"/>
                        <a:buChar char="Ø"/>
                      </a:pPr>
                      <a:r>
                        <a:rPr lang="de-DE" sz="1600" dirty="0" err="1"/>
                        <a:t>FeNO</a:t>
                      </a:r>
                      <a:r>
                        <a:rPr lang="de-DE" sz="1600" dirty="0"/>
                        <a:t>-Messung vor Bronchodilatation(, da nicht die </a:t>
                      </a:r>
                      <a:r>
                        <a:rPr lang="de-DE" sz="1600" dirty="0" err="1"/>
                        <a:t>Alveolarluft</a:t>
                      </a:r>
                      <a:r>
                        <a:rPr lang="de-DE" sz="1600" dirty="0"/>
                        <a:t> gemessen werden soll).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Bronchokonstriktion</a:t>
                      </a:r>
                    </a:p>
                    <a:p>
                      <a:pPr marL="361950" indent="-361950" algn="l" defTabSz="914400" rtl="0" eaLnBrk="1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de-DE" sz="16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FeNo</a:t>
                      </a:r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-Messung vor Provokation / Sport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859660"/>
                  </a:ext>
                </a:extLst>
              </a:tr>
              <a:tr h="546022">
                <a:tc>
                  <a:txBody>
                    <a:bodyPr/>
                    <a:lstStyle/>
                    <a:p>
                      <a:r>
                        <a:rPr lang="de-DE" sz="1600" dirty="0"/>
                        <a:t>größere Atemwege</a:t>
                      </a:r>
                    </a:p>
                    <a:p>
                      <a:pPr marL="361950" indent="-361950" algn="l" defTabSz="914400" rtl="0" eaLnBrk="1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Körpergröße als </a:t>
                      </a:r>
                      <a:r>
                        <a:rPr lang="de-DE" sz="16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Surrogatparameter</a:t>
                      </a:r>
                      <a:endParaRPr lang="de-DE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Spirometrie reduziert </a:t>
                      </a:r>
                      <a:r>
                        <a:rPr lang="de-DE" sz="1600" dirty="0" err="1"/>
                        <a:t>FeNO</a:t>
                      </a:r>
                      <a:r>
                        <a:rPr lang="de-DE" sz="1600" dirty="0"/>
                        <a:t>-Werte ca. 30 Minuten lang</a:t>
                      </a:r>
                    </a:p>
                    <a:p>
                      <a:pPr marL="361950" indent="-361950" algn="l" defTabSz="914400" rtl="0" eaLnBrk="1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de-DE" sz="16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FeNo</a:t>
                      </a:r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-Messung vor Spirometrie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616133"/>
                  </a:ext>
                </a:extLst>
              </a:tr>
              <a:tr h="546022">
                <a:tc>
                  <a:txBody>
                    <a:bodyPr/>
                    <a:lstStyle/>
                    <a:p>
                      <a:r>
                        <a:rPr lang="de-DE" sz="1600" dirty="0"/>
                        <a:t>Ernährung/Getränke</a:t>
                      </a:r>
                    </a:p>
                    <a:p>
                      <a:pPr marL="361950" indent="-361950">
                        <a:buFont typeface="Wingdings" panose="05000000000000000000" pitchFamily="2" charset="2"/>
                        <a:buChar char="Ø"/>
                      </a:pPr>
                      <a:r>
                        <a:rPr lang="de-DE" sz="1600" dirty="0"/>
                        <a:t>etwa 1 Stunde vor der Messung:</a:t>
                      </a:r>
                      <a:br>
                        <a:rPr lang="de-DE" sz="1600" dirty="0"/>
                      </a:br>
                      <a:r>
                        <a:rPr lang="de-DE" sz="1600" dirty="0"/>
                        <a:t>kein Essen und Trinken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gesteigerte Sputum-Produktion</a:t>
                      </a:r>
                    </a:p>
                    <a:p>
                      <a:pPr marL="361950" indent="-361950" algn="l" defTabSz="914400" rtl="0" eaLnBrk="1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de-DE" sz="16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FeNO</a:t>
                      </a:r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-Messung vor Sputum-Induktion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8664308"/>
                  </a:ext>
                </a:extLst>
              </a:tr>
              <a:tr h="747548">
                <a:tc>
                  <a:txBody>
                    <a:bodyPr/>
                    <a:lstStyle/>
                    <a:p>
                      <a:r>
                        <a:rPr lang="de-DE" sz="1600" dirty="0"/>
                        <a:t>Atemwegsinfektion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Rauchen / Passivrauchen</a:t>
                      </a:r>
                    </a:p>
                    <a:p>
                      <a:pPr marL="361950" indent="-361950" algn="l" defTabSz="914400" rtl="0" eaLnBrk="1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Messwerte sind im allgemeinen für die Diagnostik der asthmatischen Entzündung nicht brauchbar</a:t>
                      </a:r>
                    </a:p>
                    <a:p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7872017"/>
                  </a:ext>
                </a:extLst>
              </a:tr>
              <a:tr h="2375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/>
                        <a:t>höheres Alter</a:t>
                      </a:r>
                    </a:p>
                    <a:p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Therapie mit 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0077526"/>
                  </a:ext>
                </a:extLst>
              </a:tr>
              <a:tr h="343578">
                <a:tc>
                  <a:txBody>
                    <a:bodyPr/>
                    <a:lstStyle/>
                    <a:p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Geschlecht: weiblich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403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768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27C414-0F42-21AC-C385-DCB29264E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Einfluss der Behandlung mit Steroiden auf die </a:t>
            </a:r>
            <a:r>
              <a:rPr lang="de-DE" dirty="0" err="1"/>
              <a:t>FeNO</a:t>
            </a:r>
            <a:r>
              <a:rPr lang="de-DE" dirty="0"/>
              <a:t>-Werte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616743C9-FD23-F836-1E20-59BE7825AD9C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727878" y="1924108"/>
            <a:ext cx="10451764" cy="4425892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wrap="square" lIns="0" tIns="0" rIns="0" bIns="0" anchor="t">
            <a:noAutofit/>
          </a:bodyPr>
          <a:lstStyle>
            <a:lvl1pPr marL="251982" indent="-251982" algn="l" defTabSz="914333" rtl="0" eaLnBrk="1" latinLnBrk="0" hangingPunct="1">
              <a:lnSpc>
                <a:spcPct val="107000"/>
              </a:lnSpc>
              <a:spcBef>
                <a:spcPts val="500"/>
              </a:spcBef>
              <a:buFont typeface="Wingdings 3" panose="05040102010807070707" pitchFamily="18" charset="2"/>
              <a:buChar char="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7563" indent="-273580" algn="l" defTabSz="914333" rtl="0" eaLnBrk="1" latinLnBrk="0" hangingPunct="1">
              <a:lnSpc>
                <a:spcPct val="103000"/>
              </a:lnSpc>
              <a:spcBef>
                <a:spcPts val="500"/>
              </a:spcBef>
              <a:buFont typeface="Wingdings 3" panose="05040102010807070707" pitchFamily="18" charset="2"/>
              <a:buChar char="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0746" indent="-205185" algn="l" defTabSz="914333" rtl="0" eaLnBrk="1" latinLnBrk="0" hangingPunct="1">
              <a:lnSpc>
                <a:spcPct val="102000"/>
              </a:lnSpc>
              <a:spcBef>
                <a:spcPts val="500"/>
              </a:spcBef>
              <a:buFont typeface="Bosch Office Sans" pitchFamily="2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32331" indent="-183586" algn="l" defTabSz="914333" rtl="0" eaLnBrk="1" latinLnBrk="0" hangingPunct="1">
              <a:lnSpc>
                <a:spcPct val="103000"/>
              </a:lnSpc>
              <a:spcBef>
                <a:spcPts val="500"/>
              </a:spcBef>
              <a:buFont typeface="Bosch Office Sans" pitchFamily="2" charset="0"/>
              <a:buChar char="‒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331" indent="-183586" algn="l" defTabSz="914333" rtl="0" eaLnBrk="1" latinLnBrk="0" hangingPunct="1">
              <a:lnSpc>
                <a:spcPct val="103000"/>
              </a:lnSpc>
              <a:spcBef>
                <a:spcPts val="500"/>
              </a:spcBef>
              <a:buFont typeface="Bosch Office Sans" pitchFamily="2" charset="0"/>
              <a:buChar char="‒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2331" indent="-183586" algn="l" defTabSz="914333" rtl="0" eaLnBrk="1" latinLnBrk="0" hangingPunct="1">
              <a:lnSpc>
                <a:spcPct val="103000"/>
              </a:lnSpc>
              <a:spcBef>
                <a:spcPts val="500"/>
              </a:spcBef>
              <a:buFont typeface="Bosch Office Sans" pitchFamily="2" charset="0"/>
              <a:buChar char="‒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2331" indent="-183586" algn="l" defTabSz="914333" rtl="0" eaLnBrk="1" latinLnBrk="0" hangingPunct="1">
              <a:lnSpc>
                <a:spcPct val="103000"/>
              </a:lnSpc>
              <a:spcBef>
                <a:spcPts val="500"/>
              </a:spcBef>
              <a:buFont typeface="Bosch Office Sans" pitchFamily="2" charset="0"/>
              <a:buChar char="‒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32331" indent="-183586" algn="l" defTabSz="914333" rtl="0" eaLnBrk="1" latinLnBrk="0" hangingPunct="1">
              <a:lnSpc>
                <a:spcPct val="103000"/>
              </a:lnSpc>
              <a:spcBef>
                <a:spcPts val="500"/>
              </a:spcBef>
              <a:buFont typeface="Bosch Office Sans" pitchFamily="2" charset="0"/>
              <a:buChar char="‒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32331" indent="-183586" algn="l" defTabSz="914333" rtl="0" eaLnBrk="1" latinLnBrk="0" hangingPunct="1">
              <a:lnSpc>
                <a:spcPct val="103000"/>
              </a:lnSpc>
              <a:spcBef>
                <a:spcPts val="500"/>
              </a:spcBef>
              <a:buFont typeface="Bosch Office Sans" pitchFamily="2" charset="0"/>
              <a:buChar char="‒"/>
              <a:defRPr sz="1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 fontAlgn="ctr">
              <a:buFont typeface="Wingdings" panose="05000000000000000000" pitchFamily="2" charset="2"/>
              <a:buChar char="Ø"/>
            </a:pPr>
            <a:r>
              <a:rPr lang="de-DE" sz="2100" dirty="0"/>
              <a:t>Steroide, wie inhalative Kortikosteroide, wirken entzündungshemmend und reduzieren die Produktion von Entzündungsmediatoren in den Atemwegen. Durch diese entzündungshemmende Wirkung wird die Freisetzung von Stickstoffmonoxid (NO), welches für die </a:t>
            </a:r>
            <a:r>
              <a:rPr lang="de-DE" sz="2100" dirty="0" err="1"/>
              <a:t>FeNO</a:t>
            </a:r>
            <a:r>
              <a:rPr lang="de-DE" sz="2100" dirty="0"/>
              <a:t>-Messung relevant ist, reduziert. </a:t>
            </a:r>
          </a:p>
          <a:p>
            <a:pPr marL="450850" indent="-450850">
              <a:buFont typeface="Wingdings" panose="05000000000000000000" pitchFamily="2" charset="2"/>
              <a:buChar char="Ø"/>
            </a:pPr>
            <a:r>
              <a:rPr lang="de-DE" sz="2100" b="1" dirty="0"/>
              <a:t>Dosisabhängige Reduktion:</a:t>
            </a:r>
            <a:br>
              <a:rPr lang="de-DE" sz="2100" b="1" dirty="0"/>
            </a:br>
            <a:r>
              <a:rPr lang="de-DE" sz="2100" dirty="0"/>
              <a:t>Die </a:t>
            </a:r>
            <a:r>
              <a:rPr lang="de-DE" sz="2100" dirty="0" err="1"/>
              <a:t>FeNO</a:t>
            </a:r>
            <a:r>
              <a:rPr lang="de-DE" sz="2100" dirty="0"/>
              <a:t>-Werte korrelieren mit der Steroide-Dosis.</a:t>
            </a:r>
          </a:p>
          <a:p>
            <a:pPr marL="450850" indent="-450850" fontAlgn="ctr">
              <a:buFont typeface="Wingdings" panose="05000000000000000000" pitchFamily="2" charset="2"/>
              <a:buChar char="Ø"/>
            </a:pPr>
            <a:r>
              <a:rPr lang="de-DE" sz="2100" dirty="0"/>
              <a:t>Eine Erhöhung der Steroiddosis führt zu einer stärkeren Reduktion der </a:t>
            </a:r>
            <a:r>
              <a:rPr lang="de-DE" sz="2100" dirty="0" err="1"/>
              <a:t>FeNO</a:t>
            </a:r>
            <a:r>
              <a:rPr lang="de-DE" sz="2100" dirty="0"/>
              <a:t>-Werte und umgekehrt. </a:t>
            </a:r>
          </a:p>
          <a:p>
            <a:pPr marL="450850" indent="-450850">
              <a:buFont typeface="Wingdings" panose="05000000000000000000" pitchFamily="2" charset="2"/>
              <a:buChar char="Ø"/>
            </a:pPr>
            <a:r>
              <a:rPr lang="de-DE" sz="2100" b="1" dirty="0"/>
              <a:t>Klinische Bedeutung:</a:t>
            </a:r>
            <a:br>
              <a:rPr lang="de-DE" sz="2100" b="1" dirty="0"/>
            </a:br>
            <a:r>
              <a:rPr lang="de-DE" sz="2100" dirty="0"/>
              <a:t>Die Reduktion der </a:t>
            </a:r>
            <a:r>
              <a:rPr lang="de-DE" sz="2100" dirty="0" err="1"/>
              <a:t>FeNO</a:t>
            </a:r>
            <a:r>
              <a:rPr lang="de-DE" sz="2100" dirty="0"/>
              <a:t>-Werte unter Steroidtherapie ist ein Hinweis auf eine erfolgreiche Behandlung der Entzündung. Dies kann Überprüfung der Therapieadhärenz, da ein Anstieg der </a:t>
            </a:r>
            <a:r>
              <a:rPr lang="de-DE" sz="2100" dirty="0" err="1"/>
              <a:t>FeNO</a:t>
            </a:r>
            <a:r>
              <a:rPr lang="de-DE" sz="2100" dirty="0"/>
              <a:t>-Werte auf eine mangelnde Adhärenz hindeuten kann. </a:t>
            </a:r>
          </a:p>
        </p:txBody>
      </p:sp>
    </p:spTree>
    <p:extLst>
      <p:ext uri="{BB962C8B-B14F-4D97-AF65-F5344CB8AC3E}">
        <p14:creationId xmlns:p14="http://schemas.microsoft.com/office/powerpoint/2010/main" val="3407670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934BD3-40C5-2848-BDB1-25583267A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FeNO</a:t>
            </a:r>
            <a:r>
              <a:rPr lang="de-DE" dirty="0"/>
              <a:t>-Normalwerte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BB1C3A-C2D4-1784-7122-9B053267251C}"/>
              </a:ext>
            </a:extLst>
          </p:cNvPr>
          <p:cNvSpPr txBox="1"/>
          <p:nvPr/>
        </p:nvSpPr>
        <p:spPr>
          <a:xfrm>
            <a:off x="571500" y="1773513"/>
            <a:ext cx="1127125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spcAft>
                <a:spcPts val="600"/>
              </a:spcAft>
            </a:pPr>
            <a:r>
              <a:rPr lang="de-DE" b="1" dirty="0"/>
              <a:t>Kinder:</a:t>
            </a:r>
            <a:r>
              <a:rPr lang="de-DE" dirty="0"/>
              <a:t> Haben im Allgemeinen niedrigere </a:t>
            </a:r>
            <a:r>
              <a:rPr lang="de-DE" dirty="0" err="1"/>
              <a:t>FeNO</a:t>
            </a:r>
            <a:r>
              <a:rPr lang="de-DE" dirty="0"/>
              <a:t>-Werte als Erwachsene. </a:t>
            </a:r>
          </a:p>
          <a:p>
            <a:pPr fontAlgn="ctr">
              <a:spcAft>
                <a:spcPts val="600"/>
              </a:spcAft>
            </a:pPr>
            <a:r>
              <a:rPr lang="de-DE" b="1" dirty="0"/>
              <a:t>Erwachsene:</a:t>
            </a:r>
            <a:r>
              <a:rPr lang="de-DE" dirty="0"/>
              <a:t> Zeigen tendenziell höhere Werte als Kinder. </a:t>
            </a:r>
          </a:p>
          <a:p>
            <a:pPr fontAlgn="ctr">
              <a:spcAft>
                <a:spcPts val="600"/>
              </a:spcAft>
            </a:pPr>
            <a:r>
              <a:rPr lang="de-DE" b="1" dirty="0"/>
              <a:t>Ältere Menschen:</a:t>
            </a:r>
            <a:r>
              <a:rPr lang="de-DE" dirty="0"/>
              <a:t> Es gibt Hinweise darauf, dass die Werte mit zunehmendem Alter leicht ansteigen können, jedoch ist dies nicht so stark ausgeprägt wie der Unterschied zwischen Kindern und Erwachsenen. </a:t>
            </a:r>
          </a:p>
          <a:p>
            <a:pPr>
              <a:spcAft>
                <a:spcPts val="600"/>
              </a:spcAft>
            </a:pPr>
            <a:r>
              <a:rPr lang="de-DE" b="1" dirty="0"/>
              <a:t>Asthma und Alter:</a:t>
            </a:r>
            <a:r>
              <a:rPr lang="de-DE" dirty="0"/>
              <a:t> Bei Asthma-Patienten kann der Anstieg der </a:t>
            </a:r>
            <a:r>
              <a:rPr lang="de-DE" dirty="0" err="1"/>
              <a:t>FeNO</a:t>
            </a:r>
            <a:r>
              <a:rPr lang="de-DE" dirty="0"/>
              <a:t>-Werte mit dem Alter deutlicher sein. 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7AAB6B6-E6F7-78A9-9E89-685B15CBB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203" y="3791825"/>
            <a:ext cx="6401693" cy="2629267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8F2F8159-60DF-7D40-0859-B03016A98D74}"/>
              </a:ext>
            </a:extLst>
          </p:cNvPr>
          <p:cNvSpPr txBox="1"/>
          <p:nvPr/>
        </p:nvSpPr>
        <p:spPr>
          <a:xfrm>
            <a:off x="1217735" y="6421092"/>
            <a:ext cx="103695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https://www.vivatmo.com/de/vivatmo-entdecken/ergebnisse-interpretieren/</a:t>
            </a:r>
          </a:p>
        </p:txBody>
      </p:sp>
    </p:spTree>
    <p:extLst>
      <p:ext uri="{BB962C8B-B14F-4D97-AF65-F5344CB8AC3E}">
        <p14:creationId xmlns:p14="http://schemas.microsoft.com/office/powerpoint/2010/main" val="3077126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2E2C6B-BA37-E760-88C2-8E4E84A89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/>
              <a:t>FeNO</a:t>
            </a:r>
            <a:r>
              <a:rPr lang="de-DE" dirty="0"/>
              <a:t>: </a:t>
            </a:r>
            <a:br>
              <a:rPr lang="de-DE" dirty="0"/>
            </a:br>
            <a:r>
              <a:rPr lang="de-DE" dirty="0"/>
              <a:t>Grenzwerte und Bedeutung</a:t>
            </a: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D75CADBA-0A7F-2AD4-3C48-2FE66DEE6D2B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628800"/>
          <a:ext cx="9144000" cy="522919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10061">
                  <a:extLst>
                    <a:ext uri="{9D8B030D-6E8A-4147-A177-3AD203B41FA5}">
                      <a16:colId xmlns:a16="http://schemas.microsoft.com/office/drawing/2014/main" val="3344671818"/>
                    </a:ext>
                  </a:extLst>
                </a:gridCol>
                <a:gridCol w="3285939">
                  <a:extLst>
                    <a:ext uri="{9D8B030D-6E8A-4147-A177-3AD203B41FA5}">
                      <a16:colId xmlns:a16="http://schemas.microsoft.com/office/drawing/2014/main" val="392656467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272982588"/>
                    </a:ext>
                  </a:extLst>
                </a:gridCol>
              </a:tblGrid>
              <a:tr h="9357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  <a:t>Anlass der </a:t>
                      </a:r>
                      <a:r>
                        <a:rPr lang="de-DE" sz="1800" b="1" u="none" strike="noStrike" baseline="0" dirty="0" err="1">
                          <a:solidFill>
                            <a:schemeClr val="bg1"/>
                          </a:solidFill>
                        </a:rPr>
                        <a:t>FeNO</a:t>
                      </a:r>
                      <a: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  <a:t>-Messung</a:t>
                      </a:r>
                    </a:p>
                    <a:p>
                      <a:endParaRPr lang="de-DE" sz="1800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b="1" u="none" strike="noStrike" baseline="0" dirty="0" err="1">
                          <a:solidFill>
                            <a:schemeClr val="bg1"/>
                          </a:solidFill>
                        </a:rPr>
                        <a:t>FeNO</a:t>
                      </a:r>
                      <a: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  <a:t> &lt; 25 ppb</a:t>
                      </a:r>
                      <a:b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</a:br>
                      <a: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  <a:t>(bei Kindern </a:t>
                      </a:r>
                      <a:r>
                        <a:rPr lang="de-DE" sz="1800" b="1" u="none" strike="noStrike" baseline="0" dirty="0" err="1">
                          <a:solidFill>
                            <a:schemeClr val="bg1"/>
                          </a:solidFill>
                        </a:rPr>
                        <a:t>FeNO</a:t>
                      </a:r>
                      <a: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  <a:t> &lt; 20ppb)</a:t>
                      </a:r>
                      <a:endParaRPr lang="de-DE" sz="1800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89C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u="none" strike="noStrike" baseline="0" dirty="0" err="1">
                          <a:solidFill>
                            <a:schemeClr val="bg1"/>
                          </a:solidFill>
                        </a:rPr>
                        <a:t>FeNO</a:t>
                      </a:r>
                      <a: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  <a:t> &gt; 50 ppb </a:t>
                      </a:r>
                      <a:b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</a:br>
                      <a: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  <a:t>(bei Kindern </a:t>
                      </a:r>
                      <a:r>
                        <a:rPr lang="de-DE" sz="1800" b="1" u="none" strike="noStrike" baseline="0" dirty="0" err="1">
                          <a:solidFill>
                            <a:schemeClr val="bg1"/>
                          </a:solidFill>
                        </a:rPr>
                        <a:t>FeNO</a:t>
                      </a:r>
                      <a:r>
                        <a:rPr lang="de-DE" sz="1800" b="1" u="none" strike="noStrike" baseline="0" dirty="0">
                          <a:solidFill>
                            <a:schemeClr val="bg1"/>
                          </a:solidFill>
                        </a:rPr>
                        <a:t> &gt; 35 ppb)</a:t>
                      </a:r>
                      <a:endParaRPr lang="de-DE" sz="1800" baseline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rgbClr val="489C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891128"/>
                  </a:ext>
                </a:extLst>
              </a:tr>
              <a:tr h="14971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Diagnosestellung Asthma</a:t>
                      </a:r>
                    </a:p>
                    <a:p>
                      <a:pPr marL="0" algn="l" defTabSz="914400" rtl="0" eaLnBrk="1" latinLnBrk="0" hangingPunct="1"/>
                      <a:endParaRPr lang="de-DE" sz="1800" b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-360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alternative Diagnosen prüfen </a:t>
                      </a:r>
                    </a:p>
                    <a:p>
                      <a:pPr marL="360363" marR="0" lvl="0" indent="-360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Steroidsensibilität weniger wahrscheinlich</a:t>
                      </a:r>
                    </a:p>
                    <a:p>
                      <a:pPr marL="0" algn="l" defTabSz="914400" rtl="0" eaLnBrk="1" latinLnBrk="0" hangingPunct="1"/>
                      <a:endParaRPr lang="de-DE" sz="1800" b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-360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unterstützt die Verdachtsdiagnose Steroidsensibilität</a:t>
                      </a:r>
                    </a:p>
                    <a:p>
                      <a:pPr marL="360363" marR="0" lvl="0" indent="-360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Typ-2-Entzündung wahrscheinlich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8999939"/>
                  </a:ext>
                </a:extLst>
              </a:tr>
              <a:tr h="17778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Symptome unter Therapie</a:t>
                      </a:r>
                    </a:p>
                    <a:p>
                      <a:pPr marL="0" algn="l" defTabSz="914400" rtl="0" eaLnBrk="1" latinLnBrk="0" hangingPunct="1"/>
                      <a:endParaRPr lang="de-DE" sz="1800" b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-360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alternative Diagnosen prüfen </a:t>
                      </a:r>
                    </a:p>
                    <a:p>
                      <a:pPr marL="360363" marR="0" lvl="0" indent="-360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Steroiddosis -Erhöhung weniger sinnvoll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-360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Therapieadhärenz/ Allergenexposition prüfen </a:t>
                      </a:r>
                    </a:p>
                    <a:p>
                      <a:pPr marL="360363" marR="0" lvl="0" indent="-3603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bei Adhärenz: Steroiddosis -Erhöhung sinnvoll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333065"/>
                  </a:ext>
                </a:extLst>
              </a:tr>
              <a:tr h="10184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Symptomfreiheit unter Therapie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Reduktion der Steroiddosis erwägen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800" b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Reduktion der Steroiddosis vermeiden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  <a:alpha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231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8682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STYLENAME" val="Bodystyle"/>
  <p:tag name="MLI" val="1"/>
  <p:tag name="SHAPESETGROUPCLASSNAME" val="ShapeSetGroup1"/>
  <p:tag name="SHAPESETCLASSNAME" val="TwoObjectsStacked"/>
  <p:tag name="COLORSETGROUPCLASSNAME" val="ColorSetGroup1"/>
  <p:tag name="FONTSETGROUPCLASSNAME" val="FontSetGroup1"/>
  <p:tag name="SHAPECLASSNAME" val="UpperRightObject2"/>
  <p:tag name="SHAPECLASSPROTECTIONTYPE" val="0"/>
  <p:tag name="COLORS" val="Black;-1;Black;-1;-1;-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1;-1;Violet;-1;-1;-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ETCLASSNAME" val="ColorSet2"/>
  <p:tag name="COLORS" val="-1;-1;Violet;-1;-1;-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SETCLASSNAME" val="FontSet1"/>
  <p:tag name="COLORSETCLASSNAME" val="ColorSet1"/>
  <p:tag name="STYLENAME" val="Bodystyle"/>
  <p:tag name="MLI" val="1"/>
  <p:tag name="SHAPESETGROUPCLASSNAME" val="ShapeSetGroup1"/>
  <p:tag name="SHAPESETCLASSNAME" val="Object"/>
  <p:tag name="COLORSETGROUPCLASSNAME" val="ColorSetGroup4"/>
  <p:tag name="FONTSETGROUPCLASSNAME" val="FontSetGroup1"/>
  <p:tag name="SHAPECLASSNAME" val="ObjectFull"/>
  <p:tag name="SHAPECLASSPROTECTIONTYPE" val="0"/>
  <p:tag name="COLORS" val="-2;-2;-2;-2;-1;-2"/>
</p:tagLst>
</file>

<file path=ppt/theme/theme1.xml><?xml version="1.0" encoding="utf-8"?>
<a:theme xmlns:a="http://schemas.openxmlformats.org/drawingml/2006/main" name="Atemwegsliga-Design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emwegsliga-Design1" id="{BA7375D9-B341-48BA-954F-FC9337E39C1E}" vid="{2340F527-1A3C-4BC7-A390-FF38EE06FC8C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Atemwegsliga-Design1</Template>
  <TotalTime>0</TotalTime>
  <Words>1158</Words>
  <Application>Microsoft Office PowerPoint</Application>
  <PresentationFormat>Breitbild</PresentationFormat>
  <Paragraphs>178</Paragraphs>
  <Slides>14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Bosch Office Sans</vt:lpstr>
      <vt:lpstr>Calibri</vt:lpstr>
      <vt:lpstr>Wingdings</vt:lpstr>
      <vt:lpstr>Atemwegsliga-Design1</vt:lpstr>
      <vt:lpstr>Fraktioniertes exhaliertes Stickstoffmonoxid (NO) FeNO</vt:lpstr>
      <vt:lpstr>FeNO ist ein nicht invasiver Biomarker der Atemwegsinflammation</vt:lpstr>
      <vt:lpstr>FeNO = Fraktioniertes exhaliertes NO (Stickstoffmonoxid)</vt:lpstr>
      <vt:lpstr>PowerPoint-Präsentation</vt:lpstr>
      <vt:lpstr>Wo kommt die FeNO-Mesung zur Einsatz?</vt:lpstr>
      <vt:lpstr>Faktoren, die die FeNO-Werte beeinflussen</vt:lpstr>
      <vt:lpstr>Einfluss der Behandlung mit Steroiden auf die FeNO-Werte</vt:lpstr>
      <vt:lpstr>FeNO-Normalwerte</vt:lpstr>
      <vt:lpstr>FeNO:  Grenzwerte und Bedeutung</vt:lpstr>
      <vt:lpstr>Asthma</vt:lpstr>
      <vt:lpstr>Hinweise auf eine Typ-2-Entzündung (typisch für Asthma)</vt:lpstr>
      <vt:lpstr>FeNO in aktuellen  Facharztleitlinien</vt:lpstr>
      <vt:lpstr>PowerPoint-Präsentation</vt:lpstr>
      <vt:lpstr>Klinischer Algorithmus der Asthmadiagnostik: Erwachsene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Uta Butt</dc:creator>
  <cp:lastModifiedBy>Miriam Rüsing</cp:lastModifiedBy>
  <cp:revision>159</cp:revision>
  <dcterms:created xsi:type="dcterms:W3CDTF">2025-01-14T12:37:18Z</dcterms:created>
  <dcterms:modified xsi:type="dcterms:W3CDTF">2025-07-07T14:41:00Z</dcterms:modified>
</cp:coreProperties>
</file>