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  <p:sldMasterId id="2147483672" r:id="rId2"/>
  </p:sldMasterIdLst>
  <p:notesMasterIdLst>
    <p:notesMasterId r:id="rId39"/>
  </p:notesMasterIdLst>
  <p:sldIdLst>
    <p:sldId id="256" r:id="rId3"/>
    <p:sldId id="257" r:id="rId4"/>
    <p:sldId id="2076" r:id="rId5"/>
    <p:sldId id="2081" r:id="rId6"/>
    <p:sldId id="2071" r:id="rId7"/>
    <p:sldId id="2068" r:id="rId8"/>
    <p:sldId id="2087" r:id="rId9"/>
    <p:sldId id="341" r:id="rId10"/>
    <p:sldId id="2070" r:id="rId11"/>
    <p:sldId id="330" r:id="rId12"/>
    <p:sldId id="263" r:id="rId13"/>
    <p:sldId id="349" r:id="rId14"/>
    <p:sldId id="2073" r:id="rId15"/>
    <p:sldId id="2072" r:id="rId16"/>
    <p:sldId id="2088" r:id="rId17"/>
    <p:sldId id="2089" r:id="rId18"/>
    <p:sldId id="2090" r:id="rId19"/>
    <p:sldId id="269" r:id="rId20"/>
    <p:sldId id="305" r:id="rId21"/>
    <p:sldId id="308" r:id="rId22"/>
    <p:sldId id="272" r:id="rId23"/>
    <p:sldId id="327" r:id="rId24"/>
    <p:sldId id="2082" r:id="rId25"/>
    <p:sldId id="2078" r:id="rId26"/>
    <p:sldId id="350" r:id="rId27"/>
    <p:sldId id="277" r:id="rId28"/>
    <p:sldId id="2083" r:id="rId29"/>
    <p:sldId id="2091" r:id="rId30"/>
    <p:sldId id="319" r:id="rId31"/>
    <p:sldId id="2085" r:id="rId32"/>
    <p:sldId id="279" r:id="rId33"/>
    <p:sldId id="345" r:id="rId34"/>
    <p:sldId id="2084" r:id="rId35"/>
    <p:sldId id="2080" r:id="rId36"/>
    <p:sldId id="346" r:id="rId37"/>
    <p:sldId id="2086" r:id="rId38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CEF709C-C11C-A4C7-E00B-B044470F41DE}" name="Miriam Rüsing" initials="MR" userId="S::admin@atemwegsliga.onmicrosoft.com::b120d9b8-5589-4824-9874-3ff236599364" providerId="AD"/>
  <p188:author id="{8497FFDA-DC74-6462-B134-5E01CD7834BD}" name="Uta Butt" initials="UB" userId="ef71437cf0e3bc97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er Kardos" initials="PK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D2E5"/>
    <a:srgbClr val="339BCF"/>
    <a:srgbClr val="489CC7"/>
    <a:srgbClr val="3399CD"/>
    <a:srgbClr val="489EC9"/>
    <a:srgbClr val="E68323"/>
    <a:srgbClr val="ACCEDF"/>
    <a:srgbClr val="A3C8DB"/>
    <a:srgbClr val="ACCDDD"/>
    <a:srgbClr val="33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Helle Formatvorlage 1 - Akz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FABFCF23-3B69-468F-B69F-88F6DE6A72F2}" styleName="Mittlere Formatvorlage 1 - Akz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0A1B5D5-9B99-4C35-A422-299274C87663}" styleName="Mittlere Formatvorlage 1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632" autoAdjust="0"/>
    <p:restoredTop sz="94638" autoAdjust="0"/>
  </p:normalViewPr>
  <p:slideViewPr>
    <p:cSldViewPr>
      <p:cViewPr varScale="1">
        <p:scale>
          <a:sx n="108" d="100"/>
          <a:sy n="108" d="100"/>
        </p:scale>
        <p:origin x="136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commentAuthors" Target="commentAuthors.xml"/><Relationship Id="rId45" Type="http://schemas.microsoft.com/office/2018/10/relationships/authors" Target="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3269A1-CF81-469F-AC61-CEBEBD8D057E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DF5209-BE9B-4DD0-BB16-E6C154E1932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500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Folienbildplatzhalter 1">
            <a:extLst>
              <a:ext uri="{FF2B5EF4-FFF2-40B4-BE49-F238E27FC236}">
                <a16:creationId xmlns:a16="http://schemas.microsoft.com/office/drawing/2014/main" id="{7EB129A6-87AC-1349-9F36-D304555543C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izenplatzhalter 2">
            <a:extLst>
              <a:ext uri="{FF2B5EF4-FFF2-40B4-BE49-F238E27FC236}">
                <a16:creationId xmlns:a16="http://schemas.microsoft.com/office/drawing/2014/main" id="{94DF8B13-D841-2E4D-AA24-1B9B78E266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/>
          </a:p>
        </p:txBody>
      </p:sp>
      <p:sp>
        <p:nvSpPr>
          <p:cNvPr id="17411" name="Foliennummernplatzhalter 3">
            <a:extLst>
              <a:ext uri="{FF2B5EF4-FFF2-40B4-BE49-F238E27FC236}">
                <a16:creationId xmlns:a16="http://schemas.microsoft.com/office/drawing/2014/main" id="{A4EA593B-803B-594A-BC04-6900D74314A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F430CDF-A140-6148-9DCC-4BBB56597D93}" type="slidenum">
              <a:rPr kumimoji="0" lang="de-DE" alt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de-DE" alt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915943-BBCF-42F9-BD10-818F2F52F321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26899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DF5209-BE9B-4DD0-BB16-E6C154E1932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062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7" descr="fläche3.ps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1758565"/>
            <a:ext cx="9144000" cy="832236"/>
          </a:xfrm>
          <a:solidFill>
            <a:sysClr val="window" lastClr="FFFFFF">
              <a:alpha val="55000"/>
            </a:sysClr>
          </a:solidFill>
        </p:spPr>
        <p:txBody>
          <a:bodyPr vert="horz" lIns="91440" tIns="45720" rIns="91440" bIns="45720" rtlCol="0" anchor="ctr">
            <a:normAutofit/>
          </a:bodyPr>
          <a:lstStyle>
            <a:lvl1pPr>
              <a:defRPr lang="de-DE" dirty="0">
                <a:solidFill>
                  <a:srgbClr val="006EAC"/>
                </a:solidFill>
              </a:defRPr>
            </a:lvl1pPr>
          </a:lstStyle>
          <a:p>
            <a:pPr marL="0" lvl="0" defTabSz="457200"/>
            <a:r>
              <a:rPr lang="de-DE" dirty="0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DE" dirty="0"/>
          </a:p>
        </p:txBody>
      </p:sp>
      <p:sp>
        <p:nvSpPr>
          <p:cNvPr id="9" name="Rechteck 8"/>
          <p:cNvSpPr/>
          <p:nvPr/>
        </p:nvSpPr>
        <p:spPr>
          <a:xfrm>
            <a:off x="6184899" y="1473200"/>
            <a:ext cx="2959099" cy="279400"/>
          </a:xfrm>
          <a:prstGeom prst="rect">
            <a:avLst/>
          </a:prstGeom>
          <a:solidFill>
            <a:srgbClr val="E68323"/>
          </a:solidFill>
          <a:ln w="952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Bild 11" descr="Atemwegsliga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8308" y="5651500"/>
            <a:ext cx="1558992" cy="952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825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A708-0D36-43D4-9A71-2B34A483A81C}" type="datetimeFigureOut">
              <a:rPr lang="de-DE" smtClean="0"/>
              <a:t>29.08.2023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88803-F633-4F86-9347-49F3CD3F85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363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A708-0D36-43D4-9A71-2B34A483A81C}" type="datetimeFigureOut">
              <a:rPr lang="de-DE" smtClean="0"/>
              <a:t>29.08.2023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88803-F633-4F86-9347-49F3CD3F85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4337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ndar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6000" y="234000"/>
            <a:ext cx="8229600" cy="1143000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4" name="Inhaltsplatzhalter 2"/>
          <p:cNvSpPr>
            <a:spLocks noGrp="1"/>
          </p:cNvSpPr>
          <p:nvPr>
            <p:ph idx="1"/>
          </p:nvPr>
        </p:nvSpPr>
        <p:spPr>
          <a:xfrm>
            <a:off x="590872" y="2861030"/>
            <a:ext cx="8229600" cy="2283702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9235509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E82F-8F2D-49C4-B48F-1BB6E0049F38}" type="datetimeFigureOut">
              <a:rPr lang="de-DE" smtClean="0"/>
              <a:t>29.08.2023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90C4-4C9C-4DD2-872D-C5E2840C61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11423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E82F-8F2D-49C4-B48F-1BB6E0049F38}" type="datetimeFigureOut">
              <a:rPr lang="de-DE" smtClean="0"/>
              <a:t>29.08.2023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90C4-4C9C-4DD2-872D-C5E2840C61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42734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E82F-8F2D-49C4-B48F-1BB6E0049F38}" type="datetimeFigureOut">
              <a:rPr lang="de-DE" smtClean="0"/>
              <a:t>29.08.2023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90C4-4C9C-4DD2-872D-C5E2840C61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17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E82F-8F2D-49C4-B48F-1BB6E0049F38}" type="datetimeFigureOut">
              <a:rPr lang="de-DE" smtClean="0"/>
              <a:t>29.08.2023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90C4-4C9C-4DD2-872D-C5E2840C61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12244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E82F-8F2D-49C4-B48F-1BB6E0049F38}" type="datetimeFigureOut">
              <a:rPr lang="de-DE" smtClean="0"/>
              <a:t>29.08.2023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90C4-4C9C-4DD2-872D-C5E2840C61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69814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E82F-8F2D-49C4-B48F-1BB6E0049F38}" type="datetimeFigureOut">
              <a:rPr lang="de-DE" smtClean="0"/>
              <a:t>29.08.2023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90C4-4C9C-4DD2-872D-C5E2840C61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12428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E82F-8F2D-49C4-B48F-1BB6E0049F38}" type="datetimeFigureOut">
              <a:rPr lang="de-DE" smtClean="0"/>
              <a:t>29.08.2023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90C4-4C9C-4DD2-872D-C5E2840C61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0194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11" descr="fläche3.ps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6002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9291" y="635000"/>
            <a:ext cx="6463069" cy="849784"/>
          </a:xfrm>
          <a:noFill/>
        </p:spPr>
        <p:txBody>
          <a:bodyPr vert="horz" lIns="91440" tIns="45720" rIns="91440" bIns="45720" rtlCol="0" anchor="ctr">
            <a:normAutofit/>
          </a:bodyPr>
          <a:lstStyle>
            <a:lvl1pPr>
              <a:defRPr lang="de-DE" sz="3000">
                <a:solidFill>
                  <a:srgbClr val="006EAC"/>
                </a:solidFill>
              </a:defRPr>
            </a:lvl1pPr>
          </a:lstStyle>
          <a:p>
            <a:pPr marL="0" lvl="0" defTabSz="457200"/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030400"/>
            <a:ext cx="8229600" cy="4525963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Rechteck 8"/>
          <p:cNvSpPr/>
          <p:nvPr/>
        </p:nvSpPr>
        <p:spPr>
          <a:xfrm>
            <a:off x="6184901" y="355600"/>
            <a:ext cx="2959099" cy="279400"/>
          </a:xfrm>
          <a:prstGeom prst="rect">
            <a:avLst/>
          </a:prstGeom>
          <a:solidFill>
            <a:srgbClr val="E6832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DE"/>
          </a:p>
        </p:txBody>
      </p:sp>
      <p:sp>
        <p:nvSpPr>
          <p:cNvPr id="12" name="Rechteck 11"/>
          <p:cNvSpPr/>
          <p:nvPr/>
        </p:nvSpPr>
        <p:spPr>
          <a:xfrm>
            <a:off x="0" y="635000"/>
            <a:ext cx="9144000" cy="849600"/>
          </a:xfrm>
          <a:prstGeom prst="rect">
            <a:avLst/>
          </a:prstGeom>
          <a:solidFill>
            <a:schemeClr val="bg1">
              <a:alpha val="55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 algn="ctr" defTabSz="457200">
              <a:spcBef>
                <a:spcPct val="0"/>
              </a:spcBef>
              <a:buNone/>
            </a:pPr>
            <a:endParaRPr lang="de-DE" sz="3000">
              <a:solidFill>
                <a:srgbClr val="006EAC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" name="Bild 1" descr="Atemwegsliga_blau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2" y="713715"/>
            <a:ext cx="1222289" cy="746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997742"/>
      </p:ext>
    </p:extLst>
  </p:cSld>
  <p:clrMapOvr>
    <a:masterClrMapping/>
  </p:clrMapOvr>
  <p:transition spd="slow">
    <p:wheel spokes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E82F-8F2D-49C4-B48F-1BB6E0049F38}" type="datetimeFigureOut">
              <a:rPr lang="de-DE" smtClean="0"/>
              <a:t>29.08.2023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90C4-4C9C-4DD2-872D-C5E2840C61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11910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E82F-8F2D-49C4-B48F-1BB6E0049F38}" type="datetimeFigureOut">
              <a:rPr lang="de-DE" smtClean="0"/>
              <a:t>29.08.2023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90C4-4C9C-4DD2-872D-C5E2840C61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5507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E82F-8F2D-49C4-B48F-1BB6E0049F38}" type="datetimeFigureOut">
              <a:rPr lang="de-DE" smtClean="0"/>
              <a:t>29.08.2023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90C4-4C9C-4DD2-872D-C5E2840C61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71770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E82F-8F2D-49C4-B48F-1BB6E0049F38}" type="datetimeFigureOut">
              <a:rPr lang="de-DE" smtClean="0"/>
              <a:t>29.08.2023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90C4-4C9C-4DD2-872D-C5E2840C61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4440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A708-0D36-43D4-9A71-2B34A483A81C}" type="datetimeFigureOut">
              <a:rPr lang="de-DE" smtClean="0"/>
              <a:t>29.08.2023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88803-F633-4F86-9347-49F3CD3F85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7532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11" descr="fläche3.ps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600200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9656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656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" name="Rechteck 9"/>
          <p:cNvSpPr/>
          <p:nvPr/>
        </p:nvSpPr>
        <p:spPr>
          <a:xfrm>
            <a:off x="0" y="635000"/>
            <a:ext cx="9144000" cy="849600"/>
          </a:xfrm>
          <a:prstGeom prst="rect">
            <a:avLst/>
          </a:prstGeom>
          <a:solidFill>
            <a:schemeClr val="bg1">
              <a:alpha val="55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 algn="ctr" defTabSz="457200">
              <a:spcBef>
                <a:spcPct val="0"/>
              </a:spcBef>
              <a:buNone/>
            </a:pPr>
            <a:endParaRPr lang="de-DE" sz="3000">
              <a:solidFill>
                <a:srgbClr val="006EAC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6184901" y="355600"/>
            <a:ext cx="2959099" cy="279400"/>
          </a:xfrm>
          <a:prstGeom prst="rect">
            <a:avLst/>
          </a:prstGeom>
          <a:solidFill>
            <a:srgbClr val="E6832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DE"/>
          </a:p>
        </p:txBody>
      </p:sp>
      <p:pic>
        <p:nvPicPr>
          <p:cNvPr id="11" name="Bild 1" descr="Atemwegsliga_blau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2" y="713715"/>
            <a:ext cx="1222289" cy="74678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9291" y="635000"/>
            <a:ext cx="6463069" cy="849600"/>
          </a:xfrm>
        </p:spPr>
        <p:txBody>
          <a:bodyPr>
            <a:noAutofit/>
          </a:bodyPr>
          <a:lstStyle>
            <a:lvl1pPr>
              <a:defRPr sz="3000">
                <a:solidFill>
                  <a:srgbClr val="006EAC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485804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A708-0D36-43D4-9A71-2B34A483A81C}" type="datetimeFigureOut">
              <a:rPr lang="de-DE" smtClean="0"/>
              <a:t>29.08.2023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88803-F633-4F86-9347-49F3CD3F85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313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A708-0D36-43D4-9A71-2B34A483A81C}" type="datetimeFigureOut">
              <a:rPr lang="de-DE" smtClean="0"/>
              <a:t>29.08.2023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88803-F633-4F86-9347-49F3CD3F85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5286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A708-0D36-43D4-9A71-2B34A483A81C}" type="datetimeFigureOut">
              <a:rPr lang="de-DE" smtClean="0"/>
              <a:t>29.08.2023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88803-F633-4F86-9347-49F3CD3F85A2}" type="slidenum">
              <a:rPr lang="de-DE" smtClean="0"/>
              <a:t>‹Nr.›</a:t>
            </a:fld>
            <a:endParaRPr lang="de-DE"/>
          </a:p>
        </p:txBody>
      </p:sp>
      <p:pic>
        <p:nvPicPr>
          <p:cNvPr id="6" name="Bild 11" descr="fläche3.psd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600200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0" y="635000"/>
            <a:ext cx="9144000" cy="849600"/>
          </a:xfrm>
          <a:prstGeom prst="rect">
            <a:avLst/>
          </a:prstGeom>
          <a:solidFill>
            <a:schemeClr val="bg1">
              <a:alpha val="55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 algn="ctr" defTabSz="457200">
              <a:spcBef>
                <a:spcPct val="0"/>
              </a:spcBef>
              <a:buNone/>
            </a:pPr>
            <a:endParaRPr lang="de-DE" sz="3000">
              <a:solidFill>
                <a:srgbClr val="006EAC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Tabelle 6">
            <a:extLst>
              <a:ext uri="{FF2B5EF4-FFF2-40B4-BE49-F238E27FC236}">
                <a16:creationId xmlns:a16="http://schemas.microsoft.com/office/drawing/2014/main" id="{2019AB3D-35A0-6C76-8823-21D30CA26036}"/>
              </a:ext>
            </a:extLst>
          </p:cNvPr>
          <p:cNvGraphicFramePr>
            <a:graphicFrameLocks noGrp="1"/>
          </p:cNvGraphicFramePr>
          <p:nvPr userDrawn="1"/>
        </p:nvGraphicFramePr>
        <p:xfrm>
          <a:off x="1524000" y="1397000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365495230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7090091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4771617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80775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30184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47544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20475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09999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8462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A708-0D36-43D4-9A71-2B34A483A81C}" type="datetimeFigureOut">
              <a:rPr lang="de-DE" smtClean="0"/>
              <a:t>29.08.2023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88803-F633-4F86-9347-49F3CD3F85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9074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A708-0D36-43D4-9A71-2B34A483A81C}" type="datetimeFigureOut">
              <a:rPr lang="de-DE" smtClean="0"/>
              <a:t>29.08.2023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88803-F633-4F86-9347-49F3CD3F85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5302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91A708-0D36-43D4-9A71-2B34A483A81C}" type="datetimeFigureOut">
              <a:rPr lang="de-DE" smtClean="0"/>
              <a:t>29.08.2023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8803-F633-4F86-9347-49F3CD3F85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5849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37E82F-8F2D-49C4-B48F-1BB6E0049F38}" type="datetimeFigureOut">
              <a:rPr lang="de-DE" smtClean="0"/>
              <a:t>29.08.2023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090C4-4C9C-4DD2-872D-C5E2840C61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424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user/Atemwegsliga/playlists" TargetMode="External"/><Relationship Id="rId2" Type="http://schemas.openxmlformats.org/officeDocument/2006/relationships/hyperlink" Target="https://www.atemwegsliga.de/richtig-inhalieren.html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user/Atemwegsliga/playlists" TargetMode="External"/><Relationship Id="rId2" Type="http://schemas.openxmlformats.org/officeDocument/2006/relationships/hyperlink" Target="https://www.atemwegsliga.de/richtig-inhalieren.html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720"/>
              </a:spcAft>
            </a:pPr>
            <a:r>
              <a:rPr lang="de-DE" sz="4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Asthma-Management 2023</a:t>
            </a:r>
            <a:endParaRPr lang="de-DE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l">
              <a:lnSpc>
                <a:spcPct val="115000"/>
              </a:lnSpc>
              <a:spcAft>
                <a:spcPts val="720"/>
              </a:spcAft>
            </a:pPr>
            <a:r>
              <a:rPr lang="de-DE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S2k-Leitlinie zur fachärztlichen Diagnostik und Therapie von Asthma 2023</a:t>
            </a:r>
          </a:p>
          <a:p>
            <a:pPr algn="l">
              <a:lnSpc>
                <a:spcPct val="115000"/>
              </a:lnSpc>
              <a:spcAft>
                <a:spcPts val="720"/>
              </a:spcAft>
            </a:pPr>
            <a:r>
              <a:rPr lang="de-DE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herausgegeben von der Deutschen Gesellschaft für Pneumologie und Beatmungsmedizin e.V.</a:t>
            </a:r>
          </a:p>
          <a:p>
            <a:pPr algn="l">
              <a:lnSpc>
                <a:spcPct val="115000"/>
              </a:lnSpc>
              <a:spcAft>
                <a:spcPts val="720"/>
              </a:spcAft>
            </a:pPr>
            <a:r>
              <a:rPr lang="de-DE" sz="1800" b="1" dirty="0"/>
              <a:t>AWMF-</a:t>
            </a:r>
            <a:r>
              <a:rPr lang="de-DE" sz="1800" b="1" dirty="0" err="1"/>
              <a:t>Registernr</a:t>
            </a:r>
            <a:r>
              <a:rPr lang="de-DE" sz="1800" b="1" dirty="0"/>
              <a:t>.: 020-009</a:t>
            </a:r>
            <a:endParaRPr lang="de-DE" sz="18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endParaRPr lang="de-DE" sz="1600" dirty="0"/>
          </a:p>
          <a:p>
            <a:pPr algn="l"/>
            <a:endParaRPr lang="de-DE" sz="1600" dirty="0"/>
          </a:p>
          <a:p>
            <a:pPr algn="l"/>
            <a:endParaRPr lang="de-DE" sz="1600" dirty="0"/>
          </a:p>
          <a:p>
            <a:pPr algn="l"/>
            <a:r>
              <a:rPr lang="de-DE" sz="1600" dirty="0"/>
              <a:t>Ein Service der Deutschen Atemwegsliga e.V.</a:t>
            </a:r>
          </a:p>
        </p:txBody>
      </p:sp>
    </p:spTree>
    <p:extLst>
      <p:ext uri="{BB962C8B-B14F-4D97-AF65-F5344CB8AC3E}">
        <p14:creationId xmlns:p14="http://schemas.microsoft.com/office/powerpoint/2010/main" val="11688596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C2E4F5-5A47-A221-A807-0F6962050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Wichtige Differenzialdiagnosen:</a:t>
            </a:r>
            <a:br>
              <a:rPr lang="de-DE" dirty="0"/>
            </a:br>
            <a:r>
              <a:rPr lang="de-DE" dirty="0"/>
              <a:t>Erwachsene</a:t>
            </a:r>
          </a:p>
        </p:txBody>
      </p:sp>
      <p:graphicFrame>
        <p:nvGraphicFramePr>
          <p:cNvPr id="10" name="Tabelle 4">
            <a:extLst>
              <a:ext uri="{FF2B5EF4-FFF2-40B4-BE49-F238E27FC236}">
                <a16:creationId xmlns:a16="http://schemas.microsoft.com/office/drawing/2014/main" id="{D985A07E-8385-57FD-018F-BC3958411B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3418463"/>
              </p:ext>
            </p:extLst>
          </p:nvPr>
        </p:nvGraphicFramePr>
        <p:xfrm>
          <a:off x="0" y="1556792"/>
          <a:ext cx="9143999" cy="530120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822489">
                  <a:extLst>
                    <a:ext uri="{9D8B030D-6E8A-4147-A177-3AD203B41FA5}">
                      <a16:colId xmlns:a16="http://schemas.microsoft.com/office/drawing/2014/main" val="3344671818"/>
                    </a:ext>
                  </a:extLst>
                </a:gridCol>
                <a:gridCol w="5321510">
                  <a:extLst>
                    <a:ext uri="{9D8B030D-6E8A-4147-A177-3AD203B41FA5}">
                      <a16:colId xmlns:a16="http://schemas.microsoft.com/office/drawing/2014/main" val="3926564671"/>
                    </a:ext>
                  </a:extLst>
                </a:gridCol>
              </a:tblGrid>
              <a:tr h="102343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b="1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Krankheiten mit obstruktiver Ventilationsstörung</a:t>
                      </a:r>
                      <a:endParaRPr lang="de-DE" sz="1800" baseline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489CC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b="1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Erkrankungen ohne regelhaft vorliegende obstruktive Ventilationsstörung</a:t>
                      </a:r>
                    </a:p>
                  </a:txBody>
                  <a:tcPr anchor="ctr">
                    <a:solidFill>
                      <a:srgbClr val="489C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1891128"/>
                  </a:ext>
                </a:extLst>
              </a:tr>
              <a:tr h="4277774"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800" dirty="0">
                          <a:ln>
                            <a:noFill/>
                          </a:ln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COPD</a:t>
                      </a:r>
                    </a:p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800" dirty="0">
                          <a:ln>
                            <a:noFill/>
                          </a:ln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Bronchiektasen</a:t>
                      </a:r>
                    </a:p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800" dirty="0">
                          <a:ln>
                            <a:noFill/>
                          </a:ln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Mukoviszidose</a:t>
                      </a:r>
                    </a:p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800" dirty="0" err="1">
                          <a:ln>
                            <a:noFill/>
                          </a:ln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vocal</a:t>
                      </a:r>
                      <a:r>
                        <a:rPr lang="de-DE" sz="1800" dirty="0">
                          <a:ln>
                            <a:noFill/>
                          </a:ln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de-DE" sz="1800" dirty="0" err="1">
                          <a:ln>
                            <a:noFill/>
                          </a:ln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cord</a:t>
                      </a:r>
                      <a:r>
                        <a:rPr lang="de-DE" sz="1800" dirty="0">
                          <a:ln>
                            <a:noFill/>
                          </a:ln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de-DE" sz="1800" dirty="0" err="1">
                          <a:ln>
                            <a:noFill/>
                          </a:ln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dysfunction</a:t>
                      </a:r>
                      <a:r>
                        <a:rPr lang="de-DE" sz="1800" dirty="0">
                          <a:ln>
                            <a:noFill/>
                          </a:ln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(VCD)</a:t>
                      </a:r>
                    </a:p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800" dirty="0">
                          <a:ln>
                            <a:noFill/>
                          </a:ln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Lungenstauung mit Obstruktion (Asthma cardiale)</a:t>
                      </a:r>
                    </a:p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800" dirty="0">
                          <a:ln>
                            <a:noFill/>
                          </a:ln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zentrale Atemwegsstenosen (Tumoren, </a:t>
                      </a:r>
                      <a:r>
                        <a:rPr lang="de-DE" sz="1800" dirty="0" err="1">
                          <a:ln>
                            <a:noFill/>
                          </a:ln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Tracheomalazie</a:t>
                      </a:r>
                      <a:r>
                        <a:rPr lang="de-DE" sz="1800" dirty="0">
                          <a:ln>
                            <a:noFill/>
                          </a:ln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, Fremdkörper)</a:t>
                      </a:r>
                    </a:p>
                  </a:txBody>
                  <a:tcPr>
                    <a:solidFill>
                      <a:srgbClr val="EBE2DA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800" dirty="0">
                          <a:ln>
                            <a:noFill/>
                          </a:ln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chronische Bronchitis (nach WHO-Definition) </a:t>
                      </a:r>
                      <a:br>
                        <a:rPr lang="de-DE" sz="1800" dirty="0">
                          <a:ln>
                            <a:noFill/>
                          </a:ln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de-DE" sz="1800" dirty="0">
                          <a:ln>
                            <a:noFill/>
                          </a:ln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– chronisch persistierender Husten</a:t>
                      </a:r>
                    </a:p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800" dirty="0">
                          <a:ln>
                            <a:noFill/>
                          </a:ln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rezidivierende Lungenembolie</a:t>
                      </a:r>
                    </a:p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800" dirty="0">
                          <a:ln>
                            <a:noFill/>
                          </a:ln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Sarkoidose</a:t>
                      </a:r>
                    </a:p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800" dirty="0">
                          <a:ln>
                            <a:noFill/>
                          </a:ln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Pneumothorax</a:t>
                      </a:r>
                    </a:p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800" dirty="0">
                          <a:ln>
                            <a:noFill/>
                          </a:ln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diffuse </a:t>
                      </a:r>
                      <a:r>
                        <a:rPr lang="de-DE" sz="1800" dirty="0" err="1">
                          <a:ln>
                            <a:noFill/>
                          </a:ln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Lungenparenchymerkrankungen</a:t>
                      </a:r>
                      <a:endParaRPr lang="de-DE" sz="1800" dirty="0">
                        <a:ln>
                          <a:noFill/>
                        </a:ln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800" dirty="0">
                          <a:ln>
                            <a:noFill/>
                          </a:ln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eosinophile Bronchitis</a:t>
                      </a:r>
                    </a:p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800" dirty="0">
                          <a:ln>
                            <a:noFill/>
                          </a:ln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Bronchiolitis</a:t>
                      </a:r>
                    </a:p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800" dirty="0">
                          <a:ln>
                            <a:noFill/>
                          </a:ln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Lungenstauung</a:t>
                      </a:r>
                    </a:p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800" dirty="0">
                          <a:ln>
                            <a:noFill/>
                          </a:ln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Hyperventilationssyndrom</a:t>
                      </a:r>
                    </a:p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800" dirty="0">
                          <a:ln>
                            <a:noFill/>
                          </a:ln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vorübergehende postinfektiöse bronchiale Hyperreagibilität (mit Husten)</a:t>
                      </a:r>
                      <a:endParaRPr lang="de-DE" sz="1800" b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89999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43322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heel spokes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CCE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Differenzialdiagnose Asthma/COPD</a:t>
            </a:r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B1055944-FD0F-5597-7789-A117596F9B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519166"/>
              </p:ext>
            </p:extLst>
          </p:nvPr>
        </p:nvGraphicFramePr>
        <p:xfrm>
          <a:off x="6441" y="1584175"/>
          <a:ext cx="9137559" cy="522920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045853">
                  <a:extLst>
                    <a:ext uri="{9D8B030D-6E8A-4147-A177-3AD203B41FA5}">
                      <a16:colId xmlns:a16="http://schemas.microsoft.com/office/drawing/2014/main" val="3344671818"/>
                    </a:ext>
                  </a:extLst>
                </a:gridCol>
                <a:gridCol w="3045853">
                  <a:extLst>
                    <a:ext uri="{9D8B030D-6E8A-4147-A177-3AD203B41FA5}">
                      <a16:colId xmlns:a16="http://schemas.microsoft.com/office/drawing/2014/main" val="3926564671"/>
                    </a:ext>
                  </a:extLst>
                </a:gridCol>
                <a:gridCol w="3045853">
                  <a:extLst>
                    <a:ext uri="{9D8B030D-6E8A-4147-A177-3AD203B41FA5}">
                      <a16:colId xmlns:a16="http://schemas.microsoft.com/office/drawing/2014/main" val="3272982588"/>
                    </a:ext>
                  </a:extLst>
                </a:gridCol>
              </a:tblGrid>
              <a:tr h="22735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Merkmal</a:t>
                      </a:r>
                      <a:endParaRPr lang="de-DE" sz="1400" b="1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solidFill>
                      <a:srgbClr val="EBE2D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Asthma</a:t>
                      </a:r>
                      <a:endParaRPr lang="de-DE" sz="1400" b="1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solidFill>
                      <a:srgbClr val="ACCEE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COPD</a:t>
                      </a:r>
                      <a:endParaRPr lang="de-DE" sz="1400" b="1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solidFill>
                      <a:srgbClr val="F6CB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1891128"/>
                  </a:ext>
                </a:extLst>
              </a:tr>
              <a:tr h="454713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ln>
                            <a:noFill/>
                          </a:ln>
                          <a:effectLst/>
                        </a:rPr>
                        <a:t>Alter bei Erstdiagnose</a:t>
                      </a:r>
                      <a:endParaRPr lang="de-DE" sz="1400" dirty="0">
                        <a:ln>
                          <a:noFill/>
                        </a:ln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solidFill>
                      <a:srgbClr val="EBE2D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ln>
                            <a:noFill/>
                          </a:ln>
                          <a:effectLst/>
                        </a:rPr>
                        <a:t>entweder im Kindes- und Jugendalter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ln>
                            <a:noFill/>
                          </a:ln>
                          <a:effectLst/>
                        </a:rPr>
                        <a:t>oder im Erwachsenenalter</a:t>
                      </a:r>
                      <a:endParaRPr lang="de-DE" sz="1400" dirty="0">
                        <a:ln>
                          <a:noFill/>
                        </a:ln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solidFill>
                      <a:srgbClr val="ACCEE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ln>
                            <a:noFill/>
                          </a:ln>
                          <a:effectLst/>
                        </a:rPr>
                        <a:t>meist nicht vor der 6. Lebensdekade</a:t>
                      </a:r>
                      <a:endParaRPr lang="de-DE" sz="1400" dirty="0">
                        <a:ln>
                          <a:noFill/>
                        </a:ln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solidFill>
                      <a:srgbClr val="F6CB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8999939"/>
                  </a:ext>
                </a:extLst>
              </a:tr>
              <a:tr h="22735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ln>
                            <a:noFill/>
                          </a:ln>
                          <a:effectLst/>
                        </a:rPr>
                        <a:t>Beginn der Erkrankung</a:t>
                      </a:r>
                      <a:endParaRPr lang="de-DE" sz="1400" dirty="0">
                        <a:ln>
                          <a:noFill/>
                        </a:ln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solidFill>
                      <a:srgbClr val="EBE2D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ln>
                            <a:noFill/>
                          </a:ln>
                          <a:effectLst/>
                        </a:rPr>
                        <a:t>oft relativ abrupter Beginn</a:t>
                      </a:r>
                      <a:endParaRPr lang="de-DE" sz="1400" dirty="0">
                        <a:ln>
                          <a:noFill/>
                        </a:ln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solidFill>
                      <a:srgbClr val="ACCEE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ln>
                            <a:noFill/>
                          </a:ln>
                          <a:effectLst/>
                        </a:rPr>
                        <a:t>Schleichender Beginn</a:t>
                      </a:r>
                      <a:endParaRPr lang="de-DE" sz="1400" dirty="0">
                        <a:ln>
                          <a:noFill/>
                        </a:ln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solidFill>
                      <a:srgbClr val="F6CB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0231068"/>
                  </a:ext>
                </a:extLst>
              </a:tr>
              <a:tr h="68206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ln>
                            <a:noFill/>
                          </a:ln>
                          <a:effectLst/>
                        </a:rPr>
                        <a:t>Tabakrauchen</a:t>
                      </a:r>
                      <a:endParaRPr lang="de-DE" sz="1400" dirty="0">
                        <a:ln>
                          <a:noFill/>
                        </a:ln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solidFill>
                      <a:srgbClr val="EBE2D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ln>
                            <a:noFill/>
                          </a:ln>
                          <a:effectLst/>
                        </a:rPr>
                        <a:t>kein direkter Kausalzusammenhang;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ln>
                            <a:noFill/>
                          </a:ln>
                          <a:effectLst/>
                        </a:rPr>
                        <a:t>Verschlechterung durch Rauchen möglich</a:t>
                      </a:r>
                      <a:endParaRPr lang="de-DE" sz="1400" dirty="0">
                        <a:ln>
                          <a:noFill/>
                        </a:ln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solidFill>
                      <a:srgbClr val="ACCEE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ln>
                            <a:noFill/>
                          </a:ln>
                          <a:effectLst/>
                        </a:rPr>
                        <a:t>direkter Kausalzusammenhang</a:t>
                      </a:r>
                      <a:endParaRPr lang="de-DE" sz="1400" dirty="0">
                        <a:ln>
                          <a:noFill/>
                        </a:ln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solidFill>
                      <a:srgbClr val="F6CB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3447699"/>
                  </a:ext>
                </a:extLst>
              </a:tr>
              <a:tr h="68206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ln>
                            <a:noFill/>
                          </a:ln>
                          <a:effectLst/>
                        </a:rPr>
                        <a:t>Beschwerdebild</a:t>
                      </a:r>
                      <a:endParaRPr lang="de-DE" sz="1400" dirty="0">
                        <a:ln>
                          <a:noFill/>
                        </a:ln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solidFill>
                      <a:srgbClr val="EBE2D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ln>
                            <a:noFill/>
                          </a:ln>
                          <a:effectLst/>
                        </a:rPr>
                        <a:t>Anfallsartig und variabel auftretende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ln>
                            <a:noFill/>
                          </a:ln>
                          <a:effectLst/>
                        </a:rPr>
                        <a:t>Beschwerden (Luftnot, Husten, Brustenge)</a:t>
                      </a:r>
                      <a:endParaRPr lang="de-DE" sz="1400" dirty="0">
                        <a:ln>
                          <a:noFill/>
                        </a:ln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solidFill>
                      <a:srgbClr val="ACCEE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ln>
                            <a:noFill/>
                          </a:ln>
                          <a:effectLst/>
                        </a:rPr>
                        <a:t>Atemnot bei Belastung</a:t>
                      </a:r>
                      <a:endParaRPr lang="de-DE" sz="1400" dirty="0">
                        <a:ln>
                          <a:noFill/>
                        </a:ln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solidFill>
                      <a:srgbClr val="F6CB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2784672"/>
                  </a:ext>
                </a:extLst>
              </a:tr>
              <a:tr h="22735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ln>
                            <a:noFill/>
                          </a:ln>
                          <a:effectLst/>
                        </a:rPr>
                        <a:t>Verlauf</a:t>
                      </a:r>
                      <a:endParaRPr lang="de-DE" sz="1400" dirty="0">
                        <a:ln>
                          <a:noFill/>
                        </a:ln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solidFill>
                      <a:srgbClr val="EBE2D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ln>
                            <a:noFill/>
                          </a:ln>
                          <a:effectLst/>
                        </a:rPr>
                        <a:t>variabel und episodisch</a:t>
                      </a:r>
                      <a:endParaRPr lang="de-DE" sz="1400" dirty="0">
                        <a:ln>
                          <a:noFill/>
                        </a:ln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solidFill>
                      <a:srgbClr val="ACCEE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ln>
                            <a:noFill/>
                          </a:ln>
                          <a:effectLst/>
                        </a:rPr>
                        <a:t>Chronisch und meist progredient</a:t>
                      </a:r>
                      <a:endParaRPr lang="de-DE" sz="1400" dirty="0">
                        <a:ln>
                          <a:noFill/>
                        </a:ln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solidFill>
                      <a:srgbClr val="F6CB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5989566"/>
                  </a:ext>
                </a:extLst>
              </a:tr>
              <a:tr h="68206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ln>
                            <a:noFill/>
                          </a:ln>
                          <a:effectLst/>
                        </a:rPr>
                        <a:t>Allergien</a:t>
                      </a:r>
                      <a:endParaRPr lang="de-DE" sz="1400" dirty="0">
                        <a:ln>
                          <a:noFill/>
                        </a:ln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solidFill>
                      <a:srgbClr val="EBE2D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ln>
                            <a:noFill/>
                          </a:ln>
                          <a:effectLst/>
                        </a:rPr>
                        <a:t>Häufig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ln>
                            <a:noFill/>
                          </a:ln>
                          <a:effectLst/>
                        </a:rPr>
                        <a:t>(bei intrinsischem Asthma aber fehlend)</a:t>
                      </a:r>
                      <a:endParaRPr lang="de-DE" sz="1400" dirty="0">
                        <a:ln>
                          <a:noFill/>
                        </a:ln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solidFill>
                      <a:srgbClr val="ACCEE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ln>
                            <a:noFill/>
                          </a:ln>
                          <a:effectLst/>
                        </a:rPr>
                        <a:t>kein direkter Kausalzusammenhang</a:t>
                      </a:r>
                      <a:endParaRPr lang="de-DE" sz="1400" dirty="0">
                        <a:ln>
                          <a:noFill/>
                        </a:ln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solidFill>
                      <a:srgbClr val="F6CB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2248008"/>
                  </a:ext>
                </a:extLst>
              </a:tr>
              <a:tr h="454713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ln>
                            <a:noFill/>
                          </a:ln>
                          <a:effectLst/>
                        </a:rPr>
                        <a:t>Obstruktion</a:t>
                      </a:r>
                      <a:endParaRPr lang="de-DE" sz="1400" dirty="0">
                        <a:ln>
                          <a:noFill/>
                        </a:ln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solidFill>
                      <a:srgbClr val="EBE2D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ln>
                            <a:noFill/>
                          </a:ln>
                          <a:effectLst/>
                        </a:rPr>
                        <a:t>Variabel, oft reversibel,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ln>
                            <a:noFill/>
                          </a:ln>
                          <a:effectLst/>
                        </a:rPr>
                        <a:t>oft aktuell nicht nachweisbar</a:t>
                      </a:r>
                      <a:endParaRPr lang="de-DE" sz="1400" dirty="0">
                        <a:ln>
                          <a:noFill/>
                        </a:ln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solidFill>
                      <a:srgbClr val="ACCEE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ln>
                            <a:noFill/>
                          </a:ln>
                          <a:effectLst/>
                        </a:rPr>
                        <a:t>immer nachweisbar, nie voll reversibel</a:t>
                      </a:r>
                      <a:endParaRPr lang="de-DE" sz="1400" dirty="0">
                        <a:ln>
                          <a:noFill/>
                        </a:ln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solidFill>
                      <a:srgbClr val="F6CB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4927277"/>
                  </a:ext>
                </a:extLst>
              </a:tr>
              <a:tr h="454713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ln>
                            <a:noFill/>
                          </a:ln>
                          <a:effectLst/>
                        </a:rPr>
                        <a:t>Ansprechen der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ln>
                            <a:noFill/>
                          </a:ln>
                          <a:effectLst/>
                        </a:rPr>
                        <a:t>Obstruktion </a:t>
                      </a:r>
                      <a:r>
                        <a:rPr lang="de-DE" sz="1400" dirty="0" err="1">
                          <a:ln>
                            <a:noFill/>
                          </a:ln>
                          <a:effectLst/>
                        </a:rPr>
                        <a:t>of</a:t>
                      </a:r>
                      <a:r>
                        <a:rPr lang="de-DE" sz="1400" dirty="0">
                          <a:ln>
                            <a:noFill/>
                          </a:ln>
                          <a:effectLst/>
                        </a:rPr>
                        <a:t> Steroide</a:t>
                      </a:r>
                      <a:endParaRPr lang="de-DE" sz="1400" dirty="0">
                        <a:ln>
                          <a:noFill/>
                        </a:ln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solidFill>
                      <a:srgbClr val="EBE2D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regelhaft vorhanden</a:t>
                      </a:r>
                      <a:endParaRPr lang="de-DE" sz="14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solidFill>
                      <a:srgbClr val="ACCEE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selten</a:t>
                      </a:r>
                      <a:endParaRPr lang="de-DE" sz="14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solidFill>
                      <a:srgbClr val="F6CB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8456279"/>
                  </a:ext>
                </a:extLst>
              </a:tr>
              <a:tr h="22735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ln>
                            <a:noFill/>
                          </a:ln>
                          <a:effectLst/>
                        </a:rPr>
                        <a:t>Diffusionskapazität</a:t>
                      </a:r>
                      <a:endParaRPr lang="de-DE" sz="1400" dirty="0">
                        <a:ln>
                          <a:noFill/>
                        </a:ln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solidFill>
                      <a:srgbClr val="EBE2D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normal</a:t>
                      </a:r>
                      <a:endParaRPr lang="de-DE" sz="14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solidFill>
                      <a:srgbClr val="ACCEE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erniedrigt</a:t>
                      </a:r>
                      <a:endParaRPr lang="de-DE" sz="14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solidFill>
                      <a:srgbClr val="F6CB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723334"/>
                  </a:ext>
                </a:extLst>
              </a:tr>
              <a:tr h="454713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ln>
                            <a:noFill/>
                          </a:ln>
                          <a:effectLst/>
                        </a:rPr>
                        <a:t>Bronchiale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ln>
                            <a:noFill/>
                          </a:ln>
                          <a:effectLst/>
                        </a:rPr>
                        <a:t>Hyperreagibilität</a:t>
                      </a:r>
                      <a:endParaRPr lang="de-DE" sz="1400" dirty="0">
                        <a:ln>
                          <a:noFill/>
                        </a:ln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solidFill>
                      <a:srgbClr val="EBE2D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meist vorhanden</a:t>
                      </a:r>
                      <a:endParaRPr lang="de-DE" sz="14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solidFill>
                      <a:srgbClr val="ACCEE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eher selten</a:t>
                      </a:r>
                      <a:endParaRPr lang="de-DE" sz="14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solidFill>
                      <a:srgbClr val="F6CB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562410"/>
                  </a:ext>
                </a:extLst>
              </a:tr>
              <a:tr h="22735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 err="1">
                          <a:ln>
                            <a:noFill/>
                          </a:ln>
                          <a:effectLst/>
                        </a:rPr>
                        <a:t>FeNO</a:t>
                      </a:r>
                      <a:endParaRPr lang="de-DE" sz="1400" dirty="0">
                        <a:ln>
                          <a:noFill/>
                        </a:ln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solidFill>
                      <a:srgbClr val="EBE2D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oft erhöht</a:t>
                      </a:r>
                      <a:endParaRPr lang="de-DE" sz="14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solidFill>
                      <a:srgbClr val="ACCEE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normal bis niedrig</a:t>
                      </a:r>
                      <a:endParaRPr lang="de-DE" sz="14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solidFill>
                      <a:srgbClr val="F6CB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5534894"/>
                  </a:ext>
                </a:extLst>
              </a:tr>
              <a:tr h="22735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 err="1">
                          <a:ln>
                            <a:noFill/>
                          </a:ln>
                          <a:effectLst/>
                        </a:rPr>
                        <a:t>Bluteosinophile</a:t>
                      </a:r>
                      <a:endParaRPr lang="de-DE" sz="1400" dirty="0">
                        <a:ln>
                          <a:noFill/>
                        </a:ln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solidFill>
                      <a:srgbClr val="EBE2D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typischerweise erhöht</a:t>
                      </a:r>
                      <a:endParaRPr lang="de-DE" sz="14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solidFill>
                      <a:srgbClr val="ACCEE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bei einer Minderheit (mäßig) erhöht</a:t>
                      </a:r>
                      <a:endParaRPr lang="de-DE" sz="14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solidFill>
                      <a:srgbClr val="F6CB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74537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77118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heel spokes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96063A-9A24-F09A-D085-EEA57F393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Therapie-Ziel: Asthma-Remission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C4A50E53-8BCC-4C87-CE87-886E15C6B33E}"/>
              </a:ext>
            </a:extLst>
          </p:cNvPr>
          <p:cNvGrpSpPr/>
          <p:nvPr/>
        </p:nvGrpSpPr>
        <p:grpSpPr>
          <a:xfrm>
            <a:off x="729027" y="1896164"/>
            <a:ext cx="7011866" cy="4385727"/>
            <a:chOff x="729027" y="1896164"/>
            <a:chExt cx="7011866" cy="4385727"/>
          </a:xfrm>
        </p:grpSpPr>
        <p:sp>
          <p:nvSpPr>
            <p:cNvPr id="3" name="Textfeld 2">
              <a:extLst>
                <a:ext uri="{FF2B5EF4-FFF2-40B4-BE49-F238E27FC236}">
                  <a16:creationId xmlns:a16="http://schemas.microsoft.com/office/drawing/2014/main" id="{AA48223D-DA93-2B5F-2997-5092290A983D}"/>
                </a:ext>
              </a:extLst>
            </p:cNvPr>
            <p:cNvSpPr txBox="1"/>
            <p:nvPr/>
          </p:nvSpPr>
          <p:spPr>
            <a:xfrm>
              <a:off x="799275" y="2672615"/>
              <a:ext cx="5851987" cy="95410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de-DE" sz="2800" dirty="0"/>
                <a:t>Abwesenheit von Asthma-Symptomen </a:t>
              </a:r>
            </a:p>
            <a:p>
              <a:r>
                <a:rPr lang="de-DE" sz="2800" dirty="0"/>
                <a:t>(gute Asthma-Kontrolle)</a:t>
              </a:r>
            </a:p>
          </p:txBody>
        </p:sp>
        <p:sp>
          <p:nvSpPr>
            <p:cNvPr id="4" name="Textfeld 3">
              <a:extLst>
                <a:ext uri="{FF2B5EF4-FFF2-40B4-BE49-F238E27FC236}">
                  <a16:creationId xmlns:a16="http://schemas.microsoft.com/office/drawing/2014/main" id="{7F32E937-3766-8C50-A645-BC4F6183C931}"/>
                </a:ext>
              </a:extLst>
            </p:cNvPr>
            <p:cNvSpPr txBox="1"/>
            <p:nvPr/>
          </p:nvSpPr>
          <p:spPr>
            <a:xfrm>
              <a:off x="791426" y="3841743"/>
              <a:ext cx="5025286" cy="5232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de-DE" sz="2800" dirty="0"/>
                <a:t>Abwesenheit von Exazerbationen</a:t>
              </a:r>
            </a:p>
          </p:txBody>
        </p:sp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EE6737AC-8341-5589-C02B-FF456D90D2DA}"/>
                </a:ext>
              </a:extLst>
            </p:cNvPr>
            <p:cNvSpPr txBox="1"/>
            <p:nvPr/>
          </p:nvSpPr>
          <p:spPr>
            <a:xfrm>
              <a:off x="729027" y="1896164"/>
              <a:ext cx="3986989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de-DE" sz="2800" b="1" dirty="0"/>
                <a:t>Dauerhaft (≥ 12 Monate):</a:t>
              </a:r>
            </a:p>
          </p:txBody>
        </p:sp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8DE51EDD-12D8-3E38-2951-789A2AE0E49A}"/>
                </a:ext>
              </a:extLst>
            </p:cNvPr>
            <p:cNvSpPr txBox="1"/>
            <p:nvPr/>
          </p:nvSpPr>
          <p:spPr>
            <a:xfrm>
              <a:off x="791426" y="4579984"/>
              <a:ext cx="3510128" cy="5232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de-DE" sz="2800" dirty="0"/>
                <a:t>Stabile Lungenfunktion</a:t>
              </a:r>
            </a:p>
          </p:txBody>
        </p:sp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E2DD750F-0A47-5EB8-1D44-6AE78B71D4BE}"/>
                </a:ext>
              </a:extLst>
            </p:cNvPr>
            <p:cNvSpPr txBox="1"/>
            <p:nvPr/>
          </p:nvSpPr>
          <p:spPr>
            <a:xfrm>
              <a:off x="791426" y="5327784"/>
              <a:ext cx="6949467" cy="95410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de-DE" sz="2800" dirty="0"/>
                <a:t>Kein Bedarf an systemischen Glukokortikoiden </a:t>
              </a:r>
            </a:p>
            <a:p>
              <a:r>
                <a:rPr lang="de-DE" sz="2800" dirty="0"/>
                <a:t>für die Behandlung von Asthma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02116296"/>
      </p:ext>
    </p:extLst>
  </p:cSld>
  <p:clrMapOvr>
    <a:masterClrMapping/>
  </p:clrMapOvr>
  <p:transition spd="slow">
    <p:wheel spokes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966C85-5E04-298C-7E49-67F331D1F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Asthma-Kontrolle: Haupt-Kriterien</a:t>
            </a:r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826B43D6-EA54-35C1-2CC2-992CEAE635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9089818"/>
              </p:ext>
            </p:extLst>
          </p:nvPr>
        </p:nvGraphicFramePr>
        <p:xfrm>
          <a:off x="179512" y="1772816"/>
          <a:ext cx="8784975" cy="47525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6995">
                  <a:extLst>
                    <a:ext uri="{9D8B030D-6E8A-4147-A177-3AD203B41FA5}">
                      <a16:colId xmlns:a16="http://schemas.microsoft.com/office/drawing/2014/main" val="617089637"/>
                    </a:ext>
                  </a:extLst>
                </a:gridCol>
                <a:gridCol w="1756995">
                  <a:extLst>
                    <a:ext uri="{9D8B030D-6E8A-4147-A177-3AD203B41FA5}">
                      <a16:colId xmlns:a16="http://schemas.microsoft.com/office/drawing/2014/main" val="3728020608"/>
                    </a:ext>
                  </a:extLst>
                </a:gridCol>
                <a:gridCol w="1756995">
                  <a:extLst>
                    <a:ext uri="{9D8B030D-6E8A-4147-A177-3AD203B41FA5}">
                      <a16:colId xmlns:a16="http://schemas.microsoft.com/office/drawing/2014/main" val="2174603527"/>
                    </a:ext>
                  </a:extLst>
                </a:gridCol>
                <a:gridCol w="1756995">
                  <a:extLst>
                    <a:ext uri="{9D8B030D-6E8A-4147-A177-3AD203B41FA5}">
                      <a16:colId xmlns:a16="http://schemas.microsoft.com/office/drawing/2014/main" val="3523101077"/>
                    </a:ext>
                  </a:extLst>
                </a:gridCol>
                <a:gridCol w="1756995">
                  <a:extLst>
                    <a:ext uri="{9D8B030D-6E8A-4147-A177-3AD203B41FA5}">
                      <a16:colId xmlns:a16="http://schemas.microsoft.com/office/drawing/2014/main" val="1592035269"/>
                    </a:ext>
                  </a:extLst>
                </a:gridCol>
              </a:tblGrid>
              <a:tr h="1056117">
                <a:tc>
                  <a:txBody>
                    <a:bodyPr/>
                    <a:lstStyle/>
                    <a:p>
                      <a:endParaRPr lang="de-DE" dirty="0">
                        <a:solidFill>
                          <a:schemeClr val="bg1"/>
                        </a:solidFill>
                      </a:endParaRPr>
                    </a:p>
                  </a:txBody>
                  <a:tcPr marL="180000">
                    <a:solidFill>
                      <a:srgbClr val="3399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kontrolliertes Asthma bei Kindern</a:t>
                      </a:r>
                    </a:p>
                  </a:txBody>
                  <a:tcPr>
                    <a:solidFill>
                      <a:srgbClr val="3399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kontrolliertes Asthma bei Erwachsenen</a:t>
                      </a:r>
                    </a:p>
                  </a:txBody>
                  <a:tcPr>
                    <a:solidFill>
                      <a:srgbClr val="3399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teilweise kontrolliertes Asthma</a:t>
                      </a:r>
                    </a:p>
                  </a:txBody>
                  <a:tcPr>
                    <a:solidFill>
                      <a:srgbClr val="3399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unkontrolliertes Asthma</a:t>
                      </a:r>
                    </a:p>
                  </a:txBody>
                  <a:tcPr>
                    <a:solidFill>
                      <a:srgbClr val="3399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3152270"/>
                  </a:ext>
                </a:extLst>
              </a:tr>
              <a:tr h="739282">
                <a:tc gridSpan="3">
                  <a:txBody>
                    <a:bodyPr/>
                    <a:lstStyle/>
                    <a:p>
                      <a:endParaRPr lang="de-DE" dirty="0"/>
                    </a:p>
                  </a:txBody>
                  <a:tcPr marL="180000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1-2 Kriterien erfüllt</a:t>
                      </a:r>
                    </a:p>
                  </a:txBody>
                  <a:tcPr>
                    <a:solidFill>
                      <a:srgbClr val="ACCE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mindestens 2 Kriterien erfüllt</a:t>
                      </a:r>
                    </a:p>
                  </a:txBody>
                  <a:tcPr>
                    <a:solidFill>
                      <a:srgbClr val="ACCE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44429"/>
                  </a:ext>
                </a:extLst>
              </a:tr>
              <a:tr h="739282">
                <a:tc>
                  <a:txBody>
                    <a:bodyPr/>
                    <a:lstStyle/>
                    <a:p>
                      <a:r>
                        <a:rPr lang="de-DE" dirty="0"/>
                        <a:t>Symptome tagesüber</a:t>
                      </a:r>
                    </a:p>
                  </a:txBody>
                  <a:tcPr marL="180000">
                    <a:solidFill>
                      <a:srgbClr val="A3C8D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keine</a:t>
                      </a:r>
                    </a:p>
                  </a:txBody>
                  <a:tcPr>
                    <a:solidFill>
                      <a:srgbClr val="A3C8D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≤ 2x/Woche</a:t>
                      </a:r>
                    </a:p>
                  </a:txBody>
                  <a:tcPr>
                    <a:solidFill>
                      <a:srgbClr val="A3C8DB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de-DE" dirty="0"/>
                        <a:t>&gt; 2x/Woche</a:t>
                      </a:r>
                    </a:p>
                  </a:txBody>
                  <a:tcPr>
                    <a:solidFill>
                      <a:srgbClr val="A3C8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7199668"/>
                  </a:ext>
                </a:extLst>
              </a:tr>
              <a:tr h="739282">
                <a:tc>
                  <a:txBody>
                    <a:bodyPr/>
                    <a:lstStyle/>
                    <a:p>
                      <a:r>
                        <a:rPr lang="de-DE" dirty="0"/>
                        <a:t>Symptome nachts</a:t>
                      </a:r>
                    </a:p>
                  </a:txBody>
                  <a:tcPr marL="180000">
                    <a:solidFill>
                      <a:srgbClr val="A3C8D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keine</a:t>
                      </a:r>
                    </a:p>
                  </a:txBody>
                  <a:tcPr>
                    <a:solidFill>
                      <a:srgbClr val="A3C8D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keine</a:t>
                      </a:r>
                    </a:p>
                  </a:txBody>
                  <a:tcPr>
                    <a:solidFill>
                      <a:srgbClr val="A3C8DB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de-DE" dirty="0"/>
                        <a:t>Jedes Symptom</a:t>
                      </a:r>
                    </a:p>
                  </a:txBody>
                  <a:tcPr>
                    <a:solidFill>
                      <a:srgbClr val="A3C8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1893021"/>
                  </a:ext>
                </a:extLst>
              </a:tr>
              <a:tr h="739282">
                <a:tc>
                  <a:txBody>
                    <a:bodyPr/>
                    <a:lstStyle/>
                    <a:p>
                      <a:r>
                        <a:rPr lang="de-DE" dirty="0"/>
                        <a:t>Bedarfs-medikation</a:t>
                      </a:r>
                    </a:p>
                  </a:txBody>
                  <a:tcPr marL="180000">
                    <a:solidFill>
                      <a:srgbClr val="A3C8D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keine</a:t>
                      </a:r>
                    </a:p>
                  </a:txBody>
                  <a:tcPr>
                    <a:solidFill>
                      <a:srgbClr val="A3C8D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≤ 2x/Woche</a:t>
                      </a:r>
                    </a:p>
                  </a:txBody>
                  <a:tcPr>
                    <a:solidFill>
                      <a:srgbClr val="A3C8DB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de-DE" dirty="0"/>
                        <a:t>&gt; 2x/Woche</a:t>
                      </a:r>
                    </a:p>
                  </a:txBody>
                  <a:tcPr>
                    <a:solidFill>
                      <a:srgbClr val="A3C8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8049009"/>
                  </a:ext>
                </a:extLst>
              </a:tr>
              <a:tr h="739282">
                <a:tc>
                  <a:txBody>
                    <a:bodyPr/>
                    <a:lstStyle/>
                    <a:p>
                      <a:r>
                        <a:rPr lang="de-DE" dirty="0" err="1"/>
                        <a:t>Aktivitätsein-schränkungen</a:t>
                      </a:r>
                      <a:endParaRPr lang="de-DE" dirty="0"/>
                    </a:p>
                  </a:txBody>
                  <a:tcPr marL="180000">
                    <a:solidFill>
                      <a:srgbClr val="ACCDD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keine</a:t>
                      </a:r>
                    </a:p>
                  </a:txBody>
                  <a:tcPr>
                    <a:solidFill>
                      <a:srgbClr val="ACCDD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keine</a:t>
                      </a:r>
                    </a:p>
                  </a:txBody>
                  <a:tcPr>
                    <a:solidFill>
                      <a:srgbClr val="ACCDDD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de-DE" dirty="0"/>
                        <a:t>jede Einschränkung</a:t>
                      </a:r>
                    </a:p>
                  </a:txBody>
                  <a:tcPr>
                    <a:solidFill>
                      <a:srgbClr val="ACCD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02147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3463338"/>
      </p:ext>
    </p:extLst>
  </p:cSld>
  <p:clrMapOvr>
    <a:masterClrMapping/>
  </p:clrMapOvr>
  <p:transition spd="slow">
    <p:wheel spokes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77A530-53CD-98DD-170D-FD2A62CF8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Schweregrad des Asthma (Erwachsene)</a:t>
            </a:r>
          </a:p>
        </p:txBody>
      </p:sp>
      <p:graphicFrame>
        <p:nvGraphicFramePr>
          <p:cNvPr id="10" name="Tabelle 10">
            <a:extLst>
              <a:ext uri="{FF2B5EF4-FFF2-40B4-BE49-F238E27FC236}">
                <a16:creationId xmlns:a16="http://schemas.microsoft.com/office/drawing/2014/main" id="{0EFFE799-600B-5F92-FBAF-606AD026C8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3073371"/>
              </p:ext>
            </p:extLst>
          </p:nvPr>
        </p:nvGraphicFramePr>
        <p:xfrm>
          <a:off x="251520" y="1772816"/>
          <a:ext cx="8712968" cy="46467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7973">
                  <a:extLst>
                    <a:ext uri="{9D8B030D-6E8A-4147-A177-3AD203B41FA5}">
                      <a16:colId xmlns:a16="http://schemas.microsoft.com/office/drawing/2014/main" val="2992376272"/>
                    </a:ext>
                  </a:extLst>
                </a:gridCol>
                <a:gridCol w="5804995">
                  <a:extLst>
                    <a:ext uri="{9D8B030D-6E8A-4147-A177-3AD203B41FA5}">
                      <a16:colId xmlns:a16="http://schemas.microsoft.com/office/drawing/2014/main" val="1242102320"/>
                    </a:ext>
                  </a:extLst>
                </a:gridCol>
              </a:tblGrid>
              <a:tr h="451764">
                <a:tc>
                  <a:txBody>
                    <a:bodyPr/>
                    <a:lstStyle/>
                    <a:p>
                      <a:r>
                        <a:rPr lang="de-DE" sz="2200" dirty="0">
                          <a:solidFill>
                            <a:schemeClr val="bg1"/>
                          </a:solidFill>
                        </a:rPr>
                        <a:t>Asthmaschweregrade</a:t>
                      </a:r>
                    </a:p>
                  </a:txBody>
                  <a:tcPr>
                    <a:solidFill>
                      <a:srgbClr val="489CC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200" dirty="0">
                          <a:solidFill>
                            <a:schemeClr val="bg1"/>
                          </a:solidFill>
                        </a:rPr>
                        <a:t>Charakteristika</a:t>
                      </a:r>
                    </a:p>
                  </a:txBody>
                  <a:tcPr>
                    <a:solidFill>
                      <a:srgbClr val="489C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4571236"/>
                  </a:ext>
                </a:extLst>
              </a:tr>
              <a:tr h="806722">
                <a:tc>
                  <a:txBody>
                    <a:bodyPr/>
                    <a:lstStyle/>
                    <a:p>
                      <a:r>
                        <a:rPr lang="de-DE" sz="2200" dirty="0"/>
                        <a:t>leicht</a:t>
                      </a:r>
                    </a:p>
                  </a:txBody>
                  <a:tcPr>
                    <a:solidFill>
                      <a:srgbClr val="ACCA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200" dirty="0"/>
                        <a:t>gute Asthmakontrolle unter Medikation der Therapiestufe 1 oder 2 erreichbar</a:t>
                      </a:r>
                    </a:p>
                  </a:txBody>
                  <a:tcPr>
                    <a:solidFill>
                      <a:srgbClr val="ACC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5229724"/>
                  </a:ext>
                </a:extLst>
              </a:tr>
              <a:tr h="806722">
                <a:tc>
                  <a:txBody>
                    <a:bodyPr/>
                    <a:lstStyle/>
                    <a:p>
                      <a:r>
                        <a:rPr lang="de-DE" sz="2200" dirty="0"/>
                        <a:t>mittel</a:t>
                      </a:r>
                    </a:p>
                  </a:txBody>
                  <a:tcPr>
                    <a:solidFill>
                      <a:srgbClr val="A3CA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200" dirty="0"/>
                        <a:t>gute Asthmakontrolle unter Medikation der Therapiestufe 3 oder 4 erreichbar</a:t>
                      </a:r>
                    </a:p>
                  </a:txBody>
                  <a:tcPr>
                    <a:solidFill>
                      <a:srgbClr val="A3CA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3660188"/>
                  </a:ext>
                </a:extLst>
              </a:tr>
              <a:tr h="2581509">
                <a:tc>
                  <a:txBody>
                    <a:bodyPr/>
                    <a:lstStyle/>
                    <a:p>
                      <a:r>
                        <a:rPr lang="de-DE" sz="2200" dirty="0"/>
                        <a:t>schwer</a:t>
                      </a:r>
                    </a:p>
                  </a:txBody>
                  <a:tcPr>
                    <a:solidFill>
                      <a:srgbClr val="98BED1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de-DE" sz="2200" dirty="0"/>
                        <a:t>nicht gut kontrolliertes Asthma unter hochdosierter ICS-LABA-Therapie</a:t>
                      </a:r>
                    </a:p>
                    <a:p>
                      <a:r>
                        <a:rPr lang="de-DE" sz="2200" dirty="0"/>
                        <a:t>oder 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de-DE" sz="2200" dirty="0"/>
                        <a:t>Verlust der Asthmakontrolle bei Reduktion der hochdosierten ICS-LABA-Therapie</a:t>
                      </a:r>
                    </a:p>
                    <a:p>
                      <a:endParaRPr lang="de-DE" sz="2200" dirty="0"/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de-DE" sz="2200" dirty="0"/>
                        <a:t>Notwendigkeit der Therapiestufe 5 </a:t>
                      </a:r>
                    </a:p>
                  </a:txBody>
                  <a:tcPr>
                    <a:solidFill>
                      <a:srgbClr val="98BE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64719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8048914"/>
      </p:ext>
    </p:extLst>
  </p:cSld>
  <p:clrMapOvr>
    <a:masterClrMapping/>
  </p:clrMapOvr>
  <p:transition spd="slow">
    <p:wheel spokes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3D7A41-7D1E-FFD4-3CB7-27E9A4DBF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Stufentherapie bei Kindern und Jugendlichen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E6894E26-AF2C-FD8F-AE83-6C3C53BEDB1B}"/>
              </a:ext>
            </a:extLst>
          </p:cNvPr>
          <p:cNvGrpSpPr/>
          <p:nvPr/>
        </p:nvGrpSpPr>
        <p:grpSpPr>
          <a:xfrm>
            <a:off x="168559" y="1700808"/>
            <a:ext cx="8856983" cy="4822964"/>
            <a:chOff x="4590764" y="191511"/>
            <a:chExt cx="7365158" cy="6479148"/>
          </a:xfrm>
        </p:grpSpPr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B315B903-6B34-F10E-E5C0-3BD4CFE242B2}"/>
                </a:ext>
              </a:extLst>
            </p:cNvPr>
            <p:cNvSpPr/>
            <p:nvPr/>
          </p:nvSpPr>
          <p:spPr>
            <a:xfrm>
              <a:off x="4846328" y="1769142"/>
              <a:ext cx="1153154" cy="1867093"/>
            </a:xfrm>
            <a:prstGeom prst="rect">
              <a:avLst/>
            </a:prstGeom>
            <a:noFill/>
            <a:ln w="6350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6749" tIns="62333" bIns="62333" rtlCol="0" anchor="t"/>
            <a:lstStyle/>
            <a:p>
              <a:pPr algn="ctr">
                <a:spcBef>
                  <a:spcPts val="519"/>
                </a:spcBef>
                <a:spcAft>
                  <a:spcPts val="1039"/>
                </a:spcAft>
              </a:pPr>
              <a:endParaRPr lang="de-DE" sz="103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C39D83F9-33DD-5FDF-C9E0-FB26C706AA65}"/>
                </a:ext>
              </a:extLst>
            </p:cNvPr>
            <p:cNvSpPr/>
            <p:nvPr/>
          </p:nvSpPr>
          <p:spPr>
            <a:xfrm>
              <a:off x="6039448" y="1520409"/>
              <a:ext cx="1157993" cy="730279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6749" tIns="62333" rIns="31166" bIns="31166" rtlCol="0" anchor="t"/>
            <a:lstStyle/>
            <a:p>
              <a:pPr>
                <a:spcBef>
                  <a:spcPts val="519"/>
                </a:spcBef>
              </a:pPr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ICS niedrigdosiert (bevorzugt</a:t>
              </a:r>
              <a:r>
                <a:rPr lang="de-DE" sz="866" dirty="0">
                  <a:solidFill>
                    <a:schemeClr val="tx1"/>
                  </a:solidFill>
                  <a:cs typeface="Arial" panose="020B0604020202020204" pitchFamily="34" charset="0"/>
                </a:rPr>
                <a:t>) oder</a:t>
              </a:r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 </a:t>
              </a:r>
            </a:p>
            <a:p>
              <a:pPr>
                <a:spcBef>
                  <a:spcPts val="173"/>
                </a:spcBef>
                <a:spcAft>
                  <a:spcPts val="173"/>
                </a:spcAft>
              </a:pPr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LTRA</a:t>
              </a:r>
            </a:p>
          </p:txBody>
        </p:sp>
        <p:sp>
          <p:nvSpPr>
            <p:cNvPr id="7" name="Flussdiagramm: Manuelle Eingabe 92">
              <a:extLst>
                <a:ext uri="{FF2B5EF4-FFF2-40B4-BE49-F238E27FC236}">
                  <a16:creationId xmlns:a16="http://schemas.microsoft.com/office/drawing/2014/main" id="{C9A6CD02-4B9B-DE54-D18A-1C6BC2134AB6}"/>
                </a:ext>
              </a:extLst>
            </p:cNvPr>
            <p:cNvSpPr/>
            <p:nvPr/>
          </p:nvSpPr>
          <p:spPr>
            <a:xfrm>
              <a:off x="7228898" y="1283128"/>
              <a:ext cx="1153154" cy="2353109"/>
            </a:xfrm>
            <a:prstGeom prst="flowChartProcess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6749" tIns="62333" rIns="31166" bIns="31166" rtlCol="0" anchor="t"/>
            <a:lstStyle/>
            <a:p>
              <a:pPr marL="0" lvl="1"/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ICS mitteldosiert</a:t>
              </a:r>
            </a:p>
          </p:txBody>
        </p:sp>
        <p:sp>
          <p:nvSpPr>
            <p:cNvPr id="8" name="Rechteck 93">
              <a:extLst>
                <a:ext uri="{FF2B5EF4-FFF2-40B4-BE49-F238E27FC236}">
                  <a16:creationId xmlns:a16="http://schemas.microsoft.com/office/drawing/2014/main" id="{0FC7A0EC-37FB-CDBB-3B38-74F952B4F29B}"/>
                </a:ext>
              </a:extLst>
            </p:cNvPr>
            <p:cNvSpPr/>
            <p:nvPr/>
          </p:nvSpPr>
          <p:spPr>
            <a:xfrm>
              <a:off x="8420256" y="1033797"/>
              <a:ext cx="1153154" cy="1812861"/>
            </a:xfrm>
            <a:prstGeom prst="flowChartProcess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6749" tIns="62333" rIns="31166" bIns="31166" rtlCol="0" anchor="t"/>
            <a:lstStyle/>
            <a:p>
              <a:pPr marL="0" lvl="1"/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ICS mitteldosiert </a:t>
              </a:r>
              <a:b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</a:br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+ LABA </a:t>
              </a:r>
            </a:p>
            <a:p>
              <a:pPr marL="0" lvl="1"/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oder </a:t>
              </a:r>
            </a:p>
            <a:p>
              <a:pPr marL="0" lvl="1"/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ICS mitteldosiert </a:t>
              </a:r>
              <a:b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</a:br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+ LTRA </a:t>
              </a:r>
            </a:p>
            <a:p>
              <a:pPr marL="0" lvl="1"/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oder </a:t>
              </a:r>
            </a:p>
            <a:p>
              <a:pPr marL="0" lvl="1"/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ICS mitteldosiert </a:t>
              </a:r>
              <a:b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</a:br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+ LABA + LTRA</a:t>
              </a:r>
            </a:p>
          </p:txBody>
        </p:sp>
        <p:sp>
          <p:nvSpPr>
            <p:cNvPr id="9" name="Flussdiagramm: Manuelle Eingabe 94">
              <a:extLst>
                <a:ext uri="{FF2B5EF4-FFF2-40B4-BE49-F238E27FC236}">
                  <a16:creationId xmlns:a16="http://schemas.microsoft.com/office/drawing/2014/main" id="{040CA38C-A178-045E-ADBE-E03462557D86}"/>
                </a:ext>
              </a:extLst>
            </p:cNvPr>
            <p:cNvSpPr/>
            <p:nvPr/>
          </p:nvSpPr>
          <p:spPr>
            <a:xfrm>
              <a:off x="9604866" y="784466"/>
              <a:ext cx="1153154" cy="2851771"/>
            </a:xfrm>
            <a:prstGeom prst="flowChartProcess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6749" tIns="62333" rIns="31166" bIns="31166" rtlCol="0" anchor="t"/>
            <a:lstStyle/>
            <a:p>
              <a:pPr lvl="0"/>
              <a:r>
                <a:rPr lang="de-DE" sz="952" kern="0" spc="-9" dirty="0">
                  <a:solidFill>
                    <a:schemeClr val="tx1"/>
                  </a:solidFill>
                  <a:cs typeface="Arial" panose="020B0604020202020204" pitchFamily="34" charset="0"/>
                </a:rPr>
                <a:t>ICS hochdosiert </a:t>
              </a:r>
              <a:br>
                <a:rPr lang="de-DE" sz="952" kern="0" spc="-9" dirty="0">
                  <a:solidFill>
                    <a:schemeClr val="tx1"/>
                  </a:solidFill>
                  <a:cs typeface="Arial" panose="020B0604020202020204" pitchFamily="34" charset="0"/>
                </a:rPr>
              </a:br>
              <a:r>
                <a:rPr lang="de-DE" sz="952" kern="0" spc="-9" dirty="0">
                  <a:solidFill>
                    <a:schemeClr val="tx1"/>
                  </a:solidFill>
                  <a:cs typeface="Arial" panose="020B0604020202020204" pitchFamily="34" charset="0"/>
                </a:rPr>
                <a:t>+ LABA </a:t>
              </a:r>
            </a:p>
            <a:p>
              <a:pPr>
                <a:lnSpc>
                  <a:spcPct val="150000"/>
                </a:lnSpc>
                <a:spcBef>
                  <a:spcPts val="260"/>
                </a:spcBef>
                <a:spcAft>
                  <a:spcPts val="260"/>
                </a:spcAft>
              </a:pPr>
              <a:r>
                <a:rPr lang="de-DE" sz="866" kern="0" spc="-9" dirty="0">
                  <a:solidFill>
                    <a:schemeClr val="tx1"/>
                  </a:solidFill>
                  <a:cs typeface="Arial" panose="020B0604020202020204" pitchFamily="34" charset="0"/>
                </a:rPr>
                <a:t>oder</a:t>
              </a:r>
            </a:p>
            <a:p>
              <a:r>
                <a:rPr lang="es-ES" sz="952" kern="0" spc="-9" dirty="0">
                  <a:solidFill>
                    <a:schemeClr val="tx1"/>
                  </a:solidFill>
                  <a:cs typeface="Arial" panose="020B0604020202020204" pitchFamily="34" charset="0"/>
                </a:rPr>
                <a:t>ICS hochdosiert </a:t>
              </a:r>
              <a:br>
                <a:rPr lang="es-ES" sz="952" kern="0" spc="-9" dirty="0">
                  <a:solidFill>
                    <a:schemeClr val="tx1"/>
                  </a:solidFill>
                  <a:cs typeface="Arial" panose="020B0604020202020204" pitchFamily="34" charset="0"/>
                </a:rPr>
              </a:br>
              <a:r>
                <a:rPr lang="es-ES" sz="952" kern="0" spc="-9" dirty="0">
                  <a:solidFill>
                    <a:schemeClr val="tx1"/>
                  </a:solidFill>
                  <a:cs typeface="Arial" panose="020B0604020202020204" pitchFamily="34" charset="0"/>
                </a:rPr>
                <a:t>+ LABA + LAMA</a:t>
              </a:r>
            </a:p>
            <a:p>
              <a:endParaRPr lang="de-DE" sz="952" kern="800" spc="-9" baseline="30000" dirty="0">
                <a:solidFill>
                  <a:schemeClr val="tx1"/>
                </a:solidFill>
                <a:cs typeface="Arial" panose="020B0604020202020204" pitchFamily="34" charset="0"/>
              </a:endParaRPr>
            </a:p>
            <a:p>
              <a:r>
                <a:rPr lang="de-DE" sz="952" kern="800" spc="-9" dirty="0">
                  <a:solidFill>
                    <a:schemeClr val="tx1"/>
                  </a:solidFill>
                  <a:cs typeface="Arial" panose="020B0604020202020204" pitchFamily="34" charset="0"/>
                </a:rPr>
                <a:t>(eine bestehende</a:t>
              </a:r>
            </a:p>
            <a:p>
              <a:r>
                <a:rPr lang="de-DE" sz="952" kern="800" spc="-9" dirty="0">
                  <a:solidFill>
                    <a:schemeClr val="tx1"/>
                  </a:solidFill>
                  <a:cs typeface="Arial" panose="020B0604020202020204" pitchFamily="34" charset="0"/>
                </a:rPr>
                <a:t>erfolgreiche LTRA-</a:t>
              </a:r>
            </a:p>
            <a:p>
              <a:r>
                <a:rPr lang="de-DE" sz="952" kern="800" spc="-9" dirty="0">
                  <a:solidFill>
                    <a:schemeClr val="tx1"/>
                  </a:solidFill>
                  <a:cs typeface="Arial" panose="020B0604020202020204" pitchFamily="34" charset="0"/>
                </a:rPr>
                <a:t>Therapie kann fort-</a:t>
              </a:r>
            </a:p>
            <a:p>
              <a:r>
                <a:rPr lang="de-DE" sz="952" kern="800" spc="-9" dirty="0">
                  <a:solidFill>
                    <a:schemeClr val="tx1"/>
                  </a:solidFill>
                  <a:cs typeface="Arial" panose="020B0604020202020204" pitchFamily="34" charset="0"/>
                </a:rPr>
                <a:t>geführt werden)</a:t>
              </a:r>
            </a:p>
            <a:p>
              <a:endParaRPr lang="de-DE" sz="952" kern="0" spc="-9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Rechteck 95">
              <a:extLst>
                <a:ext uri="{FF2B5EF4-FFF2-40B4-BE49-F238E27FC236}">
                  <a16:creationId xmlns:a16="http://schemas.microsoft.com/office/drawing/2014/main" id="{C5D779BF-5C47-1D39-2345-9FBB3248098E}"/>
                </a:ext>
              </a:extLst>
            </p:cNvPr>
            <p:cNvSpPr/>
            <p:nvPr/>
          </p:nvSpPr>
          <p:spPr>
            <a:xfrm>
              <a:off x="10788073" y="454113"/>
              <a:ext cx="1153154" cy="1798703"/>
            </a:xfrm>
            <a:prstGeom prst="flowChartProcess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6749" tIns="62333" rIns="31166" bIns="31166" rtlCol="0" anchor="t"/>
            <a:lstStyle/>
            <a:p>
              <a:pPr indent="-30235">
                <a:spcBef>
                  <a:spcPts val="260"/>
                </a:spcBef>
                <a:spcAft>
                  <a:spcPts val="260"/>
                </a:spcAft>
              </a:pPr>
              <a:r>
                <a:rPr lang="de-DE" sz="909" i="1" dirty="0">
                  <a:solidFill>
                    <a:schemeClr val="tx1"/>
                  </a:solidFill>
                  <a:cs typeface="Arial" panose="020B0604020202020204" pitchFamily="34" charset="0"/>
                </a:rPr>
                <a:t>Zusätzlich zu Stufe 5</a:t>
              </a:r>
            </a:p>
            <a:p>
              <a:r>
                <a:rPr lang="de-DE" sz="909" dirty="0">
                  <a:solidFill>
                    <a:schemeClr val="tx1"/>
                  </a:solidFill>
                  <a:cs typeface="Arial" panose="020B0604020202020204" pitchFamily="34" charset="0"/>
                </a:rPr>
                <a:t>Je nach Phänotyp</a:t>
              </a:r>
            </a:p>
            <a:p>
              <a:r>
                <a:rPr lang="de-DE" sz="909" dirty="0">
                  <a:solidFill>
                    <a:schemeClr val="tx1"/>
                  </a:solidFill>
                  <a:cs typeface="Arial" panose="020B0604020202020204" pitchFamily="34" charset="0"/>
                </a:rPr>
                <a:t>und Zulassung additive Therapie mit:</a:t>
              </a:r>
            </a:p>
            <a:p>
              <a:r>
                <a:rPr lang="de-DE" sz="909" dirty="0">
                  <a:solidFill>
                    <a:schemeClr val="tx1"/>
                  </a:solidFill>
                  <a:cs typeface="Arial" panose="020B0604020202020204" pitchFamily="34" charset="0"/>
                </a:rPr>
                <a:t>-   Omalizumab</a:t>
              </a:r>
            </a:p>
            <a:p>
              <a:pPr marL="148424" indent="-148424">
                <a:buFontTx/>
                <a:buChar char="-"/>
              </a:pPr>
              <a:r>
                <a:rPr lang="de-DE" sz="909" dirty="0">
                  <a:solidFill>
                    <a:schemeClr val="tx1"/>
                  </a:solidFill>
                  <a:cs typeface="Arial" panose="020B0604020202020204" pitchFamily="34" charset="0"/>
                </a:rPr>
                <a:t>Mepolizumab</a:t>
              </a:r>
            </a:p>
            <a:p>
              <a:pPr marL="148424" indent="-148424">
                <a:buFontTx/>
                <a:buChar char="-"/>
              </a:pPr>
              <a:r>
                <a:rPr lang="de-DE" sz="909" dirty="0">
                  <a:solidFill>
                    <a:schemeClr val="tx1"/>
                  </a:solidFill>
                  <a:cs typeface="Arial" panose="020B0604020202020204" pitchFamily="34" charset="0"/>
                </a:rPr>
                <a:t>Dupilumab</a:t>
              </a:r>
            </a:p>
            <a:p>
              <a:pPr marL="148424" indent="-148424">
                <a:buFontTx/>
                <a:buChar char="-"/>
              </a:pPr>
              <a:r>
                <a:rPr lang="de-DE" sz="909" dirty="0">
                  <a:solidFill>
                    <a:schemeClr val="tx1"/>
                  </a:solidFill>
                  <a:cs typeface="Arial" panose="020B0604020202020204" pitchFamily="34" charset="0"/>
                </a:rPr>
                <a:t>Tezepelumab</a:t>
              </a:r>
            </a:p>
            <a:p>
              <a:pPr indent="-30235">
                <a:spcBef>
                  <a:spcPts val="260"/>
                </a:spcBef>
                <a:spcAft>
                  <a:spcPts val="260"/>
                </a:spcAft>
              </a:pPr>
              <a:endParaRPr lang="de-DE" sz="909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C2C958D7-32AF-6271-59B6-02A98A840CA9}"/>
                </a:ext>
              </a:extLst>
            </p:cNvPr>
            <p:cNvSpPr/>
            <p:nvPr/>
          </p:nvSpPr>
          <p:spPr>
            <a:xfrm>
              <a:off x="4591631" y="309347"/>
              <a:ext cx="218164" cy="332688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wrap="none" lIns="0" tIns="0" rIns="0" bIns="0" rtlCol="0" anchor="ctr"/>
            <a:lstStyle/>
            <a:p>
              <a:pPr algn="ctr"/>
              <a:r>
                <a:rPr lang="de-DE" sz="1039" b="1" kern="0" dirty="0">
                  <a:solidFill>
                    <a:schemeClr val="tx1"/>
                  </a:solidFill>
                  <a:cs typeface="Arial" panose="020B0604020202020204" pitchFamily="34" charset="0"/>
                </a:rPr>
                <a:t>Langzeittherapie</a:t>
              </a:r>
              <a:endParaRPr lang="de-DE" sz="1039" kern="0" dirty="0">
                <a:solidFill>
                  <a:schemeClr val="tx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4F2AEC92-E425-99BB-1780-E2226300C815}"/>
                </a:ext>
              </a:extLst>
            </p:cNvPr>
            <p:cNvSpPr/>
            <p:nvPr/>
          </p:nvSpPr>
          <p:spPr>
            <a:xfrm>
              <a:off x="8421715" y="2846660"/>
              <a:ext cx="1153154" cy="809331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6749" tIns="31166" rIns="31166" bIns="31166" rtlCol="0" anchor="t"/>
            <a:lstStyle/>
            <a:p>
              <a:pPr>
                <a:spcAft>
                  <a:spcPts val="260"/>
                </a:spcAft>
              </a:pPr>
              <a:r>
                <a:rPr lang="de-DE" sz="952" i="1" spc="-9" dirty="0">
                  <a:solidFill>
                    <a:schemeClr val="tx1"/>
                  </a:solidFill>
                  <a:cs typeface="Arial" panose="020B0604020202020204" pitchFamily="34" charset="0"/>
                </a:rPr>
                <a:t>Bei unzureichender Kontrolle</a:t>
              </a:r>
              <a:r>
                <a:rPr lang="de-DE" sz="952" spc="-9" dirty="0">
                  <a:solidFill>
                    <a:schemeClr val="tx1"/>
                  </a:solidFill>
                  <a:cs typeface="Arial" panose="020B0604020202020204" pitchFamily="34" charset="0"/>
                </a:rPr>
                <a:t>: </a:t>
              </a:r>
              <a:r>
                <a:rPr lang="es-ES" sz="952" kern="800" spc="-9" dirty="0">
                  <a:solidFill>
                    <a:schemeClr val="tx1"/>
                  </a:solidFill>
                  <a:cs typeface="Arial" panose="020B0604020202020204" pitchFamily="34" charset="0"/>
                </a:rPr>
                <a:t>ICS mitteldosiert </a:t>
              </a:r>
              <a:br>
                <a:rPr lang="es-ES" sz="952" kern="800" spc="-9" dirty="0">
                  <a:solidFill>
                    <a:schemeClr val="tx1"/>
                  </a:solidFill>
                  <a:cs typeface="Arial" panose="020B0604020202020204" pitchFamily="34" charset="0"/>
                </a:rPr>
              </a:br>
              <a:r>
                <a:rPr lang="es-ES" sz="952" kern="800" spc="-9" dirty="0">
                  <a:solidFill>
                    <a:schemeClr val="tx1"/>
                  </a:solidFill>
                  <a:cs typeface="Arial" panose="020B0604020202020204" pitchFamily="34" charset="0"/>
                </a:rPr>
                <a:t>+ LABA + LTRA + LAMA</a:t>
              </a:r>
              <a:endParaRPr lang="de-DE" sz="952" kern="800" spc="-9" baseline="30000" dirty="0">
                <a:solidFill>
                  <a:schemeClr val="tx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5A00BABE-346F-5EAD-8208-833411E3682F}"/>
                </a:ext>
              </a:extLst>
            </p:cNvPr>
            <p:cNvSpPr/>
            <p:nvPr/>
          </p:nvSpPr>
          <p:spPr>
            <a:xfrm>
              <a:off x="10784571" y="2250688"/>
              <a:ext cx="1153154" cy="1377880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6749" tIns="62333" rIns="31166" bIns="31166" rtlCol="0" anchor="t"/>
            <a:lstStyle/>
            <a:p>
              <a:pPr>
                <a:spcAft>
                  <a:spcPts val="260"/>
                </a:spcAft>
              </a:pPr>
              <a:r>
                <a:rPr lang="de-DE" sz="909" i="1" dirty="0">
                  <a:solidFill>
                    <a:schemeClr val="tx1"/>
                  </a:solidFill>
                  <a:cs typeface="Arial" panose="020B0604020202020204" pitchFamily="34" charset="0"/>
                </a:rPr>
                <a:t>Alternative in begründeten Fällen:</a:t>
              </a:r>
            </a:p>
            <a:p>
              <a:r>
                <a:rPr lang="de-DE" sz="909" dirty="0">
                  <a:solidFill>
                    <a:schemeClr val="tx1"/>
                  </a:solidFill>
                  <a:cs typeface="Arial" panose="020B0604020202020204" pitchFamily="34" charset="0"/>
                </a:rPr>
                <a:t>OCS (nur bei fehlender Indikation oder Versagen einer Biologika-Therapie</a:t>
              </a:r>
              <a:r>
                <a:rPr lang="de-DE" sz="909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</a:p>
          </p:txBody>
        </p:sp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DC143DCB-634B-4590-456D-AF4F2AACD7AB}"/>
                </a:ext>
              </a:extLst>
            </p:cNvPr>
            <p:cNvSpPr/>
            <p:nvPr/>
          </p:nvSpPr>
          <p:spPr>
            <a:xfrm>
              <a:off x="4590764" y="3714483"/>
              <a:ext cx="218286" cy="227355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wrap="none" lIns="0" tIns="0" rIns="0" bIns="0" rtlCol="0" anchor="ctr"/>
            <a:lstStyle/>
            <a:p>
              <a:pPr algn="ctr"/>
              <a:r>
                <a:rPr lang="de-DE" sz="1039" b="1" kern="0" dirty="0">
                  <a:solidFill>
                    <a:schemeClr val="tx1"/>
                  </a:solidFill>
                  <a:cs typeface="Arial" panose="020B0604020202020204" pitchFamily="34" charset="0"/>
                </a:rPr>
                <a:t>Bedarfstherapie</a:t>
              </a:r>
              <a:endParaRPr lang="de-DE" sz="1039" kern="0" dirty="0">
                <a:solidFill>
                  <a:schemeClr val="tx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5F83BD3E-9812-284F-F7C6-2C4954B293DC}"/>
                </a:ext>
              </a:extLst>
            </p:cNvPr>
            <p:cNvSpPr/>
            <p:nvPr/>
          </p:nvSpPr>
          <p:spPr>
            <a:xfrm>
              <a:off x="6036081" y="2250688"/>
              <a:ext cx="1153154" cy="1405303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6749" tIns="62333" rIns="31166" bIns="31166" rtlCol="0" anchor="t"/>
            <a:lstStyle/>
            <a:p>
              <a:pPr>
                <a:spcAft>
                  <a:spcPts val="260"/>
                </a:spcAft>
              </a:pPr>
              <a:r>
                <a:rPr lang="de-DE" sz="909" i="1" dirty="0">
                  <a:solidFill>
                    <a:schemeClr val="tx1"/>
                  </a:solidFill>
                  <a:cs typeface="Arial" panose="020B0604020202020204" pitchFamily="34" charset="0"/>
                </a:rPr>
                <a:t>Alternative in begründeten Fällen, </a:t>
              </a:r>
              <a:r>
                <a:rPr lang="de-DE" sz="909" dirty="0">
                  <a:solidFill>
                    <a:schemeClr val="tx1"/>
                  </a:solidFill>
                  <a:cs typeface="Arial" panose="020B0604020202020204" pitchFamily="34" charset="0"/>
                </a:rPr>
                <a:t>ab 12 Jahren: bedarfsorientierte Anwendung der Fixkombination aus ICS niedrigdosiert </a:t>
              </a:r>
              <a:br>
                <a:rPr lang="de-DE" sz="909" dirty="0">
                  <a:solidFill>
                    <a:schemeClr val="tx1"/>
                  </a:solidFill>
                  <a:cs typeface="Arial" panose="020B0604020202020204" pitchFamily="34" charset="0"/>
                </a:rPr>
              </a:br>
              <a:r>
                <a:rPr lang="de-DE" sz="909" dirty="0">
                  <a:solidFill>
                    <a:schemeClr val="tx1"/>
                  </a:solidFill>
                  <a:cs typeface="Arial" panose="020B0604020202020204" pitchFamily="34" charset="0"/>
                </a:rPr>
                <a:t>+ </a:t>
              </a:r>
              <a:r>
                <a:rPr lang="de-DE" sz="909" dirty="0" err="1">
                  <a:solidFill>
                    <a:schemeClr val="tx1"/>
                  </a:solidFill>
                  <a:cs typeface="Arial" panose="020B0604020202020204" pitchFamily="34" charset="0"/>
                </a:rPr>
                <a:t>Formoterol</a:t>
              </a:r>
              <a:endParaRPr lang="de-DE" sz="909" baseline="30000" dirty="0">
                <a:solidFill>
                  <a:schemeClr val="tx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1BF49343-DED1-A957-D12F-608EA1A3F274}"/>
                </a:ext>
              </a:extLst>
            </p:cNvPr>
            <p:cNvSpPr/>
            <p:nvPr/>
          </p:nvSpPr>
          <p:spPr>
            <a:xfrm>
              <a:off x="8420256" y="3698577"/>
              <a:ext cx="3517469" cy="1704237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2333" tIns="31166" rIns="31166" bIns="31166" rtlCol="0" anchor="t"/>
            <a:lstStyle/>
            <a:p>
              <a:pPr marL="0" lvl="1"/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SABA</a:t>
              </a:r>
            </a:p>
            <a:p>
              <a:pPr marL="0" lvl="1">
                <a:spcBef>
                  <a:spcPts val="260"/>
                </a:spcBef>
                <a:spcAft>
                  <a:spcPts val="260"/>
                </a:spcAft>
              </a:pPr>
              <a:r>
                <a:rPr lang="de-DE" sz="866" dirty="0">
                  <a:solidFill>
                    <a:schemeClr val="tx1"/>
                  </a:solidFill>
                  <a:cs typeface="Arial" panose="020B0604020202020204" pitchFamily="34" charset="0"/>
                </a:rPr>
                <a:t>oder</a:t>
              </a:r>
            </a:p>
            <a:p>
              <a:pPr marL="0" lvl="1"/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ab 12 Jahren: Fixkombination aus ICS + </a:t>
              </a:r>
              <a:r>
                <a:rPr lang="de-DE" sz="952" dirty="0" err="1">
                  <a:solidFill>
                    <a:schemeClr val="tx1"/>
                  </a:solidFill>
                  <a:cs typeface="Arial" panose="020B0604020202020204" pitchFamily="34" charset="0"/>
                </a:rPr>
                <a:t>Formoterol</a:t>
              </a:r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, wenn </a:t>
              </a:r>
              <a:b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</a:br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diese auch die Langzeittherapie darstellt</a:t>
              </a:r>
            </a:p>
            <a:p>
              <a:pPr marL="0" lvl="1"/>
              <a:endParaRPr lang="de-DE" sz="952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9F75E9E3-1E9F-1354-7636-7A8783B0DF0D}"/>
                </a:ext>
              </a:extLst>
            </p:cNvPr>
            <p:cNvSpPr/>
            <p:nvPr/>
          </p:nvSpPr>
          <p:spPr>
            <a:xfrm>
              <a:off x="4846328" y="1438303"/>
              <a:ext cx="1153708" cy="233747"/>
            </a:xfrm>
            <a:prstGeom prst="rect">
              <a:avLst/>
            </a:prstGeom>
            <a:solidFill>
              <a:srgbClr val="ACCE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125" b="1" dirty="0">
                  <a:solidFill>
                    <a:schemeClr val="tx1"/>
                  </a:solidFill>
                  <a:cs typeface="Arial" panose="020B0604020202020204" pitchFamily="34" charset="0"/>
                </a:rPr>
                <a:t>Stufe 1</a:t>
              </a:r>
            </a:p>
          </p:txBody>
        </p:sp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4647E8B9-3C4E-0F2B-EBAC-2A914CBE2499}"/>
                </a:ext>
              </a:extLst>
            </p:cNvPr>
            <p:cNvSpPr/>
            <p:nvPr/>
          </p:nvSpPr>
          <p:spPr>
            <a:xfrm>
              <a:off x="4858602" y="5481420"/>
              <a:ext cx="7090341" cy="49871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2333" rtlCol="0" anchor="ctr"/>
            <a:lstStyle/>
            <a:p>
              <a:pPr>
                <a:spcAft>
                  <a:spcPts val="260"/>
                </a:spcAft>
              </a:pPr>
              <a:r>
                <a:rPr lang="de-DE" sz="909" b="1" i="1" dirty="0">
                  <a:solidFill>
                    <a:schemeClr val="tx1"/>
                  </a:solidFill>
                  <a:cs typeface="Arial" panose="020B0604020202020204" pitchFamily="34" charset="0"/>
                </a:rPr>
                <a:t>Alternativen in begründeten Fällen: </a:t>
              </a:r>
            </a:p>
            <a:p>
              <a:pPr>
                <a:spcAft>
                  <a:spcPts val="346"/>
                </a:spcAft>
              </a:pPr>
              <a:r>
                <a:rPr lang="de-DE" sz="909" dirty="0">
                  <a:solidFill>
                    <a:schemeClr val="tx1"/>
                  </a:solidFill>
                  <a:cs typeface="Arial" panose="020B0604020202020204" pitchFamily="34" charset="0"/>
                </a:rPr>
                <a:t>Zusätzlich oder alternativ </a:t>
              </a:r>
              <a:r>
                <a:rPr lang="de-DE" sz="909" dirty="0" err="1">
                  <a:solidFill>
                    <a:schemeClr val="tx1"/>
                  </a:solidFill>
                  <a:cs typeface="Arial" panose="020B0604020202020204" pitchFamily="34" charset="0"/>
                </a:rPr>
                <a:t>Ipratropiumbromid</a:t>
              </a:r>
              <a:endParaRPr lang="de-DE" sz="909" dirty="0">
                <a:solidFill>
                  <a:schemeClr val="tx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9" name="Rechteck 18">
              <a:extLst>
                <a:ext uri="{FF2B5EF4-FFF2-40B4-BE49-F238E27FC236}">
                  <a16:creationId xmlns:a16="http://schemas.microsoft.com/office/drawing/2014/main" id="{31B50026-BB0B-F839-B282-9C3C84EFCA58}"/>
                </a:ext>
              </a:extLst>
            </p:cNvPr>
            <p:cNvSpPr/>
            <p:nvPr/>
          </p:nvSpPr>
          <p:spPr>
            <a:xfrm>
              <a:off x="6039999" y="1188944"/>
              <a:ext cx="1153708" cy="233747"/>
            </a:xfrm>
            <a:prstGeom prst="rect">
              <a:avLst/>
            </a:prstGeom>
            <a:solidFill>
              <a:srgbClr val="ACCE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125" b="1" dirty="0">
                  <a:solidFill>
                    <a:schemeClr val="tx1"/>
                  </a:solidFill>
                  <a:cs typeface="Arial" panose="020B0604020202020204" pitchFamily="34" charset="0"/>
                </a:rPr>
                <a:t>Stufe 2</a:t>
              </a:r>
            </a:p>
          </p:txBody>
        </p:sp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42ED6A06-E0C1-2C04-163B-4DCA994F8EE7}"/>
                </a:ext>
              </a:extLst>
            </p:cNvPr>
            <p:cNvSpPr/>
            <p:nvPr/>
          </p:nvSpPr>
          <p:spPr>
            <a:xfrm>
              <a:off x="7229373" y="939586"/>
              <a:ext cx="1153708" cy="233747"/>
            </a:xfrm>
            <a:prstGeom prst="rect">
              <a:avLst/>
            </a:prstGeom>
            <a:solidFill>
              <a:srgbClr val="ACCE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125" b="1" dirty="0">
                  <a:solidFill>
                    <a:schemeClr val="tx1"/>
                  </a:solidFill>
                  <a:cs typeface="Arial" panose="020B0604020202020204" pitchFamily="34" charset="0"/>
                </a:rPr>
                <a:t>Stufe</a:t>
              </a:r>
              <a:r>
                <a:rPr lang="de-DE" sz="1125" dirty="0">
                  <a:solidFill>
                    <a:schemeClr val="tx1"/>
                  </a:solidFill>
                  <a:cs typeface="Arial" panose="020B0604020202020204" pitchFamily="34" charset="0"/>
                </a:rPr>
                <a:t> </a:t>
              </a:r>
              <a:r>
                <a:rPr lang="de-DE" sz="1125" b="1" dirty="0">
                  <a:solidFill>
                    <a:schemeClr val="tx1"/>
                  </a:solidFill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21" name="Rechteck 20">
              <a:extLst>
                <a:ext uri="{FF2B5EF4-FFF2-40B4-BE49-F238E27FC236}">
                  <a16:creationId xmlns:a16="http://schemas.microsoft.com/office/drawing/2014/main" id="{0DAA4247-0AD9-6FA7-6603-CFD23253B346}"/>
                </a:ext>
              </a:extLst>
            </p:cNvPr>
            <p:cNvSpPr/>
            <p:nvPr/>
          </p:nvSpPr>
          <p:spPr>
            <a:xfrm>
              <a:off x="8421106" y="690228"/>
              <a:ext cx="1153708" cy="233747"/>
            </a:xfrm>
            <a:prstGeom prst="rect">
              <a:avLst/>
            </a:prstGeom>
            <a:solidFill>
              <a:srgbClr val="ACCE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125" b="1" dirty="0">
                  <a:solidFill>
                    <a:schemeClr val="tx1"/>
                  </a:solidFill>
                  <a:cs typeface="Arial" panose="020B0604020202020204" pitchFamily="34" charset="0"/>
                </a:rPr>
                <a:t>Stufe 4</a:t>
              </a:r>
            </a:p>
          </p:txBody>
        </p:sp>
        <p:sp>
          <p:nvSpPr>
            <p:cNvPr id="22" name="Rechteck 21">
              <a:extLst>
                <a:ext uri="{FF2B5EF4-FFF2-40B4-BE49-F238E27FC236}">
                  <a16:creationId xmlns:a16="http://schemas.microsoft.com/office/drawing/2014/main" id="{D8E3FA43-1527-05D6-920D-F6E731E8758C}"/>
                </a:ext>
              </a:extLst>
            </p:cNvPr>
            <p:cNvSpPr/>
            <p:nvPr/>
          </p:nvSpPr>
          <p:spPr>
            <a:xfrm>
              <a:off x="9605427" y="440869"/>
              <a:ext cx="1153708" cy="233747"/>
            </a:xfrm>
            <a:prstGeom prst="rect">
              <a:avLst/>
            </a:prstGeom>
            <a:solidFill>
              <a:srgbClr val="ACCE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125" b="1" dirty="0">
                  <a:solidFill>
                    <a:schemeClr val="tx1"/>
                  </a:solidFill>
                  <a:cs typeface="Arial" panose="020B0604020202020204" pitchFamily="34" charset="0"/>
                </a:rPr>
                <a:t>Stufe 5</a:t>
              </a:r>
            </a:p>
          </p:txBody>
        </p:sp>
        <p:sp>
          <p:nvSpPr>
            <p:cNvPr id="23" name="Rechteck 22">
              <a:extLst>
                <a:ext uri="{FF2B5EF4-FFF2-40B4-BE49-F238E27FC236}">
                  <a16:creationId xmlns:a16="http://schemas.microsoft.com/office/drawing/2014/main" id="{07EB297F-3E3C-D18F-9426-4205E73B6047}"/>
                </a:ext>
              </a:extLst>
            </p:cNvPr>
            <p:cNvSpPr/>
            <p:nvPr/>
          </p:nvSpPr>
          <p:spPr>
            <a:xfrm>
              <a:off x="10802214" y="191511"/>
              <a:ext cx="1153708" cy="233747"/>
            </a:xfrm>
            <a:prstGeom prst="rect">
              <a:avLst/>
            </a:prstGeom>
            <a:solidFill>
              <a:srgbClr val="ACCE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125" b="1" dirty="0">
                  <a:solidFill>
                    <a:schemeClr val="tx1"/>
                  </a:solidFill>
                  <a:cs typeface="Arial" panose="020B0604020202020204" pitchFamily="34" charset="0"/>
                </a:rPr>
                <a:t>Stufe 6</a:t>
              </a:r>
            </a:p>
          </p:txBody>
        </p:sp>
        <p:sp>
          <p:nvSpPr>
            <p:cNvPr id="24" name="Rechteck 23">
              <a:extLst>
                <a:ext uri="{FF2B5EF4-FFF2-40B4-BE49-F238E27FC236}">
                  <a16:creationId xmlns:a16="http://schemas.microsoft.com/office/drawing/2014/main" id="{AE89FCA2-A34C-4FC3-C9EE-618043555C31}"/>
                </a:ext>
              </a:extLst>
            </p:cNvPr>
            <p:cNvSpPr/>
            <p:nvPr/>
          </p:nvSpPr>
          <p:spPr>
            <a:xfrm>
              <a:off x="6046697" y="3708993"/>
              <a:ext cx="1145906" cy="1693822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2333" tIns="31166" rIns="31166" bIns="31166" rtlCol="0" anchor="t"/>
            <a:lstStyle/>
            <a:p>
              <a:pPr marL="0" lvl="1">
                <a:spcBef>
                  <a:spcPts val="519"/>
                </a:spcBef>
              </a:pPr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SABA</a:t>
              </a:r>
            </a:p>
            <a:p>
              <a:pPr marL="0" lvl="1">
                <a:spcBef>
                  <a:spcPts val="519"/>
                </a:spcBef>
              </a:pPr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(wenn Fix-Kombination aus ICS niedrigdosiert + </a:t>
              </a:r>
              <a:r>
                <a:rPr lang="de-DE" sz="952" dirty="0" err="1">
                  <a:solidFill>
                    <a:schemeClr val="tx1"/>
                  </a:solidFill>
                  <a:cs typeface="Arial" panose="020B0604020202020204" pitchFamily="34" charset="0"/>
                </a:rPr>
                <a:t>Formoterol</a:t>
              </a:r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 bedarfsorientiert als Langzeittherapie: keine weitere Bedarfstherapie mit SABA notwendig)</a:t>
              </a:r>
            </a:p>
            <a:p>
              <a:pPr marL="0" lvl="1"/>
              <a:endParaRPr lang="de-DE" sz="952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Rechteck 24">
              <a:extLst>
                <a:ext uri="{FF2B5EF4-FFF2-40B4-BE49-F238E27FC236}">
                  <a16:creationId xmlns:a16="http://schemas.microsoft.com/office/drawing/2014/main" id="{BDBD1ADB-1681-7BCA-3E48-45A0F02C777C}"/>
                </a:ext>
              </a:extLst>
            </p:cNvPr>
            <p:cNvSpPr/>
            <p:nvPr/>
          </p:nvSpPr>
          <p:spPr>
            <a:xfrm>
              <a:off x="4846328" y="3708991"/>
              <a:ext cx="1153708" cy="1693824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2333" tIns="31166" rIns="31166" bIns="31166" rtlCol="0" anchor="t"/>
            <a:lstStyle/>
            <a:p>
              <a:pPr marL="0" lvl="1"/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SABA</a:t>
              </a:r>
            </a:p>
            <a:p>
              <a:pPr marL="0" lvl="1">
                <a:spcBef>
                  <a:spcPts val="260"/>
                </a:spcBef>
                <a:spcAft>
                  <a:spcPts val="260"/>
                </a:spcAft>
              </a:pPr>
              <a:r>
                <a:rPr lang="de-DE" sz="866" dirty="0">
                  <a:solidFill>
                    <a:schemeClr val="tx1"/>
                  </a:solidFill>
                  <a:cs typeface="Arial" panose="020B0604020202020204" pitchFamily="34" charset="0"/>
                </a:rPr>
                <a:t>oder</a:t>
              </a:r>
            </a:p>
            <a:p>
              <a:pPr marL="0" lvl="1"/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ab 12 Jahren: Fixkombination aus ICS niedrigdosiert </a:t>
              </a:r>
              <a:b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</a:br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+ </a:t>
              </a:r>
              <a:r>
                <a:rPr lang="de-DE" sz="952" dirty="0" err="1">
                  <a:solidFill>
                    <a:schemeClr val="tx1"/>
                  </a:solidFill>
                  <a:cs typeface="Arial" panose="020B0604020202020204" pitchFamily="34" charset="0"/>
                </a:rPr>
                <a:t>Formoterol</a:t>
              </a:r>
              <a:endParaRPr lang="de-DE" sz="952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5C884BCA-7A03-7EE4-A749-7DBC4B1E591C}"/>
                </a:ext>
              </a:extLst>
            </p:cNvPr>
            <p:cNvSpPr/>
            <p:nvPr/>
          </p:nvSpPr>
          <p:spPr>
            <a:xfrm>
              <a:off x="7232522" y="3708917"/>
              <a:ext cx="1149530" cy="1693898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2333" tIns="31166" rIns="31166" bIns="31166" rtlCol="0" anchor="t"/>
            <a:lstStyle/>
            <a:p>
              <a:pPr marL="0" lvl="1"/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SABA</a:t>
              </a:r>
            </a:p>
          </p:txBody>
        </p:sp>
        <p:sp>
          <p:nvSpPr>
            <p:cNvPr id="27" name="Rechteck 26">
              <a:extLst>
                <a:ext uri="{FF2B5EF4-FFF2-40B4-BE49-F238E27FC236}">
                  <a16:creationId xmlns:a16="http://schemas.microsoft.com/office/drawing/2014/main" id="{8C10227A-12E0-FC1D-AA5C-EB24055B73A7}"/>
                </a:ext>
              </a:extLst>
            </p:cNvPr>
            <p:cNvSpPr/>
            <p:nvPr/>
          </p:nvSpPr>
          <p:spPr>
            <a:xfrm>
              <a:off x="4590765" y="6381696"/>
              <a:ext cx="7364853" cy="28896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62333" tIns="0" rIns="0" bIns="0" rtlCol="0" anchor="ctr" anchorCtr="0"/>
            <a:lstStyle/>
            <a:p>
              <a:r>
                <a:rPr lang="de-DE" sz="952" spc="-9" dirty="0">
                  <a:solidFill>
                    <a:schemeClr val="tx1"/>
                  </a:solidFill>
                  <a:cs typeface="Arial" panose="020B0604020202020204" pitchFamily="34" charset="0"/>
                </a:rPr>
                <a:t>Asthmaschulung, Allergie-/Umweltkontrolle, Körperliche Bewegung/Sport, Behandlung von Komorbiditäten, Rehabilitation</a:t>
              </a:r>
              <a:endParaRPr lang="de-DE" sz="952" spc="-9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Rechteck 27">
              <a:extLst>
                <a:ext uri="{FF2B5EF4-FFF2-40B4-BE49-F238E27FC236}">
                  <a16:creationId xmlns:a16="http://schemas.microsoft.com/office/drawing/2014/main" id="{6856FC0F-6223-DDE5-B0EA-0A087A6F3AC0}"/>
                </a:ext>
              </a:extLst>
            </p:cNvPr>
            <p:cNvSpPr/>
            <p:nvPr/>
          </p:nvSpPr>
          <p:spPr>
            <a:xfrm>
              <a:off x="4590765" y="6050146"/>
              <a:ext cx="7364853" cy="28896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2333" tIns="0" rIns="0" bIns="0" rtlCol="0" anchor="ctr"/>
            <a:lstStyle/>
            <a:p>
              <a:r>
                <a:rPr lang="de-DE" sz="952" spc="-9" dirty="0">
                  <a:solidFill>
                    <a:schemeClr val="tx1"/>
                  </a:solidFill>
                  <a:cs typeface="Arial" panose="020B0604020202020204" pitchFamily="34" charset="0"/>
                </a:rPr>
                <a:t>Allergen-Immuntherapie (bei gegebener Indikation)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79619655"/>
      </p:ext>
    </p:extLst>
  </p:cSld>
  <p:clrMapOvr>
    <a:masterClrMapping/>
  </p:clrMapOvr>
  <p:transition spd="slow">
    <p:wheel spokes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A12DA9-F57D-9F13-C2EE-1138C5C76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291" y="635000"/>
            <a:ext cx="5310941" cy="849784"/>
          </a:xfrm>
        </p:spPr>
        <p:txBody>
          <a:bodyPr>
            <a:normAutofit/>
          </a:bodyPr>
          <a:lstStyle/>
          <a:p>
            <a:r>
              <a:rPr lang="de-DE" dirty="0"/>
              <a:t>Stufentherapie bei Erwachsenen</a:t>
            </a: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FE2A5337-9B6E-AFD9-2D2E-6D5DC9EF38F0}"/>
              </a:ext>
            </a:extLst>
          </p:cNvPr>
          <p:cNvGrpSpPr/>
          <p:nvPr/>
        </p:nvGrpSpPr>
        <p:grpSpPr>
          <a:xfrm>
            <a:off x="539552" y="1628800"/>
            <a:ext cx="8285151" cy="5009806"/>
            <a:chOff x="463313" y="1659554"/>
            <a:chExt cx="8285151" cy="5009806"/>
          </a:xfrm>
        </p:grpSpPr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C4185F28-3788-5463-4B50-0A645365EB45}"/>
                </a:ext>
              </a:extLst>
            </p:cNvPr>
            <p:cNvSpPr/>
            <p:nvPr/>
          </p:nvSpPr>
          <p:spPr>
            <a:xfrm>
              <a:off x="463314" y="3501973"/>
              <a:ext cx="1601846" cy="2485051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6749" tIns="77916" bIns="62333" rtlCol="0" anchor="t"/>
            <a:lstStyle/>
            <a:p>
              <a:pPr>
                <a:spcBef>
                  <a:spcPts val="260"/>
                </a:spcBef>
                <a:spcAft>
                  <a:spcPts val="260"/>
                </a:spcAft>
              </a:pPr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Fixkombination aus ICS niedrigdosiert / Formoterol als Bedarfstherapie *</a:t>
              </a:r>
            </a:p>
            <a:p>
              <a:pPr>
                <a:spcBef>
                  <a:spcPts val="519"/>
                </a:spcBef>
                <a:spcAft>
                  <a:spcPts val="519"/>
                </a:spcAft>
              </a:pPr>
              <a:r>
                <a:rPr lang="de-DE" sz="952" i="1" dirty="0">
                  <a:solidFill>
                    <a:schemeClr val="tx1"/>
                  </a:solidFill>
                  <a:cs typeface="Arial" panose="020B0604020202020204" pitchFamily="34" charset="0"/>
                </a:rPr>
                <a:t>oder</a:t>
              </a:r>
            </a:p>
            <a:p>
              <a:pPr>
                <a:spcBef>
                  <a:spcPts val="260"/>
                </a:spcBef>
                <a:spcAft>
                  <a:spcPts val="260"/>
                </a:spcAft>
              </a:pPr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ICS niedrigdosiert als Langzeittherapie + SABA als Bedarfstherapie</a:t>
              </a:r>
            </a:p>
            <a:p>
              <a:pPr>
                <a:spcBef>
                  <a:spcPts val="519"/>
                </a:spcBef>
                <a:spcAft>
                  <a:spcPts val="519"/>
                </a:spcAft>
              </a:pPr>
              <a:r>
                <a:rPr lang="de-DE" sz="952" i="1" dirty="0">
                  <a:solidFill>
                    <a:schemeClr val="tx1"/>
                  </a:solidFill>
                  <a:cs typeface="Arial" panose="020B0604020202020204" pitchFamily="34" charset="0"/>
                </a:rPr>
                <a:t>oder</a:t>
              </a:r>
            </a:p>
            <a:p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SABA als Bedarfstherapie</a:t>
              </a:r>
            </a:p>
            <a:p>
              <a:endParaRPr lang="de-DE" sz="952" dirty="0">
                <a:solidFill>
                  <a:schemeClr val="tx1"/>
                </a:solidFill>
                <a:cs typeface="Arial" panose="020B0604020202020204" pitchFamily="34" charset="0"/>
              </a:endParaRPr>
            </a:p>
            <a:p>
              <a:pPr lvl="0"/>
              <a:endParaRPr lang="de-DE" sz="952" dirty="0">
                <a:solidFill>
                  <a:schemeClr val="tx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CE93A008-EC7E-C282-B97B-E446C361E34D}"/>
                </a:ext>
              </a:extLst>
            </p:cNvPr>
            <p:cNvSpPr/>
            <p:nvPr/>
          </p:nvSpPr>
          <p:spPr>
            <a:xfrm>
              <a:off x="2134494" y="3080855"/>
              <a:ext cx="1599575" cy="1811086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2333" tIns="77916" rIns="31166" bIns="31166" rtlCol="0" anchor="t"/>
            <a:lstStyle/>
            <a:p>
              <a:pPr>
                <a:spcBef>
                  <a:spcPts val="519"/>
                </a:spcBef>
              </a:pPr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ICS niedrigdosiert als Langzeittherapie + SABA als Bedarfstherapie</a:t>
              </a:r>
            </a:p>
            <a:p>
              <a:pPr>
                <a:spcBef>
                  <a:spcPts val="519"/>
                </a:spcBef>
                <a:spcAft>
                  <a:spcPts val="519"/>
                </a:spcAft>
              </a:pPr>
              <a:r>
                <a:rPr lang="de-DE" sz="952" i="1" dirty="0">
                  <a:solidFill>
                    <a:schemeClr val="tx1"/>
                  </a:solidFill>
                  <a:cs typeface="Arial" panose="020B0604020202020204" pitchFamily="34" charset="0"/>
                </a:rPr>
                <a:t>oder</a:t>
              </a:r>
            </a:p>
            <a:p>
              <a:pPr>
                <a:spcBef>
                  <a:spcPts val="260"/>
                </a:spcBef>
                <a:spcAft>
                  <a:spcPts val="260"/>
                </a:spcAft>
              </a:pPr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Fixkombination aus ICS niedrigdosiert / Formoterol als Bedarfstherapie</a:t>
              </a:r>
              <a:endParaRPr lang="de-DE" sz="952" i="1" dirty="0">
                <a:solidFill>
                  <a:schemeClr val="tx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8" name="Flussdiagramm: Manuelle Eingabe 92">
              <a:extLst>
                <a:ext uri="{FF2B5EF4-FFF2-40B4-BE49-F238E27FC236}">
                  <a16:creationId xmlns:a16="http://schemas.microsoft.com/office/drawing/2014/main" id="{92BFD45C-82AA-85FC-9F7E-BB3EEADFE2D9}"/>
                </a:ext>
              </a:extLst>
            </p:cNvPr>
            <p:cNvSpPr/>
            <p:nvPr/>
          </p:nvSpPr>
          <p:spPr>
            <a:xfrm>
              <a:off x="3802544" y="2762491"/>
              <a:ext cx="1601846" cy="907373"/>
            </a:xfrm>
            <a:prstGeom prst="flowChartProcess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2333" tIns="77916" rIns="31166" bIns="31166" rtlCol="0" anchor="t"/>
            <a:lstStyle/>
            <a:p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ICS niedrigdosiert </a:t>
              </a:r>
              <a:b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</a:br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+ LABA (bevorzugt)</a:t>
              </a:r>
            </a:p>
            <a:p>
              <a:pPr>
                <a:spcBef>
                  <a:spcPts val="519"/>
                </a:spcBef>
                <a:spcAft>
                  <a:spcPts val="519"/>
                </a:spcAft>
              </a:pPr>
              <a:r>
                <a:rPr lang="de-DE" sz="952" i="1" dirty="0">
                  <a:solidFill>
                    <a:schemeClr val="tx1"/>
                  </a:solidFill>
                  <a:cs typeface="Arial" panose="020B0604020202020204" pitchFamily="34" charset="0"/>
                </a:rPr>
                <a:t>oder </a:t>
              </a:r>
            </a:p>
            <a:p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ICS mitteldosiert </a:t>
              </a:r>
            </a:p>
          </p:txBody>
        </p:sp>
        <p:sp>
          <p:nvSpPr>
            <p:cNvPr id="9" name="Rechteck 93">
              <a:extLst>
                <a:ext uri="{FF2B5EF4-FFF2-40B4-BE49-F238E27FC236}">
                  <a16:creationId xmlns:a16="http://schemas.microsoft.com/office/drawing/2014/main" id="{D8C26D94-F172-34D3-C712-2C091E54A2DA}"/>
                </a:ext>
              </a:extLst>
            </p:cNvPr>
            <p:cNvSpPr/>
            <p:nvPr/>
          </p:nvSpPr>
          <p:spPr>
            <a:xfrm>
              <a:off x="5467298" y="2441470"/>
              <a:ext cx="1601846" cy="1237362"/>
            </a:xfrm>
            <a:prstGeom prst="flowChartProcess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2333" tIns="77916" rIns="31166" bIns="31166" rtlCol="0" anchor="t"/>
            <a:lstStyle/>
            <a:p>
              <a:pPr>
                <a:spcBef>
                  <a:spcPts val="173"/>
                </a:spcBef>
                <a:spcAft>
                  <a:spcPts val="173"/>
                </a:spcAft>
              </a:pPr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ICS mittel- bis hochdosiert </a:t>
              </a:r>
              <a:b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</a:br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+ LABA (bevorzugt) </a:t>
              </a:r>
            </a:p>
            <a:p>
              <a:pPr>
                <a:spcBef>
                  <a:spcPts val="519"/>
                </a:spcBef>
                <a:spcAft>
                  <a:spcPts val="519"/>
                </a:spcAft>
              </a:pPr>
              <a:r>
                <a:rPr lang="de-DE" sz="952" i="1" dirty="0">
                  <a:solidFill>
                    <a:schemeClr val="tx1"/>
                  </a:solidFill>
                  <a:cs typeface="Arial" panose="020B0604020202020204" pitchFamily="34" charset="0"/>
                </a:rPr>
                <a:t>oder </a:t>
              </a:r>
            </a:p>
            <a:p>
              <a:pPr>
                <a:spcBef>
                  <a:spcPts val="173"/>
                </a:spcBef>
                <a:spcAft>
                  <a:spcPts val="173"/>
                </a:spcAft>
              </a:pPr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ICS mittel- bis hochdosiert </a:t>
              </a:r>
              <a:b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</a:br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+ LABA + LAMA</a:t>
              </a:r>
            </a:p>
          </p:txBody>
        </p:sp>
        <p:sp>
          <p:nvSpPr>
            <p:cNvPr id="10" name="Flussdiagramm: Manuelle Eingabe 94">
              <a:extLst>
                <a:ext uri="{FF2B5EF4-FFF2-40B4-BE49-F238E27FC236}">
                  <a16:creationId xmlns:a16="http://schemas.microsoft.com/office/drawing/2014/main" id="{82FA6324-12CE-9A19-7D19-11F94BD05B38}"/>
                </a:ext>
              </a:extLst>
            </p:cNvPr>
            <p:cNvSpPr/>
            <p:nvPr/>
          </p:nvSpPr>
          <p:spPr>
            <a:xfrm>
              <a:off x="7136003" y="1964691"/>
              <a:ext cx="1606347" cy="436363"/>
            </a:xfrm>
            <a:prstGeom prst="flowChartProcess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62333" tIns="77916" rIns="31166" bIns="31166" rtlCol="0" anchor="t"/>
            <a:lstStyle/>
            <a:p>
              <a:pPr>
                <a:spcBef>
                  <a:spcPts val="173"/>
                </a:spcBef>
                <a:spcAft>
                  <a:spcPts val="173"/>
                </a:spcAft>
              </a:pPr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ICS in Höchstdosis </a:t>
              </a:r>
              <a:b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</a:br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+ LABA +/- LAMA</a:t>
              </a:r>
              <a:endParaRPr lang="de-DE" sz="952" baseline="30000" dirty="0">
                <a:solidFill>
                  <a:schemeClr val="tx1"/>
                </a:solidFill>
                <a:cs typeface="Arial" panose="020B0604020202020204" pitchFamily="34" charset="0"/>
              </a:endParaRPr>
            </a:p>
            <a:p>
              <a:pPr>
                <a:spcBef>
                  <a:spcPts val="173"/>
                </a:spcBef>
                <a:spcAft>
                  <a:spcPts val="173"/>
                </a:spcAft>
              </a:pPr>
              <a:endParaRPr lang="de-DE" sz="952" kern="0" spc="-9" dirty="0">
                <a:solidFill>
                  <a:schemeClr val="tx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DBA71AF0-8973-58AD-F3B3-417E8561E023}"/>
                </a:ext>
              </a:extLst>
            </p:cNvPr>
            <p:cNvSpPr/>
            <p:nvPr/>
          </p:nvSpPr>
          <p:spPr>
            <a:xfrm>
              <a:off x="3802545" y="4957567"/>
              <a:ext cx="4934555" cy="102945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2333" tIns="77916" rIns="31166" bIns="31166" rtlCol="0" anchor="t"/>
            <a:lstStyle/>
            <a:p>
              <a:pPr>
                <a:spcAft>
                  <a:spcPts val="173"/>
                </a:spcAft>
              </a:pPr>
              <a:r>
                <a:rPr lang="de-DE" sz="952" b="1" kern="0" dirty="0">
                  <a:solidFill>
                    <a:schemeClr val="tx1"/>
                  </a:solidFill>
                  <a:cs typeface="Arial" panose="020B0604020202020204" pitchFamily="34" charset="0"/>
                </a:rPr>
                <a:t>Zusätzlich Bedarfstherapie:</a:t>
              </a:r>
            </a:p>
            <a:p>
              <a:pPr>
                <a:spcBef>
                  <a:spcPts val="260"/>
                </a:spcBef>
                <a:spcAft>
                  <a:spcPts val="260"/>
                </a:spcAft>
              </a:pPr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SABA</a:t>
              </a:r>
            </a:p>
            <a:p>
              <a:pPr>
                <a:spcBef>
                  <a:spcPts val="519"/>
                </a:spcBef>
                <a:spcAft>
                  <a:spcPts val="519"/>
                </a:spcAft>
              </a:pPr>
              <a:r>
                <a:rPr lang="de-DE" sz="952" i="1" dirty="0">
                  <a:solidFill>
                    <a:schemeClr val="tx1"/>
                  </a:solidFill>
                  <a:cs typeface="Arial" panose="020B0604020202020204" pitchFamily="34" charset="0"/>
                </a:rPr>
                <a:t>oder</a:t>
              </a:r>
            </a:p>
            <a:p>
              <a:pPr>
                <a:spcAft>
                  <a:spcPts val="173"/>
                </a:spcAft>
              </a:pPr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Fixkombination ICS + </a:t>
              </a:r>
              <a:r>
                <a:rPr lang="de-DE" sz="952" dirty="0" err="1">
                  <a:solidFill>
                    <a:schemeClr val="tx1"/>
                  </a:solidFill>
                  <a:cs typeface="Arial" panose="020B0604020202020204" pitchFamily="34" charset="0"/>
                </a:rPr>
                <a:t>Formoterol</a:t>
              </a:r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, wenn diese auch die Langzeittherapie darstellt</a:t>
              </a:r>
            </a:p>
            <a:p>
              <a:pPr>
                <a:spcAft>
                  <a:spcPts val="173"/>
                </a:spcAft>
              </a:pPr>
              <a:endParaRPr lang="de-DE" sz="952" dirty="0">
                <a:solidFill>
                  <a:schemeClr val="tx1"/>
                </a:solidFill>
                <a:cs typeface="Arial" panose="020B0604020202020204" pitchFamily="34" charset="0"/>
              </a:endParaRPr>
            </a:p>
            <a:p>
              <a:pPr marL="74796" indent="-82458">
                <a:buFont typeface="Symbol" panose="05050102010706020507" pitchFamily="18" charset="2"/>
                <a:buChar char="-"/>
              </a:pPr>
              <a:endParaRPr lang="de-DE" sz="952" dirty="0">
                <a:solidFill>
                  <a:schemeClr val="tx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78CBEB04-0ACA-227B-FCF1-8E6E39EE8268}"/>
                </a:ext>
              </a:extLst>
            </p:cNvPr>
            <p:cNvSpPr/>
            <p:nvPr/>
          </p:nvSpPr>
          <p:spPr>
            <a:xfrm>
              <a:off x="463314" y="3154212"/>
              <a:ext cx="1601846" cy="296704"/>
            </a:xfrm>
            <a:prstGeom prst="rect">
              <a:avLst/>
            </a:prstGeom>
            <a:solidFill>
              <a:srgbClr val="ACCE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212" b="1" dirty="0">
                  <a:solidFill>
                    <a:schemeClr val="tx1"/>
                  </a:solidFill>
                  <a:cs typeface="Arial" panose="020B0604020202020204" pitchFamily="34" charset="0"/>
                </a:rPr>
                <a:t>Stufe 1</a:t>
              </a:r>
            </a:p>
          </p:txBody>
        </p:sp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331855EA-D3F3-484A-8B46-6437060FC49D}"/>
                </a:ext>
              </a:extLst>
            </p:cNvPr>
            <p:cNvSpPr/>
            <p:nvPr/>
          </p:nvSpPr>
          <p:spPr>
            <a:xfrm>
              <a:off x="2134492" y="2698294"/>
              <a:ext cx="1600059" cy="296704"/>
            </a:xfrm>
            <a:prstGeom prst="rect">
              <a:avLst/>
            </a:prstGeom>
            <a:solidFill>
              <a:srgbClr val="ACCEDF">
                <a:alpha val="9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212" b="1" dirty="0">
                  <a:solidFill>
                    <a:schemeClr val="tx1"/>
                  </a:solidFill>
                  <a:cs typeface="Arial" panose="020B0604020202020204" pitchFamily="34" charset="0"/>
                </a:rPr>
                <a:t>Stufe</a:t>
              </a:r>
              <a:r>
                <a:rPr lang="de-DE" sz="1039" b="1" dirty="0">
                  <a:solidFill>
                    <a:schemeClr val="tx1"/>
                  </a:solidFill>
                  <a:cs typeface="Arial" panose="020B0604020202020204" pitchFamily="34" charset="0"/>
                </a:rPr>
                <a:t> </a:t>
              </a:r>
              <a:r>
                <a:rPr lang="de-DE" sz="1212" b="1" dirty="0">
                  <a:solidFill>
                    <a:schemeClr val="tx1"/>
                  </a:solidFill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06B18BC9-1983-ED30-364F-5959A134FA24}"/>
                </a:ext>
              </a:extLst>
            </p:cNvPr>
            <p:cNvSpPr/>
            <p:nvPr/>
          </p:nvSpPr>
          <p:spPr>
            <a:xfrm>
              <a:off x="3802544" y="2441649"/>
              <a:ext cx="1601846" cy="243356"/>
            </a:xfrm>
            <a:prstGeom prst="rect">
              <a:avLst/>
            </a:prstGeom>
            <a:solidFill>
              <a:srgbClr val="A3C8D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212" b="1" dirty="0">
                  <a:solidFill>
                    <a:schemeClr val="tx1"/>
                  </a:solidFill>
                  <a:cs typeface="Arial" panose="020B0604020202020204" pitchFamily="34" charset="0"/>
                </a:rPr>
                <a:t>Stufe</a:t>
              </a:r>
              <a:r>
                <a:rPr lang="de-DE" sz="1212" dirty="0">
                  <a:solidFill>
                    <a:schemeClr val="tx1"/>
                  </a:solidFill>
                  <a:cs typeface="Arial" panose="020B0604020202020204" pitchFamily="34" charset="0"/>
                </a:rPr>
                <a:t> </a:t>
              </a:r>
              <a:r>
                <a:rPr lang="de-DE" sz="1212" b="1" dirty="0">
                  <a:solidFill>
                    <a:schemeClr val="tx1"/>
                  </a:solidFill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60A5C9E9-9417-6879-B61D-C7228D22D48F}"/>
                </a:ext>
              </a:extLst>
            </p:cNvPr>
            <p:cNvSpPr/>
            <p:nvPr/>
          </p:nvSpPr>
          <p:spPr>
            <a:xfrm>
              <a:off x="5470595" y="2117103"/>
              <a:ext cx="1601846" cy="243356"/>
            </a:xfrm>
            <a:prstGeom prst="rect">
              <a:avLst/>
            </a:prstGeom>
            <a:solidFill>
              <a:srgbClr val="ACCE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212" b="1" dirty="0">
                  <a:solidFill>
                    <a:schemeClr val="tx1"/>
                  </a:solidFill>
                  <a:cs typeface="Arial" panose="020B0604020202020204" pitchFamily="34" charset="0"/>
                </a:rPr>
                <a:t>Stufe 4</a:t>
              </a:r>
            </a:p>
          </p:txBody>
        </p:sp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EE84CCD3-30A6-1695-E17B-BD3D8B4DD83C}"/>
                </a:ext>
              </a:extLst>
            </p:cNvPr>
            <p:cNvSpPr/>
            <p:nvPr/>
          </p:nvSpPr>
          <p:spPr>
            <a:xfrm>
              <a:off x="7125129" y="1659554"/>
              <a:ext cx="1611970" cy="244587"/>
            </a:xfrm>
            <a:prstGeom prst="rect">
              <a:avLst/>
            </a:prstGeom>
            <a:solidFill>
              <a:srgbClr val="ACCE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212" b="1" dirty="0">
                  <a:solidFill>
                    <a:schemeClr val="tx1"/>
                  </a:solidFill>
                  <a:cs typeface="Arial" panose="020B0604020202020204" pitchFamily="34" charset="0"/>
                </a:rPr>
                <a:t>Stufe 5</a:t>
              </a:r>
            </a:p>
          </p:txBody>
        </p:sp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018B34A2-AC06-42CB-581B-7678AE6411B4}"/>
                </a:ext>
              </a:extLst>
            </p:cNvPr>
            <p:cNvSpPr/>
            <p:nvPr/>
          </p:nvSpPr>
          <p:spPr>
            <a:xfrm>
              <a:off x="3802543" y="3686238"/>
              <a:ext cx="4941422" cy="1804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6749" tIns="62333" bIns="62333" rtlCol="0" anchor="ctr"/>
            <a:lstStyle/>
            <a:p>
              <a:pPr>
                <a:spcBef>
                  <a:spcPts val="260"/>
                </a:spcBef>
                <a:spcAft>
                  <a:spcPts val="260"/>
                </a:spcAft>
              </a:pPr>
              <a:r>
                <a:rPr lang="de-DE" sz="952" b="1" i="1" dirty="0">
                  <a:solidFill>
                    <a:schemeClr val="tx1"/>
                  </a:solidFill>
                  <a:cs typeface="Arial" panose="020B0604020202020204" pitchFamily="34" charset="0"/>
                </a:rPr>
                <a:t>Alternativen in begründeten Fällen</a:t>
              </a:r>
              <a:r>
                <a:rPr lang="de-DE" sz="822" b="1" i="1" dirty="0">
                  <a:solidFill>
                    <a:schemeClr val="tx1"/>
                  </a:solidFill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7CFF4D84-3B55-9E6C-A366-13B453F08121}"/>
                </a:ext>
              </a:extLst>
            </p:cNvPr>
            <p:cNvSpPr/>
            <p:nvPr/>
          </p:nvSpPr>
          <p:spPr>
            <a:xfrm>
              <a:off x="3802544" y="3844670"/>
              <a:ext cx="1601846" cy="104727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2333" tIns="77916" bIns="62333" rtlCol="0" anchor="t"/>
            <a:lstStyle/>
            <a:p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ICS niedrigdosiert </a:t>
              </a:r>
              <a:b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</a:br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+ LAMA</a:t>
              </a:r>
            </a:p>
            <a:p>
              <a:pPr>
                <a:spcBef>
                  <a:spcPts val="519"/>
                </a:spcBef>
                <a:spcAft>
                  <a:spcPts val="519"/>
                </a:spcAft>
              </a:pPr>
              <a:r>
                <a:rPr lang="de-DE" sz="952" i="1" dirty="0">
                  <a:solidFill>
                    <a:schemeClr val="tx1"/>
                  </a:solidFill>
                  <a:cs typeface="Arial" panose="020B0604020202020204" pitchFamily="34" charset="0"/>
                </a:rPr>
                <a:t>oder</a:t>
              </a:r>
            </a:p>
            <a:p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ICS niedrigdosiert </a:t>
              </a:r>
              <a:b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</a:br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+ LTRA</a:t>
              </a:r>
            </a:p>
          </p:txBody>
        </p:sp>
        <p:sp>
          <p:nvSpPr>
            <p:cNvPr id="19" name="Rechteck 18">
              <a:extLst>
                <a:ext uri="{FF2B5EF4-FFF2-40B4-BE49-F238E27FC236}">
                  <a16:creationId xmlns:a16="http://schemas.microsoft.com/office/drawing/2014/main" id="{5F0420E4-D0C3-903F-EFEC-1BE324067A4A}"/>
                </a:ext>
              </a:extLst>
            </p:cNvPr>
            <p:cNvSpPr/>
            <p:nvPr/>
          </p:nvSpPr>
          <p:spPr>
            <a:xfrm>
              <a:off x="5470595" y="3852886"/>
              <a:ext cx="1601846" cy="104179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2333" tIns="77916" bIns="62333" rtlCol="0" anchor="t"/>
            <a:lstStyle/>
            <a:p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ICS mittel- bis hoch-dosiert + LABA + LTRA </a:t>
              </a:r>
            </a:p>
            <a:p>
              <a:pPr>
                <a:spcBef>
                  <a:spcPts val="519"/>
                </a:spcBef>
                <a:spcAft>
                  <a:spcPts val="519"/>
                </a:spcAft>
              </a:pPr>
              <a:r>
                <a:rPr lang="de-DE" sz="952" i="1" dirty="0">
                  <a:solidFill>
                    <a:schemeClr val="tx1"/>
                  </a:solidFill>
                  <a:cs typeface="Arial" panose="020B0604020202020204" pitchFamily="34" charset="0"/>
                </a:rPr>
                <a:t>oder</a:t>
              </a:r>
            </a:p>
            <a:p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ICS mittel- bis hochdosiert + LAMA</a:t>
              </a:r>
            </a:p>
          </p:txBody>
        </p:sp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BAB12CCD-66CC-B462-96A9-20893DFE9A03}"/>
                </a:ext>
              </a:extLst>
            </p:cNvPr>
            <p:cNvSpPr/>
            <p:nvPr/>
          </p:nvSpPr>
          <p:spPr>
            <a:xfrm>
              <a:off x="7146614" y="3852886"/>
              <a:ext cx="1597353" cy="104179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2333" tIns="77916" bIns="62333" rtlCol="0" anchor="t"/>
            <a:lstStyle/>
            <a:p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OCS (nur bei fehlender Indikation oder Versagen einer Biologika-Therapie)</a:t>
              </a:r>
            </a:p>
          </p:txBody>
        </p:sp>
        <p:sp>
          <p:nvSpPr>
            <p:cNvPr id="21" name="Flussdiagramm: Manuelle Eingabe 94">
              <a:extLst>
                <a:ext uri="{FF2B5EF4-FFF2-40B4-BE49-F238E27FC236}">
                  <a16:creationId xmlns:a16="http://schemas.microsoft.com/office/drawing/2014/main" id="{BD8660F3-4BA9-CA53-D359-5B53F913BC2D}"/>
                </a:ext>
              </a:extLst>
            </p:cNvPr>
            <p:cNvSpPr/>
            <p:nvPr/>
          </p:nvSpPr>
          <p:spPr>
            <a:xfrm>
              <a:off x="7142117" y="2440278"/>
              <a:ext cx="1606347" cy="1237362"/>
            </a:xfrm>
            <a:prstGeom prst="flowChartProcess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62333" tIns="62333" rIns="31166" bIns="31166" rtlCol="0" anchor="t"/>
            <a:lstStyle/>
            <a:p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Je nach Phänotyp additive Therapie mit einem Antikörper der folgenden Biologika-Klassen:</a:t>
              </a:r>
            </a:p>
            <a:p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-   Anti-IgE</a:t>
              </a:r>
            </a:p>
            <a:p>
              <a:pPr marL="148424" indent="-148424">
                <a:buFontTx/>
                <a:buChar char="-"/>
              </a:pPr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Anti-IL-5-(R)</a:t>
              </a:r>
            </a:p>
            <a:p>
              <a:pPr marL="148424" indent="-148424">
                <a:buFontTx/>
                <a:buChar char="-"/>
              </a:pPr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Anti-IL-4-R</a:t>
              </a:r>
            </a:p>
            <a:p>
              <a:pPr marL="148424" indent="-148424">
                <a:buFontTx/>
                <a:buChar char="-"/>
              </a:pPr>
              <a:r>
                <a:rPr lang="de-DE" sz="952" dirty="0">
                  <a:solidFill>
                    <a:schemeClr val="tx1"/>
                  </a:solidFill>
                  <a:cs typeface="Arial" panose="020B0604020202020204" pitchFamily="34" charset="0"/>
                </a:rPr>
                <a:t>Anti-TSLP</a:t>
              </a:r>
            </a:p>
            <a:p>
              <a:pPr>
                <a:spcBef>
                  <a:spcPts val="173"/>
                </a:spcBef>
                <a:spcAft>
                  <a:spcPts val="173"/>
                </a:spcAft>
              </a:pPr>
              <a:endParaRPr lang="de-DE" sz="952" dirty="0">
                <a:solidFill>
                  <a:schemeClr val="tx1"/>
                </a:solidFill>
                <a:cs typeface="Arial" panose="020B0604020202020204" pitchFamily="34" charset="0"/>
              </a:endParaRPr>
            </a:p>
            <a:p>
              <a:pPr>
                <a:spcBef>
                  <a:spcPts val="173"/>
                </a:spcBef>
                <a:spcAft>
                  <a:spcPts val="173"/>
                </a:spcAft>
              </a:pPr>
              <a:endParaRPr lang="de-DE" sz="952" kern="0" spc="-9" dirty="0">
                <a:solidFill>
                  <a:schemeClr val="tx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2" name="Rechteck 21">
              <a:extLst>
                <a:ext uri="{FF2B5EF4-FFF2-40B4-BE49-F238E27FC236}">
                  <a16:creationId xmlns:a16="http://schemas.microsoft.com/office/drawing/2014/main" id="{16D9D6E8-8B27-263B-2C66-4517D80C318B}"/>
                </a:ext>
              </a:extLst>
            </p:cNvPr>
            <p:cNvSpPr/>
            <p:nvPr/>
          </p:nvSpPr>
          <p:spPr>
            <a:xfrm>
              <a:off x="463314" y="6365164"/>
              <a:ext cx="8270751" cy="30419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62333" tIns="0" rIns="0" bIns="0" rtlCol="0" anchor="ctr" anchorCtr="0"/>
            <a:lstStyle/>
            <a:p>
              <a:r>
                <a:rPr lang="de-DE" sz="1000" spc="-9" dirty="0">
                  <a:solidFill>
                    <a:schemeClr val="tx1"/>
                  </a:solidFill>
                  <a:cs typeface="Arial" panose="020B0604020202020204" pitchFamily="34" charset="0"/>
                </a:rPr>
                <a:t>Asthmaschulung, Allergie-/Umweltkontrolle, körperliche Bewegung/Sport, Behandlung von Komorbiditäten, Rehabilitation</a:t>
              </a:r>
              <a:endParaRPr lang="de-DE" sz="1000" spc="-9" baseline="30000" dirty="0">
                <a:solidFill>
                  <a:schemeClr val="tx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4" name="Textfeld 23">
              <a:extLst>
                <a:ext uri="{FF2B5EF4-FFF2-40B4-BE49-F238E27FC236}">
                  <a16:creationId xmlns:a16="http://schemas.microsoft.com/office/drawing/2014/main" id="{648F192E-D413-D1A6-BAA6-86C738995108}"/>
                </a:ext>
              </a:extLst>
            </p:cNvPr>
            <p:cNvSpPr txBox="1"/>
            <p:nvPr/>
          </p:nvSpPr>
          <p:spPr>
            <a:xfrm>
              <a:off x="2136716" y="5270080"/>
              <a:ext cx="1597353" cy="7114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spcBef>
                  <a:spcPts val="519"/>
                </a:spcBef>
                <a:spcAft>
                  <a:spcPts val="519"/>
                </a:spcAft>
              </a:pPr>
              <a:r>
                <a:rPr lang="de-DE" sz="952" dirty="0">
                  <a:cs typeface="Arial" panose="020B0604020202020204" pitchFamily="34" charset="0"/>
                </a:rPr>
                <a:t>LTRA-Langzeittherapie </a:t>
              </a:r>
            </a:p>
            <a:p>
              <a:pPr>
                <a:spcBef>
                  <a:spcPts val="260"/>
                </a:spcBef>
                <a:spcAft>
                  <a:spcPts val="260"/>
                </a:spcAft>
              </a:pPr>
              <a:r>
                <a:rPr lang="de-DE" sz="952" dirty="0">
                  <a:cs typeface="Arial" panose="020B0604020202020204" pitchFamily="34" charset="0"/>
                </a:rPr>
                <a:t>+ SABA-Bedarfstherapie</a:t>
              </a:r>
            </a:p>
            <a:p>
              <a:pPr>
                <a:spcBef>
                  <a:spcPts val="260"/>
                </a:spcBef>
                <a:spcAft>
                  <a:spcPts val="260"/>
                </a:spcAft>
              </a:pPr>
              <a:endParaRPr lang="de-DE" sz="952" dirty="0">
                <a:cs typeface="Arial" panose="020B0604020202020204" pitchFamily="34" charset="0"/>
              </a:endParaRPr>
            </a:p>
          </p:txBody>
        </p:sp>
        <p:sp>
          <p:nvSpPr>
            <p:cNvPr id="25" name="Rechteck 24">
              <a:extLst>
                <a:ext uri="{FF2B5EF4-FFF2-40B4-BE49-F238E27FC236}">
                  <a16:creationId xmlns:a16="http://schemas.microsoft.com/office/drawing/2014/main" id="{0881C1DD-A1AC-88F2-49DF-0A5DA7AC8608}"/>
                </a:ext>
              </a:extLst>
            </p:cNvPr>
            <p:cNvSpPr/>
            <p:nvPr/>
          </p:nvSpPr>
          <p:spPr>
            <a:xfrm>
              <a:off x="463313" y="6015435"/>
              <a:ext cx="8270751" cy="30856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2333" tIns="0" rIns="0" bIns="0" rtlCol="0" anchor="ctr"/>
            <a:lstStyle/>
            <a:p>
              <a:r>
                <a:rPr lang="de-DE" sz="1000" spc="-9" dirty="0">
                  <a:solidFill>
                    <a:schemeClr val="tx1"/>
                  </a:solidFill>
                  <a:cs typeface="Arial" panose="020B0604020202020204" pitchFamily="34" charset="0"/>
                </a:rPr>
                <a:t>Allergen-Immuntherapie (bei gegebener Indikation)</a:t>
              </a:r>
            </a:p>
          </p:txBody>
        </p:sp>
      </p:grpSp>
      <p:sp>
        <p:nvSpPr>
          <p:cNvPr id="23" name="Rechteck 22">
            <a:extLst>
              <a:ext uri="{FF2B5EF4-FFF2-40B4-BE49-F238E27FC236}">
                <a16:creationId xmlns:a16="http://schemas.microsoft.com/office/drawing/2014/main" id="{BDCE0EC1-A8AB-D821-9A92-1E7FAB8D9BA7}"/>
              </a:ext>
            </a:extLst>
          </p:cNvPr>
          <p:cNvSpPr/>
          <p:nvPr/>
        </p:nvSpPr>
        <p:spPr>
          <a:xfrm>
            <a:off x="2205813" y="4931532"/>
            <a:ext cx="1604495" cy="307794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6749" tIns="62333" bIns="62333" rtlCol="0" anchor="ctr"/>
          <a:lstStyle/>
          <a:p>
            <a:pPr>
              <a:spcBef>
                <a:spcPts val="260"/>
              </a:spcBef>
              <a:spcAft>
                <a:spcPts val="260"/>
              </a:spcAft>
            </a:pPr>
            <a:r>
              <a:rPr lang="de-DE" sz="952" b="1" i="1" dirty="0">
                <a:solidFill>
                  <a:schemeClr val="tx1"/>
                </a:solidFill>
                <a:cs typeface="Arial" panose="020B0604020202020204" pitchFamily="34" charset="0"/>
              </a:rPr>
              <a:t>Alternativ in begründeten Fällen</a:t>
            </a:r>
            <a:r>
              <a:rPr lang="de-DE" sz="822" b="1" i="1" dirty="0">
                <a:solidFill>
                  <a:schemeClr val="tx1"/>
                </a:solidFill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872903075"/>
      </p:ext>
    </p:extLst>
  </p:cSld>
  <p:clrMapOvr>
    <a:masterClrMapping/>
  </p:clrMapOvr>
  <p:transition spd="slow">
    <p:wheel spokes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57CD3B-7A23-695C-34C5-19D8192D5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Voraussetzungen für eine Allergenimmuntherapie (AIT) bei Asthma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BE79AD57-33E7-8B8A-09A8-52CB29D1F26F}"/>
              </a:ext>
            </a:extLst>
          </p:cNvPr>
          <p:cNvSpPr txBox="1"/>
          <p:nvPr/>
        </p:nvSpPr>
        <p:spPr>
          <a:xfrm>
            <a:off x="467544" y="1722863"/>
            <a:ext cx="8424936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42925" indent="-542925" algn="l">
              <a:buFont typeface="Arial" panose="020B0604020202020204" pitchFamily="34" charset="0"/>
              <a:buChar char="•"/>
            </a:pPr>
            <a:r>
              <a:rPr lang="de-DE" sz="2600" b="0" i="0" u="none" strike="noStrike" baseline="0" dirty="0"/>
              <a:t>Eindeutiger kausaler Zusammenhang zwischen respiratorischen Symptomen und entsprechender Allergen-Exposition</a:t>
            </a:r>
          </a:p>
          <a:p>
            <a:pPr marL="542925" indent="-542925" algn="l">
              <a:buFont typeface="Arial" panose="020B0604020202020204" pitchFamily="34" charset="0"/>
              <a:buChar char="•"/>
            </a:pPr>
            <a:r>
              <a:rPr lang="de-DE" sz="2600" b="0" i="0" u="none" strike="noStrike" baseline="0" dirty="0"/>
              <a:t>Nachweis einer korrespondierenden Allergen-spezifischen Sensibilisierung</a:t>
            </a:r>
          </a:p>
          <a:p>
            <a:pPr marL="542925" indent="-542925" algn="l">
              <a:buFont typeface="Arial" panose="020B0604020202020204" pitchFamily="34" charset="0"/>
              <a:buChar char="•"/>
            </a:pPr>
            <a:r>
              <a:rPr lang="de-DE" sz="2600" b="0" i="0" u="none" strike="noStrike" baseline="0" dirty="0"/>
              <a:t>Einsatz von Präparaten, deren Wirksamkeit bei Patienten mit Asthma durch kontrollierte klinische Studien belegt ist</a:t>
            </a:r>
          </a:p>
          <a:p>
            <a:pPr algn="l"/>
            <a:endParaRPr lang="de-DE" sz="2600" b="0" i="0" u="none" strike="noStrike" baseline="0" dirty="0"/>
          </a:p>
          <a:p>
            <a:pPr marL="542925" indent="-542925" algn="l">
              <a:buFont typeface="Arial" panose="020B0604020202020204" pitchFamily="34" charset="0"/>
              <a:buChar char="•"/>
            </a:pPr>
            <a:r>
              <a:rPr lang="de-DE" sz="2600" b="1" i="1" u="none" strike="noStrike" baseline="0" dirty="0">
                <a:solidFill>
                  <a:schemeClr val="accent6">
                    <a:lumMod val="75000"/>
                  </a:schemeClr>
                </a:solidFill>
              </a:rPr>
              <a:t>Kontraindikation: </a:t>
            </a:r>
            <a:r>
              <a:rPr lang="de-DE" sz="2600" b="1" i="0" u="none" strike="noStrike" baseline="0" dirty="0">
                <a:solidFill>
                  <a:schemeClr val="accent6">
                    <a:lumMod val="75000"/>
                  </a:schemeClr>
                </a:solidFill>
              </a:rPr>
              <a:t>unkontrolliertes Asthma und/oder eine FEV</a:t>
            </a:r>
            <a:r>
              <a:rPr lang="de-DE" sz="2600" b="1" i="0" u="none" strike="noStrike" baseline="-25000" dirty="0">
                <a:solidFill>
                  <a:schemeClr val="accent6">
                    <a:lumMod val="75000"/>
                  </a:schemeClr>
                </a:solidFill>
              </a:rPr>
              <a:t>1 </a:t>
            </a:r>
            <a:r>
              <a:rPr lang="de-DE" sz="2600" b="1" i="0" u="none" strike="noStrike" dirty="0">
                <a:solidFill>
                  <a:schemeClr val="accent6">
                    <a:lumMod val="75000"/>
                  </a:schemeClr>
                </a:solidFill>
              </a:rPr>
              <a:t>≤</a:t>
            </a:r>
            <a:r>
              <a:rPr lang="de-DE" sz="2600" b="1" i="0" u="none" strike="noStrike" baseline="0" dirty="0">
                <a:solidFill>
                  <a:schemeClr val="accent6">
                    <a:lumMod val="75000"/>
                  </a:schemeClr>
                </a:solidFill>
              </a:rPr>
              <a:t> 70% vom Sollwert</a:t>
            </a:r>
            <a:endParaRPr lang="de-DE" sz="26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808365"/>
      </p:ext>
    </p:extLst>
  </p:cSld>
  <p:clrMapOvr>
    <a:masterClrMapping/>
  </p:clrMapOvr>
  <p:transition spd="slow">
    <p:wheel spokes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9291" y="635000"/>
            <a:ext cx="6463069" cy="849784"/>
          </a:xfrm>
        </p:spPr>
        <p:txBody>
          <a:bodyPr>
            <a:normAutofit fontScale="90000"/>
          </a:bodyPr>
          <a:lstStyle/>
          <a:p>
            <a:r>
              <a:rPr lang="de-DE" dirty="0"/>
              <a:t>ICS-Dosierungen: Kinder und Jugendliche</a:t>
            </a:r>
          </a:p>
        </p:txBody>
      </p:sp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1453FFB3-E1DD-4FD2-90B9-D1F9AB3719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0544444"/>
              </p:ext>
            </p:extLst>
          </p:nvPr>
        </p:nvGraphicFramePr>
        <p:xfrm>
          <a:off x="0" y="1628800"/>
          <a:ext cx="9144000" cy="4839765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274702">
                  <a:extLst>
                    <a:ext uri="{9D8B030D-6E8A-4147-A177-3AD203B41FA5}">
                      <a16:colId xmlns:a16="http://schemas.microsoft.com/office/drawing/2014/main" val="3773845713"/>
                    </a:ext>
                  </a:extLst>
                </a:gridCol>
                <a:gridCol w="1144883">
                  <a:extLst>
                    <a:ext uri="{9D8B030D-6E8A-4147-A177-3AD203B41FA5}">
                      <a16:colId xmlns:a16="http://schemas.microsoft.com/office/drawing/2014/main" val="547905150"/>
                    </a:ext>
                  </a:extLst>
                </a:gridCol>
                <a:gridCol w="1144883">
                  <a:extLst>
                    <a:ext uri="{9D8B030D-6E8A-4147-A177-3AD203B41FA5}">
                      <a16:colId xmlns:a16="http://schemas.microsoft.com/office/drawing/2014/main" val="3311575229"/>
                    </a:ext>
                  </a:extLst>
                </a:gridCol>
                <a:gridCol w="1144883">
                  <a:extLst>
                    <a:ext uri="{9D8B030D-6E8A-4147-A177-3AD203B41FA5}">
                      <a16:colId xmlns:a16="http://schemas.microsoft.com/office/drawing/2014/main" val="402685"/>
                    </a:ext>
                  </a:extLst>
                </a:gridCol>
                <a:gridCol w="1144883">
                  <a:extLst>
                    <a:ext uri="{9D8B030D-6E8A-4147-A177-3AD203B41FA5}">
                      <a16:colId xmlns:a16="http://schemas.microsoft.com/office/drawing/2014/main" val="225968445"/>
                    </a:ext>
                  </a:extLst>
                </a:gridCol>
                <a:gridCol w="1144883">
                  <a:extLst>
                    <a:ext uri="{9D8B030D-6E8A-4147-A177-3AD203B41FA5}">
                      <a16:colId xmlns:a16="http://schemas.microsoft.com/office/drawing/2014/main" val="3721339276"/>
                    </a:ext>
                  </a:extLst>
                </a:gridCol>
                <a:gridCol w="1144883">
                  <a:extLst>
                    <a:ext uri="{9D8B030D-6E8A-4147-A177-3AD203B41FA5}">
                      <a16:colId xmlns:a16="http://schemas.microsoft.com/office/drawing/2014/main" val="1205282489"/>
                    </a:ext>
                  </a:extLst>
                </a:gridCol>
              </a:tblGrid>
              <a:tr h="212967">
                <a:tc rowSpan="2">
                  <a:txBody>
                    <a:bodyPr/>
                    <a:lstStyle/>
                    <a:p>
                      <a:pPr marL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400" dirty="0">
                          <a:solidFill>
                            <a:schemeClr val="bg1"/>
                          </a:solidFill>
                          <a:effectLst/>
                        </a:rPr>
                        <a:t>Wirkstoff (ICS); Dosis pro Tag in Mikrogramm</a:t>
                      </a:r>
                      <a:endParaRPr lang="de-DE" sz="14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rgbClr val="489CC7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400" dirty="0">
                          <a:solidFill>
                            <a:schemeClr val="bg1"/>
                          </a:solidFill>
                          <a:effectLst/>
                        </a:rPr>
                        <a:t>niedrige Dosis</a:t>
                      </a:r>
                      <a:endParaRPr lang="de-DE" sz="14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rgbClr val="339B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400" dirty="0">
                          <a:solidFill>
                            <a:schemeClr val="bg1"/>
                          </a:solidFill>
                          <a:effectLst/>
                        </a:rPr>
                        <a:t>mittlere Dosis</a:t>
                      </a:r>
                      <a:endParaRPr lang="de-DE" sz="14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rgbClr val="339B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400" dirty="0">
                          <a:solidFill>
                            <a:schemeClr val="bg1"/>
                          </a:solidFill>
                          <a:effectLst/>
                        </a:rPr>
                        <a:t>hohe Dosis</a:t>
                      </a:r>
                      <a:endParaRPr lang="de-DE" sz="14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rgbClr val="339B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3088532"/>
                  </a:ext>
                </a:extLst>
              </a:tr>
              <a:tr h="42593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400" spc="-20" dirty="0">
                          <a:solidFill>
                            <a:schemeClr val="tx1"/>
                          </a:solidFill>
                          <a:effectLst/>
                        </a:rPr>
                        <a:t>Kinder </a:t>
                      </a:r>
                      <a:br>
                        <a:rPr lang="de-DE" sz="1400" spc="-2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de-DE" sz="1400" spc="-20" dirty="0">
                          <a:solidFill>
                            <a:schemeClr val="tx1"/>
                          </a:solidFill>
                          <a:effectLst/>
                        </a:rPr>
                        <a:t>&lt; 12 Jahre</a:t>
                      </a:r>
                      <a:endParaRPr lang="de-DE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400" spc="-20" dirty="0">
                          <a:solidFill>
                            <a:schemeClr val="tx1"/>
                          </a:solidFill>
                          <a:effectLst/>
                        </a:rPr>
                        <a:t>Jugend­liche </a:t>
                      </a:r>
                      <a:br>
                        <a:rPr lang="de-DE" sz="1400" spc="-2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de-DE" sz="1400" spc="-20" dirty="0">
                          <a:solidFill>
                            <a:schemeClr val="tx1"/>
                          </a:solidFill>
                          <a:effectLst/>
                        </a:rPr>
                        <a:t>12-18 Jahre</a:t>
                      </a:r>
                      <a:endParaRPr lang="de-DE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400" spc="-20" dirty="0">
                          <a:solidFill>
                            <a:schemeClr val="tx1"/>
                          </a:solidFill>
                          <a:effectLst/>
                        </a:rPr>
                        <a:t>Kinder</a:t>
                      </a:r>
                      <a:br>
                        <a:rPr lang="de-DE" sz="1400" spc="-2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de-DE" sz="1400" spc="-20" dirty="0">
                          <a:solidFill>
                            <a:schemeClr val="tx1"/>
                          </a:solidFill>
                          <a:effectLst/>
                        </a:rPr>
                        <a:t>&lt; 12 Jahre</a:t>
                      </a:r>
                      <a:endParaRPr lang="de-DE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400" spc="-20" dirty="0">
                          <a:solidFill>
                            <a:schemeClr val="tx1"/>
                          </a:solidFill>
                          <a:effectLst/>
                        </a:rPr>
                        <a:t>Jugend­liche </a:t>
                      </a:r>
                      <a:br>
                        <a:rPr lang="de-DE" sz="1400" spc="-2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de-DE" sz="1400" spc="-20" dirty="0">
                          <a:solidFill>
                            <a:schemeClr val="tx1"/>
                          </a:solidFill>
                          <a:effectLst/>
                        </a:rPr>
                        <a:t>12-18 Jahre</a:t>
                      </a:r>
                      <a:endParaRPr lang="de-DE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400" spc="-20" dirty="0">
                          <a:solidFill>
                            <a:schemeClr val="tx1"/>
                          </a:solidFill>
                          <a:effectLst/>
                        </a:rPr>
                        <a:t>Kinder</a:t>
                      </a:r>
                      <a:br>
                        <a:rPr lang="de-DE" sz="1400" spc="-2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de-DE" sz="1400" spc="-20" dirty="0">
                          <a:solidFill>
                            <a:schemeClr val="tx1"/>
                          </a:solidFill>
                          <a:effectLst/>
                        </a:rPr>
                        <a:t>&lt; 12 Jahre</a:t>
                      </a:r>
                      <a:endParaRPr lang="de-DE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400" spc="-20" dirty="0">
                          <a:solidFill>
                            <a:schemeClr val="tx1"/>
                          </a:solidFill>
                          <a:effectLst/>
                        </a:rPr>
                        <a:t>Jugend­liche </a:t>
                      </a:r>
                      <a:br>
                        <a:rPr lang="de-DE" sz="1400" spc="-2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de-DE" sz="1400" spc="-20" dirty="0">
                          <a:solidFill>
                            <a:schemeClr val="tx1"/>
                          </a:solidFill>
                          <a:effectLst/>
                        </a:rPr>
                        <a:t>12-18 Jahre</a:t>
                      </a:r>
                      <a:endParaRPr lang="de-DE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6242905"/>
                  </a:ext>
                </a:extLst>
              </a:tr>
              <a:tr h="689673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400" dirty="0" err="1">
                          <a:solidFill>
                            <a:schemeClr val="bg1"/>
                          </a:solidFill>
                          <a:effectLst/>
                        </a:rPr>
                        <a:t>Beclometasondipropionat</a:t>
                      </a:r>
                      <a:r>
                        <a:rPr lang="de-DE" sz="1400" dirty="0">
                          <a:solidFill>
                            <a:schemeClr val="bg1"/>
                          </a:solidFill>
                          <a:effectLst/>
                        </a:rPr>
                        <a:t> (BDP) – </a:t>
                      </a:r>
                      <a:br>
                        <a:rPr lang="de-DE" sz="1400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de-DE" sz="1400" dirty="0">
                          <a:solidFill>
                            <a:schemeClr val="bg1"/>
                          </a:solidFill>
                          <a:effectLst/>
                        </a:rPr>
                        <a:t>Standardpartikelgröße</a:t>
                      </a:r>
                      <a:endParaRPr lang="de-DE" sz="1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rgbClr val="489CC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≤ 200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≤ 200</a:t>
                      </a:r>
                      <a:r>
                        <a:rPr lang="de-DE" sz="1400" baseline="300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&gt; 200-400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&gt; 200-400</a:t>
                      </a:r>
                      <a:r>
                        <a:rPr lang="de-DE" sz="1400" baseline="300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– </a:t>
                      </a:r>
                      <a:r>
                        <a:rPr lang="de-DE" sz="1400" baseline="300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– </a:t>
                      </a:r>
                      <a:r>
                        <a:rPr lang="de-DE" sz="1400" baseline="300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8515045"/>
                  </a:ext>
                </a:extLst>
              </a:tr>
              <a:tr h="689673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400" dirty="0" err="1">
                          <a:solidFill>
                            <a:schemeClr val="bg1"/>
                          </a:solidFill>
                          <a:effectLst/>
                        </a:rPr>
                        <a:t>Beclometasondipropionat</a:t>
                      </a:r>
                      <a:r>
                        <a:rPr lang="de-DE" sz="1400" dirty="0">
                          <a:solidFill>
                            <a:schemeClr val="bg1"/>
                          </a:solidFill>
                          <a:effectLst/>
                        </a:rPr>
                        <a:t> (BDP) – </a:t>
                      </a:r>
                      <a:br>
                        <a:rPr lang="de-DE" sz="1400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de-DE" sz="1400" dirty="0">
                          <a:solidFill>
                            <a:schemeClr val="bg1"/>
                          </a:solidFill>
                          <a:effectLst/>
                        </a:rPr>
                        <a:t>feine Partikelgröße</a:t>
                      </a:r>
                      <a:endParaRPr lang="de-DE" sz="1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rgbClr val="489CC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≤ 100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≤ 100</a:t>
                      </a:r>
                      <a:r>
                        <a:rPr lang="de-DE" sz="1400" baseline="300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&gt; 100-200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&gt; 100-200</a:t>
                      </a:r>
                      <a:r>
                        <a:rPr lang="de-DE" sz="1400" baseline="300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– </a:t>
                      </a:r>
                      <a:r>
                        <a:rPr lang="de-DE" sz="1400" baseline="300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– </a:t>
                      </a:r>
                      <a:r>
                        <a:rPr lang="de-DE" sz="1400" baseline="300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3225014"/>
                  </a:ext>
                </a:extLst>
              </a:tr>
              <a:tr h="507974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400" dirty="0">
                          <a:solidFill>
                            <a:schemeClr val="bg1"/>
                          </a:solidFill>
                          <a:effectLst/>
                        </a:rPr>
                        <a:t>Budesonid</a:t>
                      </a:r>
                      <a:endParaRPr lang="de-DE" sz="1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rgbClr val="489CC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≤ 200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≤ 200</a:t>
                      </a:r>
                      <a:r>
                        <a:rPr lang="de-DE" sz="1400" baseline="300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&gt; 200-400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&gt; 200-400</a:t>
                      </a:r>
                      <a:r>
                        <a:rPr lang="de-DE" sz="1400" baseline="300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– </a:t>
                      </a:r>
                      <a:r>
                        <a:rPr lang="de-DE" sz="1400" baseline="300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– </a:t>
                      </a:r>
                      <a:r>
                        <a:rPr lang="de-DE" sz="1400" baseline="300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5031724"/>
                  </a:ext>
                </a:extLst>
              </a:tr>
              <a:tr h="662943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400" dirty="0" err="1">
                          <a:solidFill>
                            <a:schemeClr val="bg1"/>
                          </a:solidFill>
                          <a:effectLst/>
                        </a:rPr>
                        <a:t>Ciclesonid</a:t>
                      </a:r>
                      <a:endParaRPr lang="de-DE" sz="1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rgbClr val="489CC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–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80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–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160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–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&gt; 160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2563018"/>
                  </a:ext>
                </a:extLst>
              </a:tr>
              <a:tr h="553561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400" dirty="0" err="1">
                          <a:solidFill>
                            <a:schemeClr val="bg1"/>
                          </a:solidFill>
                          <a:effectLst/>
                        </a:rPr>
                        <a:t>Fluticasonfuroat</a:t>
                      </a: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endParaRPr lang="de-DE" sz="1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rgbClr val="489CC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–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–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–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–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&gt; 100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14276"/>
                  </a:ext>
                </a:extLst>
              </a:tr>
              <a:tr h="498005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400" dirty="0" err="1">
                          <a:solidFill>
                            <a:schemeClr val="bg1"/>
                          </a:solidFill>
                          <a:effectLst/>
                        </a:rPr>
                        <a:t>Fluticasonpropionat</a:t>
                      </a:r>
                      <a:endParaRPr lang="de-DE" sz="1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rgbClr val="489CC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≤ 100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≤ 100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&gt; 100-200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&gt; 100</a:t>
                      </a: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250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&gt; 200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&gt; 250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0219652"/>
                  </a:ext>
                </a:extLst>
              </a:tr>
              <a:tr h="595314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400" dirty="0" err="1">
                          <a:solidFill>
                            <a:schemeClr val="bg1"/>
                          </a:solidFill>
                          <a:effectLst/>
                        </a:rPr>
                        <a:t>Mometasonfuroat</a:t>
                      </a:r>
                      <a:r>
                        <a:rPr lang="de-DE" sz="14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endParaRPr lang="de-DE" sz="1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rgbClr val="489CC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–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200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–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400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–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&gt; 400</a:t>
                      </a:r>
                      <a:endParaRPr lang="de-DE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877982"/>
                  </a:ext>
                </a:extLst>
              </a:tr>
            </a:tbl>
          </a:graphicData>
        </a:graphic>
      </p:graphicFrame>
      <p:sp>
        <p:nvSpPr>
          <p:cNvPr id="5" name="Textfeld 4">
            <a:extLst>
              <a:ext uri="{FF2B5EF4-FFF2-40B4-BE49-F238E27FC236}">
                <a16:creationId xmlns:a16="http://schemas.microsoft.com/office/drawing/2014/main" id="{B9200BFD-A111-FD13-1E7F-12063013B01A}"/>
              </a:ext>
            </a:extLst>
          </p:cNvPr>
          <p:cNvSpPr txBox="1"/>
          <p:nvPr/>
        </p:nvSpPr>
        <p:spPr>
          <a:xfrm>
            <a:off x="132159" y="6555166"/>
            <a:ext cx="44644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b="0" baseline="30000" dirty="0">
                <a:solidFill>
                  <a:schemeClr val="tx1"/>
                </a:solidFill>
                <a:effectLst/>
              </a:rPr>
              <a:t>1           </a:t>
            </a:r>
            <a:r>
              <a:rPr lang="de-DE" sz="1200" b="0" dirty="0">
                <a:solidFill>
                  <a:schemeClr val="tx1"/>
                </a:solidFill>
                <a:effectLst/>
              </a:rPr>
              <a:t>BDP und Budesonid: im hohen Dosisbereich nicht empfohlen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04471530"/>
      </p:ext>
    </p:extLst>
  </p:cSld>
  <p:clrMapOvr>
    <a:masterClrMapping/>
  </p:clrMapOvr>
  <p:transition spd="slow">
    <p:wheel spokes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AC19293A-BF6D-4CAE-852F-74190C3C6561}"/>
              </a:ext>
            </a:extLst>
          </p:cNvPr>
          <p:cNvSpPr txBox="1">
            <a:spLocks/>
          </p:cNvSpPr>
          <p:nvPr/>
        </p:nvSpPr>
        <p:spPr>
          <a:xfrm>
            <a:off x="1386327" y="620688"/>
            <a:ext cx="7416824" cy="84978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de-DE" sz="3000" kern="1200">
                <a:solidFill>
                  <a:srgbClr val="006EA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ICS-Dosierungen: Erwachsene</a:t>
            </a:r>
          </a:p>
        </p:txBody>
      </p:sp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F9E25FDD-E218-4A75-B6E0-AF96C1FA58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2269994"/>
              </p:ext>
            </p:extLst>
          </p:nvPr>
        </p:nvGraphicFramePr>
        <p:xfrm>
          <a:off x="17748" y="1556792"/>
          <a:ext cx="9108504" cy="53012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17572">
                  <a:extLst>
                    <a:ext uri="{9D8B030D-6E8A-4147-A177-3AD203B41FA5}">
                      <a16:colId xmlns:a16="http://schemas.microsoft.com/office/drawing/2014/main" val="1899545814"/>
                    </a:ext>
                  </a:extLst>
                </a:gridCol>
                <a:gridCol w="1422232">
                  <a:extLst>
                    <a:ext uri="{9D8B030D-6E8A-4147-A177-3AD203B41FA5}">
                      <a16:colId xmlns:a16="http://schemas.microsoft.com/office/drawing/2014/main" val="3743977078"/>
                    </a:ext>
                  </a:extLst>
                </a:gridCol>
                <a:gridCol w="1423234">
                  <a:extLst>
                    <a:ext uri="{9D8B030D-6E8A-4147-A177-3AD203B41FA5}">
                      <a16:colId xmlns:a16="http://schemas.microsoft.com/office/drawing/2014/main" val="3610558201"/>
                    </a:ext>
                  </a:extLst>
                </a:gridCol>
                <a:gridCol w="1422232">
                  <a:extLst>
                    <a:ext uri="{9D8B030D-6E8A-4147-A177-3AD203B41FA5}">
                      <a16:colId xmlns:a16="http://schemas.microsoft.com/office/drawing/2014/main" val="2234653900"/>
                    </a:ext>
                  </a:extLst>
                </a:gridCol>
                <a:gridCol w="1423234">
                  <a:extLst>
                    <a:ext uri="{9D8B030D-6E8A-4147-A177-3AD203B41FA5}">
                      <a16:colId xmlns:a16="http://schemas.microsoft.com/office/drawing/2014/main" val="4216018998"/>
                    </a:ext>
                  </a:extLst>
                </a:gridCol>
              </a:tblGrid>
              <a:tr h="564922">
                <a:tc>
                  <a:txBody>
                    <a:bodyPr/>
                    <a:lstStyle/>
                    <a:p>
                      <a:pPr marL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6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Wirkstoff (ICS); Dosis pro Tag in Mikrogramm</a:t>
                      </a:r>
                      <a:endParaRPr lang="de-DE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rgbClr val="489CC7"/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6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niedrige Dosis</a:t>
                      </a:r>
                      <a:endParaRPr lang="de-DE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rgbClr val="489CC7"/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6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mittlere Dosis</a:t>
                      </a:r>
                      <a:endParaRPr lang="de-DE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rgbClr val="489CC7"/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6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hohe Dosis</a:t>
                      </a:r>
                      <a:endParaRPr lang="de-DE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rgbClr val="489CC7"/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6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Höchstdosis</a:t>
                      </a:r>
                      <a:endParaRPr lang="de-DE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36195" marT="0" marB="0" anchor="ctr">
                    <a:solidFill>
                      <a:srgbClr val="489C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0014158"/>
                  </a:ext>
                </a:extLst>
              </a:tr>
              <a:tr h="747518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600" dirty="0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Beclometasondipropionat</a:t>
                      </a:r>
                      <a:r>
                        <a:rPr lang="de-DE" sz="16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(BDP) – Standardpartikelgröße</a:t>
                      </a:r>
                      <a:endParaRPr lang="de-DE" sz="16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68580" marT="36195" marB="36195" anchor="ctr">
                    <a:solidFill>
                      <a:srgbClr val="489CC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200-500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68580" marT="36195" marB="3619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&gt; 500-1.000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68580" marT="36195" marB="3619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&gt; 1.000 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68580" marT="36195" marB="3619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2.000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68580" marT="36195" marB="3619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0251746"/>
                  </a:ext>
                </a:extLst>
              </a:tr>
              <a:tr h="747518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600" dirty="0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Beclometasondipropionat</a:t>
                      </a:r>
                      <a:r>
                        <a:rPr lang="de-DE" sz="16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(BDP) – </a:t>
                      </a:r>
                      <a:br>
                        <a:rPr lang="de-DE" sz="16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r>
                        <a:rPr lang="de-DE" sz="16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feine Partikelgröße</a:t>
                      </a:r>
                      <a:endParaRPr lang="de-DE" sz="16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68580" marT="36195" marB="36195" anchor="ctr">
                    <a:solidFill>
                      <a:srgbClr val="489CC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100-200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68580" marT="36195" marB="3619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&gt; 200-400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68580" marT="36195" marB="3619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&gt; 400 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68580" marT="36195" marB="3619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600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800</a:t>
                      </a:r>
                    </a:p>
                  </a:txBody>
                  <a:tcPr marL="108000" marR="68580" marT="36195" marB="3619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7448284"/>
                  </a:ext>
                </a:extLst>
              </a:tr>
              <a:tr h="435506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6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Budesonid</a:t>
                      </a:r>
                      <a:endParaRPr lang="de-DE" sz="16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68580" marT="36195" marB="36195" anchor="ctr">
                    <a:solidFill>
                      <a:srgbClr val="489CC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200-400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68580" marT="36195" marB="3619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&gt; 400-800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68580" marT="36195" marB="3619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&gt; 800 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68580" marT="36195" marB="3619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1.600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68580" marT="36195" marB="3619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5761448"/>
                  </a:ext>
                </a:extLst>
              </a:tr>
              <a:tr h="435506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600" dirty="0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Ciclesonid</a:t>
                      </a:r>
                      <a:endParaRPr lang="de-DE" sz="16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68580" marT="36195" marB="36195" anchor="ctr">
                    <a:solidFill>
                      <a:srgbClr val="489CC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80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68580" marT="36195" marB="3619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160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68580" marT="36195" marB="3619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320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68580" marT="36195" marB="3619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600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640</a:t>
                      </a:r>
                    </a:p>
                  </a:txBody>
                  <a:tcPr marL="108000" marR="68580" marT="36195" marB="3619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6783817"/>
                  </a:ext>
                </a:extLst>
              </a:tr>
              <a:tr h="435506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600" dirty="0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Fluticasonfuroat</a:t>
                      </a:r>
                      <a:r>
                        <a:rPr lang="de-DE" sz="16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de-DE" sz="16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68580" marT="36195" marB="36195" anchor="ctr">
                    <a:solidFill>
                      <a:srgbClr val="489CC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100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68580" marT="36195" marB="3619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100 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68580" marT="36195" marB="3619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200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68580" marT="36195" marB="3619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200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68580" marT="36195" marB="3619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7383144"/>
                  </a:ext>
                </a:extLst>
              </a:tr>
              <a:tr h="435506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600" dirty="0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Fluticasonpropionat</a:t>
                      </a:r>
                      <a:r>
                        <a:rPr lang="de-DE" sz="16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de-DE" sz="16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68580" marT="36195" marB="36195" anchor="ctr">
                    <a:solidFill>
                      <a:srgbClr val="489CC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100-250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68580" marT="36195" marB="3619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&gt; 250-500 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68580" marT="36195" marB="3619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&gt; 500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68580" marT="36195" marB="3619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1.000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68580" marT="36195" marB="3619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6816953"/>
                  </a:ext>
                </a:extLst>
              </a:tr>
              <a:tr h="435506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600" dirty="0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Mometasonfuroat</a:t>
                      </a:r>
                      <a:r>
                        <a:rPr lang="de-DE" sz="16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(</a:t>
                      </a:r>
                      <a:r>
                        <a:rPr lang="de-DE" sz="1600" dirty="0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Twisthaler</a:t>
                      </a:r>
                      <a:r>
                        <a:rPr lang="de-DE" sz="16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) </a:t>
                      </a:r>
                      <a:endParaRPr lang="de-DE" sz="16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68580" marT="36195" marB="36195" anchor="ctr">
                    <a:solidFill>
                      <a:srgbClr val="489CC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200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68580" marT="36195" marB="3619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400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68580" marT="36195" marB="3619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&gt; 400 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68580" marT="36195" marB="3619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800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68580" marT="36195" marB="3619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1218775"/>
                  </a:ext>
                </a:extLst>
              </a:tr>
              <a:tr h="435506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6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Mometasonfuorat</a:t>
                      </a:r>
                      <a:r>
                        <a:rPr lang="de-DE" sz="16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de-DE" sz="16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Breezhaler</a:t>
                      </a:r>
                      <a:r>
                        <a:rPr lang="de-DE" sz="16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108000" marR="68580" marT="36195" marB="36195" anchor="ctr">
                    <a:solidFill>
                      <a:srgbClr val="489CC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108000" marR="68580" marT="36195" marB="3619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160 *</a:t>
                      </a:r>
                    </a:p>
                  </a:txBody>
                  <a:tcPr marL="108000" marR="68580" marT="36195" marB="3619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320</a:t>
                      </a:r>
                    </a:p>
                  </a:txBody>
                  <a:tcPr marL="108000" marR="68580" marT="36195" marB="3619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320</a:t>
                      </a:r>
                    </a:p>
                  </a:txBody>
                  <a:tcPr marL="108000" marR="68580" marT="36195" marB="3619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0110866"/>
                  </a:ext>
                </a:extLst>
              </a:tr>
              <a:tr h="628215">
                <a:tc gridSpan="5">
                  <a:txBody>
                    <a:bodyPr/>
                    <a:lstStyle/>
                    <a:p>
                      <a:pPr marL="0" marR="36195" indent="0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de-DE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 In der Dreifach-Fixkombination </a:t>
                      </a:r>
                      <a:r>
                        <a:rPr lang="de-DE" sz="1200" b="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Mometasonfuroat</a:t>
                      </a:r>
                      <a:r>
                        <a:rPr lang="de-DE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de-DE" sz="1200" b="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Indacaterol</a:t>
                      </a:r>
                      <a:r>
                        <a:rPr lang="de-DE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de-DE" sz="1200" b="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Glycopyrronium</a:t>
                      </a:r>
                      <a:r>
                        <a:rPr lang="de-DE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de-DE" sz="1200" b="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Breezhaler</a:t>
                      </a:r>
                      <a:r>
                        <a:rPr lang="de-DE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marL="0" marR="36195" indent="0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de-DE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entspricht eine Dosis von 160 </a:t>
                      </a:r>
                      <a:r>
                        <a:rPr lang="el-GR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μ</a:t>
                      </a:r>
                      <a:r>
                        <a:rPr lang="de-DE" sz="1200" b="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r>
                        <a:rPr lang="de-DE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de-DE" sz="12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Mometasonfuroat</a:t>
                      </a:r>
                      <a:r>
                        <a:rPr lang="de-DE" sz="1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de-DE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(das Mundstück verlassend: 136 </a:t>
                      </a:r>
                      <a:r>
                        <a:rPr lang="el-GR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μ</a:t>
                      </a:r>
                      <a:r>
                        <a:rPr lang="de-DE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g) einer Hochdosis bzw. Höchstdosis</a:t>
                      </a:r>
                    </a:p>
                  </a:txBody>
                  <a:tcPr marL="108000" marR="68580" marT="36195" marB="3619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62712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1512033"/>
      </p:ext>
    </p:extLst>
  </p:cSld>
  <p:clrMapOvr>
    <a:masterClrMapping/>
  </p:clrMapOvr>
  <p:transition spd="slow">
    <p:wheel spokes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Asthma: Definition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de-DE" sz="2800" dirty="0"/>
              <a:t>Asthma ist eine heterogene, multifaktorielle, </a:t>
            </a:r>
            <a:r>
              <a:rPr lang="de-DE" sz="2800" dirty="0" err="1"/>
              <a:t>chronisch-entzündliche</a:t>
            </a:r>
            <a:r>
              <a:rPr lang="de-DE" sz="2800" dirty="0"/>
              <a:t> Erkrankung der Atemwege, die meist durch eine bronchiale Hyperreagibilität und/oder eine variable Atemwegsobstruktion charakterisiert ist und sich klinisch durch respiratorische Symptome (Luftnot, Brustenge, Giemen, Husten) wechselnder Intensität und Häufigkeit äußern kann.</a:t>
            </a:r>
          </a:p>
        </p:txBody>
      </p:sp>
    </p:spTree>
    <p:extLst>
      <p:ext uri="{BB962C8B-B14F-4D97-AF65-F5344CB8AC3E}">
        <p14:creationId xmlns:p14="http://schemas.microsoft.com/office/powerpoint/2010/main" val="1004496881"/>
      </p:ext>
    </p:extLst>
  </p:cSld>
  <p:clrMapOvr>
    <a:masterClrMapping/>
  </p:clrMapOvr>
  <p:transition spd="slow">
    <p:wheel spokes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081AC0-7356-490A-A820-B706052CC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Auswahl des Inhalationssystems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D259DAA-7C12-4D16-981B-C9E149226D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1772816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2000" dirty="0"/>
              <a:t>Die Auswahl eines geeigneten Inhalationssystems soll </a:t>
            </a:r>
          </a:p>
          <a:p>
            <a:r>
              <a:rPr lang="de-DE" sz="2000" dirty="0"/>
              <a:t>in Übereinstimmung mit dem Patienten erfolgen.</a:t>
            </a:r>
          </a:p>
          <a:p>
            <a:pPr>
              <a:spcAft>
                <a:spcPts val="0"/>
              </a:spcAft>
            </a:pPr>
            <a:r>
              <a:rPr lang="de-DE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sich nach den kognitiven und motorischen Fähigkeiten des Patienten richten.</a:t>
            </a:r>
          </a:p>
          <a:p>
            <a:pPr marL="0" lvl="0" indent="0">
              <a:spcBef>
                <a:spcPts val="2400"/>
              </a:spcBef>
              <a:buNone/>
            </a:pPr>
            <a:r>
              <a:rPr lang="de-DE" sz="20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Aufklärungsplattform </a:t>
            </a:r>
            <a:r>
              <a:rPr lang="de-DE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der Deutschen Atemwegsliga zur Inhalationstechnik: </a:t>
            </a:r>
            <a:endParaRPr lang="de-DE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2000" b="1" u="sng" dirty="0">
                <a:solidFill>
                  <a:schemeClr val="accent6">
                    <a:lumMod val="50000"/>
                  </a:schemeClr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https://www.atemwegsliga.de/richtig-inhalieren.html</a:t>
            </a:r>
            <a:r>
              <a:rPr lang="de-DE" sz="2000" b="1" dirty="0">
                <a:solidFill>
                  <a:schemeClr val="accent6">
                    <a:lumMod val="50000"/>
                  </a:schemeClr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de-DE" sz="2000" b="1" u="sng" dirty="0">
                <a:solidFill>
                  <a:schemeClr val="accent6">
                    <a:lumMod val="50000"/>
                  </a:schemeClr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https://www.youtube.com/user/Atemwegsliga/playlists</a:t>
            </a:r>
            <a:r>
              <a:rPr lang="de-DE" sz="2000" b="1" dirty="0">
                <a:solidFill>
                  <a:schemeClr val="accent6">
                    <a:lumMod val="50000"/>
                  </a:schemeClr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0" lvl="0" indent="0">
              <a:spcBef>
                <a:spcPts val="2400"/>
              </a:spcBef>
              <a:buNone/>
            </a:pPr>
            <a:r>
              <a:rPr lang="de-DE" sz="20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Verbesserung der Adhärenz durch: </a:t>
            </a:r>
          </a:p>
          <a:p>
            <a:r>
              <a:rPr lang="de-DE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Kombinationspräparate</a:t>
            </a:r>
          </a:p>
          <a:p>
            <a:r>
              <a:rPr lang="de-DE" sz="2000" dirty="0">
                <a:ea typeface="Calibri" panose="020F0502020204030204" pitchFamily="34" charset="0"/>
                <a:cs typeface="Arial" panose="020B0604020202020204" pitchFamily="34" charset="0"/>
              </a:rPr>
              <a:t>Regelmäßige Schulung</a:t>
            </a:r>
            <a:endParaRPr lang="de-DE" sz="20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de-DE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Optimierung der Anzahl der erforderlichen täglichen Inhalationen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3055519866"/>
      </p:ext>
    </p:extLst>
  </p:cSld>
  <p:clrMapOvr>
    <a:masterClrMapping/>
  </p:clrMapOvr>
  <p:transition spd="slow">
    <p:wheel spokes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Richtig Inhalieren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680520"/>
          </a:xfrm>
        </p:spPr>
        <p:txBody>
          <a:bodyPr>
            <a:noAutofit/>
          </a:bodyPr>
          <a:lstStyle/>
          <a:p>
            <a:pPr marL="542925" lvl="0" indent="-542925"/>
            <a:r>
              <a:rPr lang="de-DE" sz="2300" dirty="0"/>
              <a:t>Korrekte Handhabung demonstrieren, Patienten (Eltern) schulen</a:t>
            </a:r>
          </a:p>
          <a:p>
            <a:pPr marL="542925" lvl="0" indent="-542925"/>
            <a:r>
              <a:rPr lang="de-DE" sz="2300" dirty="0"/>
              <a:t>Inhalationstechnik regelmäßig überprüfen</a:t>
            </a:r>
          </a:p>
          <a:p>
            <a:pPr marL="542925" lvl="0" indent="-542925"/>
            <a:r>
              <a:rPr lang="de-DE" sz="2300" dirty="0"/>
              <a:t>Möglichst ein Inhalationssystem für alle erforderlichen Medikamente verordnen</a:t>
            </a:r>
          </a:p>
          <a:p>
            <a:pPr marL="542925" lvl="0" indent="-542925"/>
            <a:r>
              <a:rPr lang="de-DE" sz="2300" dirty="0"/>
              <a:t>Bei stationärer Behandlung die Inhalationstherapie fortführen (Dosieraerosole, ggf. mit </a:t>
            </a:r>
            <a:r>
              <a:rPr lang="de-DE" sz="2300" dirty="0" err="1"/>
              <a:t>Spacer</a:t>
            </a:r>
            <a:r>
              <a:rPr lang="de-DE" sz="2300" dirty="0"/>
              <a:t> oder </a:t>
            </a:r>
            <a:r>
              <a:rPr lang="de-DE" sz="2300" dirty="0" err="1"/>
              <a:t>Vernebler</a:t>
            </a:r>
            <a:r>
              <a:rPr lang="de-DE" sz="2300" dirty="0"/>
              <a:t>)</a:t>
            </a:r>
          </a:p>
          <a:p>
            <a:pPr marL="542925" lvl="0" indent="-542925"/>
            <a:r>
              <a:rPr lang="de-DE" sz="2300" dirty="0"/>
              <a:t>Bei Soorbefall oder Dysphonie: </a:t>
            </a:r>
            <a:r>
              <a:rPr lang="de-DE" sz="2300" dirty="0" err="1"/>
              <a:t>Spacer</a:t>
            </a:r>
            <a:r>
              <a:rPr lang="de-DE" sz="2300" dirty="0"/>
              <a:t> verwenden</a:t>
            </a:r>
          </a:p>
          <a:p>
            <a:pPr marL="542925" lvl="0" indent="-542925"/>
            <a:r>
              <a:rPr lang="de-DE" sz="2300" dirty="0"/>
              <a:t>Anwendungsvideos / Checklisten der Deutschen Atemwegsliga e.V.:</a:t>
            </a:r>
          </a:p>
          <a:p>
            <a:pPr marL="542925" lvl="1" indent="-542925">
              <a:buFont typeface="Wingdings" panose="05000000000000000000" pitchFamily="2" charset="2"/>
              <a:buChar char="Ø"/>
            </a:pPr>
            <a:r>
              <a:rPr lang="de-DE" sz="1900" dirty="0">
                <a:solidFill>
                  <a:schemeClr val="accent6">
                    <a:lumMod val="7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https://www.atemwegsliga.de/richtig-inhalieren.html</a:t>
            </a:r>
            <a:r>
              <a:rPr lang="de-DE" sz="1900" dirty="0">
                <a:solidFill>
                  <a:schemeClr val="accent6">
                    <a:lumMod val="75000"/>
                  </a:schemeClr>
                </a:solidFill>
              </a:rPr>
              <a:t>  </a:t>
            </a:r>
            <a:r>
              <a:rPr lang="de-DE" sz="1900" dirty="0"/>
              <a:t>oder</a:t>
            </a:r>
          </a:p>
          <a:p>
            <a:pPr marL="542925" lvl="1" indent="-542925">
              <a:buFont typeface="Wingdings" panose="05000000000000000000" pitchFamily="2" charset="2"/>
              <a:buChar char="Ø"/>
            </a:pPr>
            <a:r>
              <a:rPr lang="de-DE" sz="1900" dirty="0">
                <a:solidFill>
                  <a:schemeClr val="accent6">
                    <a:lumMod val="7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https://www.youtube.com/user/Atemwegsliga/playlists</a:t>
            </a:r>
            <a:r>
              <a:rPr lang="de-DE" sz="1900" dirty="0">
                <a:solidFill>
                  <a:schemeClr val="accent6">
                    <a:lumMod val="75000"/>
                  </a:schemeClr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314423891"/>
      </p:ext>
    </p:extLst>
  </p:cSld>
  <p:clrMapOvr>
    <a:masterClrMapping/>
  </p:clrMapOvr>
  <p:transition spd="slow">
    <p:wheel spokes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CF65E7-F896-FFAF-B869-3841EAB60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Schweres Asthma: Definition </a:t>
            </a:r>
          </a:p>
        </p:txBody>
      </p:sp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4961BB84-7D9D-3511-FBC2-05C3193E3627}"/>
              </a:ext>
            </a:extLst>
          </p:cNvPr>
          <p:cNvGrpSpPr/>
          <p:nvPr/>
        </p:nvGrpSpPr>
        <p:grpSpPr>
          <a:xfrm>
            <a:off x="691739" y="1772816"/>
            <a:ext cx="8272751" cy="4680520"/>
            <a:chOff x="841620" y="980970"/>
            <a:chExt cx="7720720" cy="4680520"/>
          </a:xfrm>
        </p:grpSpPr>
        <p:grpSp>
          <p:nvGrpSpPr>
            <p:cNvPr id="26" name="Gruppieren 25">
              <a:extLst>
                <a:ext uri="{FF2B5EF4-FFF2-40B4-BE49-F238E27FC236}">
                  <a16:creationId xmlns:a16="http://schemas.microsoft.com/office/drawing/2014/main" id="{3629F29D-FBB4-2474-42B3-085A06BA59DA}"/>
                </a:ext>
              </a:extLst>
            </p:cNvPr>
            <p:cNvGrpSpPr/>
            <p:nvPr/>
          </p:nvGrpSpPr>
          <p:grpSpPr>
            <a:xfrm>
              <a:off x="897368" y="3248058"/>
              <a:ext cx="4109073" cy="1477328"/>
              <a:chOff x="897368" y="3248058"/>
              <a:chExt cx="4109073" cy="1477328"/>
            </a:xfrm>
          </p:grpSpPr>
          <p:sp>
            <p:nvSpPr>
              <p:cNvPr id="49" name="Textfeld 48">
                <a:extLst>
                  <a:ext uri="{FF2B5EF4-FFF2-40B4-BE49-F238E27FC236}">
                    <a16:creationId xmlns:a16="http://schemas.microsoft.com/office/drawing/2014/main" id="{AAD97303-C156-06A3-A655-AC02FB3BA7E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42228" y="3486206"/>
                <a:ext cx="495488" cy="3231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>
                <a:spAutoFit/>
              </a:bodyPr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de-DE" altLang="de-DE" sz="1500" dirty="0">
                  <a:solidFill>
                    <a:srgbClr val="000000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  <p:sp>
            <p:nvSpPr>
              <p:cNvPr id="50" name="Textfeld 49">
                <a:extLst>
                  <a:ext uri="{FF2B5EF4-FFF2-40B4-BE49-F238E27FC236}">
                    <a16:creationId xmlns:a16="http://schemas.microsoft.com/office/drawing/2014/main" id="{9955DEEB-8B9C-DADA-F556-54DFB177CB1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97368" y="3248058"/>
                <a:ext cx="4109073" cy="147732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</a:pPr>
                <a:r>
                  <a:rPr lang="de-DE" altLang="de-DE" sz="1500" dirty="0">
                    <a:solidFill>
                      <a:srgbClr val="000000"/>
                    </a:solidFill>
                    <a:latin typeface="+mn-lt"/>
                    <a:cs typeface="Arial" panose="020B0604020202020204" pitchFamily="34" charset="0"/>
                  </a:rPr>
                  <a:t>optimaler Inhalator für den Patienten ?</a:t>
                </a:r>
              </a:p>
              <a:p>
                <a:pPr>
                  <a:spcBef>
                    <a:spcPct val="0"/>
                  </a:spcBef>
                </a:pPr>
                <a:r>
                  <a:rPr lang="de-DE" altLang="de-DE" sz="1500" dirty="0">
                    <a:solidFill>
                      <a:srgbClr val="000000"/>
                    </a:solidFill>
                    <a:latin typeface="+mn-lt"/>
                    <a:cs typeface="Arial" panose="020B0604020202020204" pitchFamily="34" charset="0"/>
                  </a:rPr>
                  <a:t>Inhalation korrekt und regelmäßig ?</a:t>
                </a:r>
              </a:p>
              <a:p>
                <a:pPr>
                  <a:spcBef>
                    <a:spcPct val="0"/>
                  </a:spcBef>
                </a:pPr>
                <a:r>
                  <a:rPr lang="de-DE" altLang="de-DE" sz="1500" dirty="0">
                    <a:solidFill>
                      <a:srgbClr val="000000"/>
                    </a:solidFill>
                    <a:latin typeface="+mn-lt"/>
                    <a:cs typeface="Arial" panose="020B0604020202020204" pitchFamily="34" charset="0"/>
                  </a:rPr>
                  <a:t>vermeidbare Asthmatrigger ausgeschaltet ?</a:t>
                </a:r>
              </a:p>
              <a:p>
                <a:pPr>
                  <a:spcBef>
                    <a:spcPct val="0"/>
                  </a:spcBef>
                </a:pPr>
                <a:r>
                  <a:rPr lang="de-DE" altLang="de-DE" sz="1500" dirty="0">
                    <a:solidFill>
                      <a:srgbClr val="000000"/>
                    </a:solidFill>
                    <a:latin typeface="+mn-lt"/>
                    <a:cs typeface="Arial" panose="020B0604020202020204" pitchFamily="34" charset="0"/>
                  </a:rPr>
                  <a:t>Co-</a:t>
                </a:r>
                <a:r>
                  <a:rPr lang="de-DE" altLang="de-DE" sz="1500" dirty="0" err="1">
                    <a:solidFill>
                      <a:srgbClr val="000000"/>
                    </a:solidFill>
                    <a:latin typeface="+mn-lt"/>
                    <a:cs typeface="Arial" panose="020B0604020202020204" pitchFamily="34" charset="0"/>
                  </a:rPr>
                  <a:t>Morbiditäten</a:t>
                </a:r>
                <a:r>
                  <a:rPr lang="de-DE" altLang="de-DE" sz="1500" dirty="0">
                    <a:solidFill>
                      <a:srgbClr val="000000"/>
                    </a:solidFill>
                    <a:latin typeface="+mn-lt"/>
                    <a:cs typeface="Arial" panose="020B0604020202020204" pitchFamily="34" charset="0"/>
                  </a:rPr>
                  <a:t> erkannt &amp; behandelt ?</a:t>
                </a:r>
              </a:p>
              <a:p>
                <a:pPr>
                  <a:spcBef>
                    <a:spcPct val="0"/>
                  </a:spcBef>
                </a:pPr>
                <a:r>
                  <a:rPr lang="de-DE" altLang="de-DE" sz="1500" dirty="0">
                    <a:solidFill>
                      <a:srgbClr val="000000"/>
                    </a:solidFill>
                    <a:latin typeface="+mn-lt"/>
                    <a:cs typeface="Arial" panose="020B0604020202020204" pitchFamily="34" charset="0"/>
                  </a:rPr>
                  <a:t>Schulung erfolgt/Asthma Aktionsplan vorhanden?</a:t>
                </a:r>
              </a:p>
              <a:p>
                <a:pPr>
                  <a:spcBef>
                    <a:spcPct val="0"/>
                  </a:spcBef>
                </a:pPr>
                <a:r>
                  <a:rPr lang="de-DE" altLang="de-DE" sz="1500" dirty="0">
                    <a:solidFill>
                      <a:srgbClr val="000000"/>
                    </a:solidFill>
                    <a:latin typeface="+mn-lt"/>
                    <a:cs typeface="Arial" panose="020B0604020202020204" pitchFamily="34" charset="0"/>
                  </a:rPr>
                  <a:t>Rehabilitationsmaßnahme geprüft / erfolgt?</a:t>
                </a:r>
              </a:p>
            </p:txBody>
          </p:sp>
          <p:sp>
            <p:nvSpPr>
              <p:cNvPr id="52" name="Textfeld 51">
                <a:extLst>
                  <a:ext uri="{FF2B5EF4-FFF2-40B4-BE49-F238E27FC236}">
                    <a16:creationId xmlns:a16="http://schemas.microsoft.com/office/drawing/2014/main" id="{CA2D113A-398B-CC38-52E3-EAE78326B80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32469" y="4153554"/>
                <a:ext cx="495488" cy="3231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>
                <a:spAutoFit/>
              </a:bodyPr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de-DE" altLang="de-DE" sz="1500" dirty="0">
                  <a:solidFill>
                    <a:srgbClr val="000000"/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7" name="Textfeld 26">
              <a:extLst>
                <a:ext uri="{FF2B5EF4-FFF2-40B4-BE49-F238E27FC236}">
                  <a16:creationId xmlns:a16="http://schemas.microsoft.com/office/drawing/2014/main" id="{F50E04A9-D119-09C1-4231-F52E877057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1620" y="5015159"/>
              <a:ext cx="2111686" cy="646331"/>
            </a:xfrm>
            <a:prstGeom prst="rect">
              <a:avLst/>
            </a:prstGeom>
            <a:solidFill>
              <a:srgbClr val="E68323"/>
            </a:solidFill>
            <a:ln>
              <a:solidFill>
                <a:srgbClr val="F68222"/>
              </a:solidFill>
            </a:ln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None/>
              </a:pPr>
              <a:r>
                <a:rPr lang="de-DE" altLang="de-DE" sz="180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Alle Fragen </a:t>
              </a:r>
            </a:p>
            <a:p>
              <a:pPr algn="ctr">
                <a:spcBef>
                  <a:spcPct val="0"/>
                </a:spcBef>
                <a:buNone/>
              </a:pPr>
              <a:r>
                <a:rPr lang="de-DE" altLang="de-DE" sz="180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mit „Ja“ beantwortet?</a:t>
              </a:r>
            </a:p>
          </p:txBody>
        </p:sp>
        <p:grpSp>
          <p:nvGrpSpPr>
            <p:cNvPr id="28" name="Gruppieren 27">
              <a:extLst>
                <a:ext uri="{FF2B5EF4-FFF2-40B4-BE49-F238E27FC236}">
                  <a16:creationId xmlns:a16="http://schemas.microsoft.com/office/drawing/2014/main" id="{73BB84FA-E0E4-8F7E-D861-B8D8C2C8791B}"/>
                </a:ext>
              </a:extLst>
            </p:cNvPr>
            <p:cNvGrpSpPr/>
            <p:nvPr/>
          </p:nvGrpSpPr>
          <p:grpSpPr>
            <a:xfrm>
              <a:off x="897368" y="980970"/>
              <a:ext cx="7664972" cy="4678779"/>
              <a:chOff x="897368" y="980970"/>
              <a:chExt cx="7664972" cy="4678779"/>
            </a:xfrm>
          </p:grpSpPr>
          <p:sp>
            <p:nvSpPr>
              <p:cNvPr id="29" name="Textfeld 28">
                <a:extLst>
                  <a:ext uri="{FF2B5EF4-FFF2-40B4-BE49-F238E27FC236}">
                    <a16:creationId xmlns:a16="http://schemas.microsoft.com/office/drawing/2014/main" id="{2D77A72C-63EA-5577-5102-5287961148F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22475" y="5013418"/>
                <a:ext cx="1122088" cy="646331"/>
              </a:xfrm>
              <a:prstGeom prst="rect">
                <a:avLst/>
              </a:prstGeom>
              <a:solidFill>
                <a:srgbClr val="F68222"/>
              </a:solidFill>
              <a:ln>
                <a:noFill/>
              </a:ln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de-DE" altLang="de-DE" sz="1800" dirty="0">
                    <a:solidFill>
                      <a:schemeClr val="bg1"/>
                    </a:solidFill>
                    <a:latin typeface="+mn-lt"/>
                    <a:cs typeface="Arial" panose="020B0604020202020204" pitchFamily="34" charset="0"/>
                  </a:rPr>
                  <a:t>„schweres </a:t>
                </a:r>
              </a:p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de-DE" altLang="de-DE" sz="1800" dirty="0">
                    <a:solidFill>
                      <a:schemeClr val="bg1"/>
                    </a:solidFill>
                    <a:latin typeface="+mn-lt"/>
                    <a:cs typeface="Arial" panose="020B0604020202020204" pitchFamily="34" charset="0"/>
                  </a:rPr>
                  <a:t>Asthma“</a:t>
                </a:r>
              </a:p>
            </p:txBody>
          </p:sp>
          <p:sp>
            <p:nvSpPr>
              <p:cNvPr id="30" name="Textfeld 29">
                <a:extLst>
                  <a:ext uri="{FF2B5EF4-FFF2-40B4-BE49-F238E27FC236}">
                    <a16:creationId xmlns:a16="http://schemas.microsoft.com/office/drawing/2014/main" id="{385A0ABF-9618-1440-4369-6BE18864146B}"/>
                  </a:ext>
                </a:extLst>
              </p:cNvPr>
              <p:cNvSpPr txBox="1"/>
              <p:nvPr/>
            </p:nvSpPr>
            <p:spPr>
              <a:xfrm>
                <a:off x="1468708" y="980970"/>
                <a:ext cx="6171091" cy="36933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de-DE" dirty="0">
                    <a:solidFill>
                      <a:srgbClr val="000000"/>
                    </a:solidFill>
                    <a:ea typeface="ＭＳ Ｐゴシック" panose="020B0600070205080204" pitchFamily="34" charset="-128"/>
                    <a:cs typeface="Arial" panose="020B0604020202020204" pitchFamily="34" charset="0"/>
                  </a:rPr>
                  <a:t>V.a. nicht gut kontrolliertes Asthma unter max. </a:t>
                </a:r>
                <a:r>
                  <a:rPr lang="de-DE" dirty="0" err="1">
                    <a:solidFill>
                      <a:srgbClr val="000000"/>
                    </a:solidFill>
                    <a:ea typeface="ＭＳ Ｐゴシック" panose="020B0600070205080204" pitchFamily="34" charset="-128"/>
                    <a:cs typeface="Arial" panose="020B0604020202020204" pitchFamily="34" charset="0"/>
                  </a:rPr>
                  <a:t>inhalativer</a:t>
                </a:r>
                <a:r>
                  <a:rPr lang="de-DE" dirty="0">
                    <a:solidFill>
                      <a:srgbClr val="000000"/>
                    </a:solidFill>
                    <a:ea typeface="ＭＳ Ｐゴシック" panose="020B0600070205080204" pitchFamily="34" charset="-128"/>
                    <a:cs typeface="Arial" panose="020B0604020202020204" pitchFamily="34" charset="0"/>
                  </a:rPr>
                  <a:t> Therapie</a:t>
                </a:r>
              </a:p>
            </p:txBody>
          </p:sp>
          <p:sp>
            <p:nvSpPr>
              <p:cNvPr id="31" name="Textfeld 30">
                <a:extLst>
                  <a:ext uri="{FF2B5EF4-FFF2-40B4-BE49-F238E27FC236}">
                    <a16:creationId xmlns:a16="http://schemas.microsoft.com/office/drawing/2014/main" id="{C9584C33-1A17-F050-26A2-A7323D6F997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972608" y="5013418"/>
                <a:ext cx="2553713" cy="553998"/>
              </a:xfrm>
              <a:prstGeom prst="rect">
                <a:avLst/>
              </a:prstGeom>
              <a:solidFill>
                <a:srgbClr val="F682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None/>
                </a:pPr>
                <a:r>
                  <a:rPr lang="de-DE" altLang="de-DE" sz="1500" dirty="0">
                    <a:solidFill>
                      <a:schemeClr val="bg1"/>
                    </a:solidFill>
                    <a:latin typeface="+mn-lt"/>
                    <a:cs typeface="Arial" panose="020B0604020202020204" pitchFamily="34" charset="0"/>
                  </a:rPr>
                  <a:t>Prüfung Phänotyp-spezifischer Zusatz-Therapie-Optionen</a:t>
                </a:r>
              </a:p>
            </p:txBody>
          </p:sp>
          <p:sp>
            <p:nvSpPr>
              <p:cNvPr id="32" name="Textfeld 31">
                <a:extLst>
                  <a:ext uri="{FF2B5EF4-FFF2-40B4-BE49-F238E27FC236}">
                    <a16:creationId xmlns:a16="http://schemas.microsoft.com/office/drawing/2014/main" id="{12A76AE7-4644-F436-D5E6-AE7E997CCE39}"/>
                  </a:ext>
                </a:extLst>
              </p:cNvPr>
              <p:cNvSpPr txBox="1"/>
              <p:nvPr/>
            </p:nvSpPr>
            <p:spPr>
              <a:xfrm>
                <a:off x="6363266" y="3421691"/>
                <a:ext cx="2199074" cy="101566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 marL="342900" indent="-342900">
                  <a:spcBef>
                    <a:spcPct val="0"/>
                  </a:spcBef>
                  <a:buChar char="•"/>
                  <a:defRPr/>
                </a:pPr>
                <a:r>
                  <a:rPr lang="de-DE" sz="1500" dirty="0">
                    <a:solidFill>
                      <a:srgbClr val="000000"/>
                    </a:solidFill>
                    <a:ea typeface="ＭＳ Ｐゴシック" panose="020B0600070205080204" pitchFamily="34" charset="-128"/>
                    <a:cs typeface="Arial" panose="020B0604020202020204" pitchFamily="34" charset="0"/>
                  </a:rPr>
                  <a:t>mindestens 1x Antwort „Nein“:</a:t>
                </a:r>
              </a:p>
              <a:p>
                <a:pPr marL="342900" indent="-342900">
                  <a:spcBef>
                    <a:spcPct val="0"/>
                  </a:spcBef>
                  <a:buChar char="•"/>
                  <a:defRPr/>
                </a:pPr>
                <a:r>
                  <a:rPr lang="de-DE" sz="1500" dirty="0">
                    <a:solidFill>
                      <a:srgbClr val="000000"/>
                    </a:solidFill>
                    <a:ea typeface="ＭＳ Ｐゴシック" panose="020B0600070205080204" pitchFamily="34" charset="-128"/>
                    <a:cs typeface="Arial" panose="020B0604020202020204" pitchFamily="34" charset="0"/>
                  </a:rPr>
                  <a:t>Optimierung der Basismaßnahmen</a:t>
                </a:r>
              </a:p>
            </p:txBody>
          </p:sp>
          <p:sp>
            <p:nvSpPr>
              <p:cNvPr id="33" name="Textfeld 32">
                <a:extLst>
                  <a:ext uri="{FF2B5EF4-FFF2-40B4-BE49-F238E27FC236}">
                    <a16:creationId xmlns:a16="http://schemas.microsoft.com/office/drawing/2014/main" id="{DA9993D0-F53B-C53B-EEC3-0312782EEF44}"/>
                  </a:ext>
                </a:extLst>
              </p:cNvPr>
              <p:cNvSpPr txBox="1"/>
              <p:nvPr/>
            </p:nvSpPr>
            <p:spPr>
              <a:xfrm>
                <a:off x="897368" y="2506877"/>
                <a:ext cx="3441303" cy="36933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de-DE" dirty="0">
                    <a:solidFill>
                      <a:srgbClr val="000000"/>
                    </a:solidFill>
                    <a:ea typeface="ＭＳ Ｐゴシック" panose="020B0600070205080204" pitchFamily="34" charset="-128"/>
                    <a:cs typeface="Arial" panose="020B0604020202020204" pitchFamily="34" charset="0"/>
                  </a:rPr>
                  <a:t>„schwierig zu behandelndes Asthma“</a:t>
                </a:r>
              </a:p>
            </p:txBody>
          </p:sp>
          <p:sp>
            <p:nvSpPr>
              <p:cNvPr id="34" name="Textfeld 33">
                <a:extLst>
                  <a:ext uri="{FF2B5EF4-FFF2-40B4-BE49-F238E27FC236}">
                    <a16:creationId xmlns:a16="http://schemas.microsoft.com/office/drawing/2014/main" id="{C82833D1-AF63-AA64-24EE-91BBB4E438C5}"/>
                  </a:ext>
                </a:extLst>
              </p:cNvPr>
              <p:cNvSpPr txBox="1"/>
              <p:nvPr/>
            </p:nvSpPr>
            <p:spPr>
              <a:xfrm>
                <a:off x="1278274" y="1641467"/>
                <a:ext cx="3041089" cy="36933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de-DE" dirty="0">
                    <a:solidFill>
                      <a:srgbClr val="000000"/>
                    </a:solidFill>
                    <a:ea typeface="ＭＳ Ｐゴシック" panose="020B0600070205080204" pitchFamily="34" charset="-128"/>
                    <a:cs typeface="Arial" panose="020B0604020202020204" pitchFamily="34" charset="0"/>
                  </a:rPr>
                  <a:t>Liegt wirklich ein Asthma vor? </a:t>
                </a:r>
              </a:p>
            </p:txBody>
          </p:sp>
          <p:sp>
            <p:nvSpPr>
              <p:cNvPr id="35" name="Pfeil nach unten 7">
                <a:extLst>
                  <a:ext uri="{FF2B5EF4-FFF2-40B4-BE49-F238E27FC236}">
                    <a16:creationId xmlns:a16="http://schemas.microsoft.com/office/drawing/2014/main" id="{C69371C4-D46E-2E6A-1DC0-051A887F90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4687395" y="1454249"/>
                <a:ext cx="576263" cy="745157"/>
              </a:xfrm>
              <a:prstGeom prst="downArrow">
                <a:avLst>
                  <a:gd name="adj1" fmla="val 50000"/>
                  <a:gd name="adj2" fmla="val 50000"/>
                </a:avLst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de-DE" altLang="de-DE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6" name="Textfeld 35">
                <a:extLst>
                  <a:ext uri="{FF2B5EF4-FFF2-40B4-BE49-F238E27FC236}">
                    <a16:creationId xmlns:a16="http://schemas.microsoft.com/office/drawing/2014/main" id="{E74AEA81-A2F8-3D81-3106-44BEFAFD872E}"/>
                  </a:ext>
                </a:extLst>
              </p:cNvPr>
              <p:cNvSpPr txBox="1"/>
              <p:nvPr/>
            </p:nvSpPr>
            <p:spPr>
              <a:xfrm>
                <a:off x="5532719" y="1522657"/>
                <a:ext cx="1885644" cy="646331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de-DE" dirty="0">
                    <a:solidFill>
                      <a:srgbClr val="000000"/>
                    </a:solidFill>
                    <a:ea typeface="ＭＳ Ｐゴシック" panose="020B0600070205080204" pitchFamily="34" charset="-128"/>
                    <a:cs typeface="Arial" panose="020B0604020202020204" pitchFamily="34" charset="0"/>
                  </a:rPr>
                  <a:t>Behandlung der </a:t>
                </a:r>
              </a:p>
              <a:p>
                <a:pPr algn="ctr">
                  <a:defRPr/>
                </a:pPr>
                <a:r>
                  <a:rPr lang="de-DE" dirty="0">
                    <a:solidFill>
                      <a:srgbClr val="000000"/>
                    </a:solidFill>
                    <a:ea typeface="ＭＳ Ｐゴシック" panose="020B0600070205080204" pitchFamily="34" charset="-128"/>
                    <a:cs typeface="Arial" panose="020B0604020202020204" pitchFamily="34" charset="0"/>
                  </a:rPr>
                  <a:t>anderen Diagnose</a:t>
                </a:r>
              </a:p>
            </p:txBody>
          </p:sp>
          <p:sp>
            <p:nvSpPr>
              <p:cNvPr id="37" name="Pfeil nach unten 24">
                <a:extLst>
                  <a:ext uri="{FF2B5EF4-FFF2-40B4-BE49-F238E27FC236}">
                    <a16:creationId xmlns:a16="http://schemas.microsoft.com/office/drawing/2014/main" id="{25160EDE-DCED-20BC-A172-6DB49BDC25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91526" y="2086945"/>
                <a:ext cx="785812" cy="343806"/>
              </a:xfrm>
              <a:prstGeom prst="downArrow">
                <a:avLst>
                  <a:gd name="adj1" fmla="val 50000"/>
                  <a:gd name="adj2" fmla="val 50000"/>
                </a:avLst>
              </a:prstGeom>
              <a:solidFill>
                <a:schemeClr val="bg1">
                  <a:lumMod val="95000"/>
                </a:schemeClr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de-DE" altLang="de-DE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8" name="Textfeld 37">
                <a:extLst>
                  <a:ext uri="{FF2B5EF4-FFF2-40B4-BE49-F238E27FC236}">
                    <a16:creationId xmlns:a16="http://schemas.microsoft.com/office/drawing/2014/main" id="{ACE6F7F7-13BD-1E05-A2DF-165FEF9A31FB}"/>
                  </a:ext>
                </a:extLst>
              </p:cNvPr>
              <p:cNvSpPr txBox="1"/>
              <p:nvPr/>
            </p:nvSpPr>
            <p:spPr>
              <a:xfrm>
                <a:off x="4635250" y="1681684"/>
                <a:ext cx="514885" cy="3000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1350" dirty="0">
                    <a:cs typeface="Arial" panose="020B0604020202020204" pitchFamily="34" charset="0"/>
                  </a:rPr>
                  <a:t>Nein</a:t>
                </a:r>
              </a:p>
            </p:txBody>
          </p:sp>
          <p:sp>
            <p:nvSpPr>
              <p:cNvPr id="39" name="Textfeld 38">
                <a:extLst>
                  <a:ext uri="{FF2B5EF4-FFF2-40B4-BE49-F238E27FC236}">
                    <a16:creationId xmlns:a16="http://schemas.microsoft.com/office/drawing/2014/main" id="{2F2A8135-0731-2FBF-18EF-D63EB1AB4D2D}"/>
                  </a:ext>
                </a:extLst>
              </p:cNvPr>
              <p:cNvSpPr txBox="1"/>
              <p:nvPr/>
            </p:nvSpPr>
            <p:spPr>
              <a:xfrm>
                <a:off x="2637556" y="2086720"/>
                <a:ext cx="322524" cy="3000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1350" dirty="0">
                    <a:cs typeface="Arial" panose="020B0604020202020204" pitchFamily="34" charset="0"/>
                  </a:rPr>
                  <a:t>Ja</a:t>
                </a:r>
              </a:p>
            </p:txBody>
          </p:sp>
          <p:cxnSp>
            <p:nvCxnSpPr>
              <p:cNvPr id="40" name="Gerade Verbindung mit Pfeil 39">
                <a:extLst>
                  <a:ext uri="{FF2B5EF4-FFF2-40B4-BE49-F238E27FC236}">
                    <a16:creationId xmlns:a16="http://schemas.microsoft.com/office/drawing/2014/main" id="{21D1AF8D-4013-135A-6B36-A072C95315A0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5101937" y="5301450"/>
                <a:ext cx="705080" cy="0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cxnSp>
            <p:nvCxnSpPr>
              <p:cNvPr id="41" name="Gerade Verbindung mit Pfeil 40">
                <a:extLst>
                  <a:ext uri="{FF2B5EF4-FFF2-40B4-BE49-F238E27FC236}">
                    <a16:creationId xmlns:a16="http://schemas.microsoft.com/office/drawing/2014/main" id="{FA23734A-C83B-D5F8-1E31-580F4432D637}"/>
                  </a:ext>
                </a:extLst>
              </p:cNvPr>
              <p:cNvCxnSpPr/>
              <p:nvPr/>
            </p:nvCxnSpPr>
            <p:spPr bwMode="auto">
              <a:xfrm>
                <a:off x="3142806" y="5301450"/>
                <a:ext cx="360737" cy="0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cxnSp>
            <p:nvCxnSpPr>
              <p:cNvPr id="42" name="Gerade Verbindung 16">
                <a:extLst>
                  <a:ext uri="{FF2B5EF4-FFF2-40B4-BE49-F238E27FC236}">
                    <a16:creationId xmlns:a16="http://schemas.microsoft.com/office/drawing/2014/main" id="{F31B0D1F-CF63-175F-91DE-EE48EDBC83E5}"/>
                  </a:ext>
                </a:extLst>
              </p:cNvPr>
              <p:cNvCxnSpPr/>
              <p:nvPr/>
            </p:nvCxnSpPr>
            <p:spPr bwMode="auto">
              <a:xfrm>
                <a:off x="7402168" y="2690866"/>
                <a:ext cx="0" cy="469625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3" name="Gerade Verbindung mit Pfeil 42">
                <a:extLst>
                  <a:ext uri="{FF2B5EF4-FFF2-40B4-BE49-F238E27FC236}">
                    <a16:creationId xmlns:a16="http://schemas.microsoft.com/office/drawing/2014/main" id="{3BBCA5ED-EFCE-9C6A-69CE-8BE192A794F4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H="1">
                <a:off x="4554254" y="2690866"/>
                <a:ext cx="2847914" cy="0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cxnSp>
            <p:nvCxnSpPr>
              <p:cNvPr id="44" name="Gerade Verbindung mit Pfeil 43">
                <a:extLst>
                  <a:ext uri="{FF2B5EF4-FFF2-40B4-BE49-F238E27FC236}">
                    <a16:creationId xmlns:a16="http://schemas.microsoft.com/office/drawing/2014/main" id="{ECEF2E4A-87C8-30AA-11A6-945BF399853F}"/>
                  </a:ext>
                </a:extLst>
              </p:cNvPr>
              <p:cNvCxnSpPr/>
              <p:nvPr/>
            </p:nvCxnSpPr>
            <p:spPr bwMode="auto">
              <a:xfrm>
                <a:off x="2802836" y="1371945"/>
                <a:ext cx="0" cy="211477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cxnSp>
            <p:nvCxnSpPr>
              <p:cNvPr id="45" name="Gerade Verbindung mit Pfeil 44">
                <a:extLst>
                  <a:ext uri="{FF2B5EF4-FFF2-40B4-BE49-F238E27FC236}">
                    <a16:creationId xmlns:a16="http://schemas.microsoft.com/office/drawing/2014/main" id="{83414894-B7AB-E947-D7E4-080AB797E2D3}"/>
                  </a:ext>
                </a:extLst>
              </p:cNvPr>
              <p:cNvCxnSpPr/>
              <p:nvPr/>
            </p:nvCxnSpPr>
            <p:spPr bwMode="auto">
              <a:xfrm>
                <a:off x="2790413" y="2954750"/>
                <a:ext cx="0" cy="211477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cxnSp>
            <p:nvCxnSpPr>
              <p:cNvPr id="46" name="Gerade Verbindung mit Pfeil 45">
                <a:extLst>
                  <a:ext uri="{FF2B5EF4-FFF2-40B4-BE49-F238E27FC236}">
                    <a16:creationId xmlns:a16="http://schemas.microsoft.com/office/drawing/2014/main" id="{AC1F0F40-66B9-30A5-4878-8008A187495B}"/>
                  </a:ext>
                </a:extLst>
              </p:cNvPr>
              <p:cNvCxnSpPr/>
              <p:nvPr/>
            </p:nvCxnSpPr>
            <p:spPr bwMode="auto">
              <a:xfrm>
                <a:off x="5156602" y="3859402"/>
                <a:ext cx="1100081" cy="0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cxnSp>
            <p:nvCxnSpPr>
              <p:cNvPr id="47" name="Gerade Verbindung mit Pfeil 46">
                <a:extLst>
                  <a:ext uri="{FF2B5EF4-FFF2-40B4-BE49-F238E27FC236}">
                    <a16:creationId xmlns:a16="http://schemas.microsoft.com/office/drawing/2014/main" id="{7D43133A-2DC3-8D82-6C06-9CAA64394B13}"/>
                  </a:ext>
                </a:extLst>
              </p:cNvPr>
              <p:cNvCxnSpPr/>
              <p:nvPr/>
            </p:nvCxnSpPr>
            <p:spPr bwMode="auto">
              <a:xfrm>
                <a:off x="1987830" y="4729933"/>
                <a:ext cx="0" cy="211477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3781781591"/>
      </p:ext>
    </p:extLst>
  </p:cSld>
  <p:clrMapOvr>
    <a:masterClrMapping/>
  </p:clrMapOvr>
  <p:transition spd="slow">
    <p:wheel spokes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CF65E7-F896-FFAF-B869-3841EAB60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Schweres Asthma: Auswahl der Biologika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3B51440-DB20-1452-ADCE-920F88FB82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1772816"/>
            <a:ext cx="7868041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sz="4300" b="1" dirty="0">
                <a:solidFill>
                  <a:srgbClr val="339BCF"/>
                </a:solidFill>
              </a:rPr>
              <a:t>ABCD</a:t>
            </a:r>
            <a:r>
              <a:rPr lang="de-DE" sz="4300" b="1" dirty="0"/>
              <a:t>-Regel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sz="3500" b="1" dirty="0">
                <a:solidFill>
                  <a:srgbClr val="339BCF"/>
                </a:solidFill>
              </a:rPr>
              <a:t>A</a:t>
            </a:r>
            <a:r>
              <a:rPr lang="de-DE" sz="2800" dirty="0"/>
              <a:t>namnese (z.B. Alter bei Erkrankungsbeginn, klinisch relevante Allergien)</a:t>
            </a:r>
          </a:p>
          <a:p>
            <a:pPr marL="0" indent="0">
              <a:buNone/>
            </a:pPr>
            <a:r>
              <a:rPr lang="de-DE" sz="3500" b="1" dirty="0">
                <a:solidFill>
                  <a:srgbClr val="339BCF"/>
                </a:solidFill>
              </a:rPr>
              <a:t>B</a:t>
            </a:r>
            <a:r>
              <a:rPr lang="de-DE" sz="2800" dirty="0"/>
              <a:t>iomarker-Expression (z.B. </a:t>
            </a:r>
            <a:r>
              <a:rPr lang="de-DE" sz="2800" dirty="0" err="1"/>
              <a:t>Bluteosinophilenzahl</a:t>
            </a:r>
            <a:r>
              <a:rPr lang="de-DE" sz="2800" dirty="0"/>
              <a:t>, </a:t>
            </a:r>
            <a:r>
              <a:rPr lang="de-DE" sz="2800" dirty="0" err="1"/>
              <a:t>FeNO</a:t>
            </a:r>
            <a:r>
              <a:rPr lang="de-DE" sz="2800" dirty="0"/>
              <a:t>, IgE-Spiegel)</a:t>
            </a:r>
          </a:p>
          <a:p>
            <a:pPr marL="0" indent="0">
              <a:buNone/>
            </a:pPr>
            <a:r>
              <a:rPr lang="de-DE" sz="3500" b="1" dirty="0">
                <a:solidFill>
                  <a:srgbClr val="339BCF"/>
                </a:solidFill>
              </a:rPr>
              <a:t>C</a:t>
            </a:r>
            <a:r>
              <a:rPr lang="de-DE" sz="2800" dirty="0"/>
              <a:t>o-</a:t>
            </a:r>
            <a:r>
              <a:rPr lang="de-DE" sz="2800" dirty="0" err="1"/>
              <a:t>Morbiditäten</a:t>
            </a:r>
            <a:r>
              <a:rPr lang="de-DE" sz="2800" dirty="0"/>
              <a:t> (z.B. atopische Dermatitis, </a:t>
            </a:r>
            <a:r>
              <a:rPr lang="de-DE" sz="2800" dirty="0" err="1"/>
              <a:t>CRSwNP</a:t>
            </a:r>
            <a:r>
              <a:rPr lang="de-DE" sz="2800" dirty="0"/>
              <a:t>, allergische Rhinitis)</a:t>
            </a:r>
          </a:p>
          <a:p>
            <a:pPr marL="0" indent="0">
              <a:buNone/>
            </a:pPr>
            <a:r>
              <a:rPr lang="de-DE" sz="3500" b="1" dirty="0">
                <a:solidFill>
                  <a:srgbClr val="339BCF"/>
                </a:solidFill>
              </a:rPr>
              <a:t>D</a:t>
            </a:r>
            <a:r>
              <a:rPr lang="de-DE" sz="2800" dirty="0"/>
              <a:t>osierungsintervall und andere Spezifika der Biologika (z.B. Applikationsform)</a:t>
            </a:r>
          </a:p>
        </p:txBody>
      </p:sp>
    </p:spTree>
    <p:extLst>
      <p:ext uri="{BB962C8B-B14F-4D97-AF65-F5344CB8AC3E}">
        <p14:creationId xmlns:p14="http://schemas.microsoft.com/office/powerpoint/2010/main" val="955778967"/>
      </p:ext>
    </p:extLst>
  </p:cSld>
  <p:clrMapOvr>
    <a:masterClrMapping/>
  </p:clrMapOvr>
  <p:transition spd="slow">
    <p:wheel spokes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CAFD20-D72C-4B7B-9DB5-2D9013246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Biologika für schweres Asthma</a:t>
            </a:r>
          </a:p>
        </p:txBody>
      </p:sp>
      <p:graphicFrame>
        <p:nvGraphicFramePr>
          <p:cNvPr id="5" name="Tabelle 5">
            <a:extLst>
              <a:ext uri="{FF2B5EF4-FFF2-40B4-BE49-F238E27FC236}">
                <a16:creationId xmlns:a16="http://schemas.microsoft.com/office/drawing/2014/main" id="{414BD3D0-2A02-4C2F-9A91-DE4761CFFA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2667917"/>
              </p:ext>
            </p:extLst>
          </p:nvPr>
        </p:nvGraphicFramePr>
        <p:xfrm>
          <a:off x="0" y="1535049"/>
          <a:ext cx="9144000" cy="53229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3385411215"/>
                    </a:ext>
                  </a:extLst>
                </a:gridCol>
                <a:gridCol w="2502024">
                  <a:extLst>
                    <a:ext uri="{9D8B030D-6E8A-4147-A177-3AD203B41FA5}">
                      <a16:colId xmlns:a16="http://schemas.microsoft.com/office/drawing/2014/main" val="1249627120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2396415724"/>
                    </a:ext>
                  </a:extLst>
                </a:gridCol>
                <a:gridCol w="2123728">
                  <a:extLst>
                    <a:ext uri="{9D8B030D-6E8A-4147-A177-3AD203B41FA5}">
                      <a16:colId xmlns:a16="http://schemas.microsoft.com/office/drawing/2014/main" val="491204305"/>
                    </a:ext>
                  </a:extLst>
                </a:gridCol>
              </a:tblGrid>
              <a:tr h="71655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aseline="0" dirty="0">
                          <a:solidFill>
                            <a:schemeClr val="bg1"/>
                          </a:solidFill>
                        </a:rPr>
                        <a:t>Biologika-Klasse</a:t>
                      </a:r>
                    </a:p>
                  </a:txBody>
                  <a:tcPr marL="180000" anchor="ctr">
                    <a:solidFill>
                      <a:srgbClr val="489CC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aseline="0" dirty="0">
                          <a:solidFill>
                            <a:schemeClr val="bg1"/>
                          </a:solidFill>
                        </a:rPr>
                        <a:t>Biologikum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aseline="0" dirty="0">
                          <a:solidFill>
                            <a:schemeClr val="bg1"/>
                          </a:solidFill>
                        </a:rPr>
                        <a:t>(</a:t>
                      </a:r>
                      <a:r>
                        <a:rPr lang="de-DE" sz="1800" baseline="0" dirty="0" err="1">
                          <a:solidFill>
                            <a:schemeClr val="bg1"/>
                          </a:solidFill>
                        </a:rPr>
                        <a:t>Applikationschema</a:t>
                      </a:r>
                      <a:r>
                        <a:rPr lang="de-DE" sz="1800" baseline="0" dirty="0">
                          <a:solidFill>
                            <a:schemeClr val="bg1"/>
                          </a:solidFill>
                        </a:rPr>
                        <a:t>)</a:t>
                      </a:r>
                    </a:p>
                  </a:txBody>
                  <a:tcPr marL="180000" anchor="ctr">
                    <a:solidFill>
                      <a:srgbClr val="489CC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aseline="0" dirty="0">
                          <a:solidFill>
                            <a:schemeClr val="bg1"/>
                          </a:solidFill>
                        </a:rPr>
                        <a:t>Zulassung</a:t>
                      </a:r>
                    </a:p>
                  </a:txBody>
                  <a:tcPr marL="180000" anchor="ctr">
                    <a:solidFill>
                      <a:srgbClr val="489CC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aseline="0" dirty="0">
                          <a:solidFill>
                            <a:schemeClr val="bg1"/>
                          </a:solidFill>
                        </a:rPr>
                        <a:t>Selbstapplikation möglich</a:t>
                      </a:r>
                    </a:p>
                  </a:txBody>
                  <a:tcPr marL="180000" anchor="ctr">
                    <a:solidFill>
                      <a:srgbClr val="489C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3315863"/>
                  </a:ext>
                </a:extLst>
              </a:tr>
              <a:tr h="71655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aseline="0" dirty="0">
                          <a:solidFill>
                            <a:schemeClr val="bg1"/>
                          </a:solidFill>
                        </a:rPr>
                        <a:t>Anti-IgE</a:t>
                      </a:r>
                    </a:p>
                  </a:txBody>
                  <a:tcPr marL="180000" anchor="ctr">
                    <a:solidFill>
                      <a:srgbClr val="489CC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aseline="0" dirty="0" err="1"/>
                        <a:t>Omalizumab</a:t>
                      </a:r>
                      <a:endParaRPr lang="de-DE" sz="1800" baseline="0" dirty="0"/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aseline="0" dirty="0"/>
                        <a:t>(alle 2-4 Wochen </a:t>
                      </a:r>
                      <a:r>
                        <a:rPr lang="de-DE" sz="1800" baseline="0" dirty="0" err="1"/>
                        <a:t>s.c</a:t>
                      </a:r>
                      <a:r>
                        <a:rPr lang="de-DE" sz="1800" baseline="0" dirty="0"/>
                        <a:t>.)</a:t>
                      </a:r>
                    </a:p>
                  </a:txBody>
                  <a:tcPr marL="1800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aseline="0" dirty="0"/>
                        <a:t>ab 6 Jahren</a:t>
                      </a:r>
                    </a:p>
                  </a:txBody>
                  <a:tcPr marL="1800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aseline="0" dirty="0"/>
                        <a:t>ja</a:t>
                      </a:r>
                    </a:p>
                  </a:txBody>
                  <a:tcPr marL="1800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2504148"/>
                  </a:ext>
                </a:extLst>
              </a:tr>
              <a:tr h="71655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aseline="0" dirty="0">
                          <a:solidFill>
                            <a:schemeClr val="bg1"/>
                          </a:solidFill>
                        </a:rPr>
                        <a:t>Anti-IL-5</a:t>
                      </a:r>
                    </a:p>
                  </a:txBody>
                  <a:tcPr marL="180000" anchor="ctr">
                    <a:solidFill>
                      <a:srgbClr val="489CC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aseline="0" dirty="0" err="1"/>
                        <a:t>Mepolizumab</a:t>
                      </a:r>
                      <a:endParaRPr lang="de-DE" sz="1800" baseline="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aseline="0" dirty="0"/>
                        <a:t>(alle 4 Wochen </a:t>
                      </a:r>
                      <a:r>
                        <a:rPr lang="de-DE" sz="1800" baseline="0" dirty="0" err="1"/>
                        <a:t>s.c</a:t>
                      </a:r>
                      <a:r>
                        <a:rPr lang="de-DE" sz="1800" baseline="0" dirty="0"/>
                        <a:t>.)</a:t>
                      </a:r>
                    </a:p>
                  </a:txBody>
                  <a:tcPr marL="1800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aseline="0" dirty="0"/>
                        <a:t>ab 6 Jahren</a:t>
                      </a:r>
                    </a:p>
                  </a:txBody>
                  <a:tcPr marL="1800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aseline="0" dirty="0"/>
                        <a:t>ja</a:t>
                      </a:r>
                    </a:p>
                  </a:txBody>
                  <a:tcPr marL="1800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4495359"/>
                  </a:ext>
                </a:extLst>
              </a:tr>
              <a:tr h="71655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aseline="0" dirty="0">
                          <a:solidFill>
                            <a:schemeClr val="bg1"/>
                          </a:solidFill>
                        </a:rPr>
                        <a:t>Anti-IL-5</a:t>
                      </a:r>
                    </a:p>
                  </a:txBody>
                  <a:tcPr marL="180000" anchor="ctr">
                    <a:solidFill>
                      <a:srgbClr val="489C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aseline="0" dirty="0" err="1"/>
                        <a:t>Reslizumab</a:t>
                      </a:r>
                      <a:endParaRPr lang="de-DE" sz="1800" baseline="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aseline="0" dirty="0"/>
                        <a:t>(alle 4 Wochen </a:t>
                      </a:r>
                      <a:r>
                        <a:rPr lang="de-DE" sz="1800" baseline="0" dirty="0" err="1"/>
                        <a:t>i.v.</a:t>
                      </a:r>
                      <a:r>
                        <a:rPr lang="de-DE" sz="1800" baseline="0" dirty="0"/>
                        <a:t>)</a:t>
                      </a:r>
                    </a:p>
                  </a:txBody>
                  <a:tcPr marL="1800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aseline="0" dirty="0"/>
                        <a:t>ab 18 Jahren</a:t>
                      </a:r>
                    </a:p>
                  </a:txBody>
                  <a:tcPr marL="1800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aseline="0" dirty="0"/>
                        <a:t>nein</a:t>
                      </a:r>
                    </a:p>
                  </a:txBody>
                  <a:tcPr marL="1800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5338818"/>
                  </a:ext>
                </a:extLst>
              </a:tr>
              <a:tr h="10236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aseline="0" dirty="0">
                          <a:solidFill>
                            <a:schemeClr val="bg1"/>
                          </a:solidFill>
                        </a:rPr>
                        <a:t>Anti-IL-5-(R)</a:t>
                      </a:r>
                    </a:p>
                  </a:txBody>
                  <a:tcPr marL="180000" anchor="ctr">
                    <a:solidFill>
                      <a:srgbClr val="489C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aseline="0" dirty="0" err="1"/>
                        <a:t>Benralizumab</a:t>
                      </a:r>
                      <a:endParaRPr lang="de-DE" sz="1800" baseline="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aseline="0" dirty="0"/>
                        <a:t>(alle 4-8 Wochen </a:t>
                      </a:r>
                      <a:r>
                        <a:rPr lang="de-DE" sz="1800" baseline="0" dirty="0" err="1"/>
                        <a:t>s.c</a:t>
                      </a:r>
                      <a:r>
                        <a:rPr lang="de-DE" sz="1800" baseline="0" dirty="0"/>
                        <a:t>.)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e-DE" sz="1800" baseline="0" dirty="0"/>
                    </a:p>
                  </a:txBody>
                  <a:tcPr marL="1800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aseline="0" dirty="0"/>
                        <a:t>ab 18 Jahren</a:t>
                      </a:r>
                    </a:p>
                  </a:txBody>
                  <a:tcPr marL="1800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aseline="0" dirty="0"/>
                        <a:t>ja</a:t>
                      </a:r>
                    </a:p>
                  </a:txBody>
                  <a:tcPr marL="1800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3234945"/>
                  </a:ext>
                </a:extLst>
              </a:tr>
              <a:tr h="71655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aseline="0" dirty="0">
                          <a:solidFill>
                            <a:schemeClr val="bg1"/>
                          </a:solidFill>
                        </a:rPr>
                        <a:t>Anti-IL-4/13</a:t>
                      </a:r>
                    </a:p>
                  </a:txBody>
                  <a:tcPr marL="180000" anchor="ctr">
                    <a:solidFill>
                      <a:srgbClr val="489C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aseline="0" dirty="0" err="1"/>
                        <a:t>Dupilumab</a:t>
                      </a:r>
                      <a:endParaRPr lang="de-DE" sz="1800" baseline="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aseline="0" dirty="0"/>
                        <a:t>(alle 2 Wochen </a:t>
                      </a:r>
                      <a:r>
                        <a:rPr lang="de-DE" sz="1800" baseline="0" dirty="0" err="1"/>
                        <a:t>s.c</a:t>
                      </a:r>
                      <a:r>
                        <a:rPr lang="de-DE" sz="1800" baseline="0" dirty="0"/>
                        <a:t>.)</a:t>
                      </a:r>
                    </a:p>
                  </a:txBody>
                  <a:tcPr marL="1800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strike="noStrike" baseline="0" dirty="0"/>
                        <a:t>ab 6 Jahren</a:t>
                      </a:r>
                    </a:p>
                  </a:txBody>
                  <a:tcPr marL="1800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aseline="0" dirty="0"/>
                        <a:t>ja</a:t>
                      </a:r>
                    </a:p>
                  </a:txBody>
                  <a:tcPr marL="1800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5842327"/>
                  </a:ext>
                </a:extLst>
              </a:tr>
              <a:tr h="71655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aseline="0" dirty="0">
                          <a:solidFill>
                            <a:schemeClr val="bg1"/>
                          </a:solidFill>
                        </a:rPr>
                        <a:t>Anti-TSLP</a:t>
                      </a:r>
                    </a:p>
                  </a:txBody>
                  <a:tcPr marL="180000" anchor="ctr">
                    <a:solidFill>
                      <a:srgbClr val="489C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aseline="0" dirty="0" err="1"/>
                        <a:t>Tezepelumab</a:t>
                      </a:r>
                      <a:endParaRPr lang="de-DE" sz="1800" baseline="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aseline="0" dirty="0"/>
                        <a:t>(alle 4 Wochen </a:t>
                      </a:r>
                      <a:r>
                        <a:rPr lang="de-DE" sz="1800" baseline="0" dirty="0" err="1"/>
                        <a:t>s.c</a:t>
                      </a:r>
                      <a:r>
                        <a:rPr lang="de-DE" sz="1800" baseline="0" dirty="0"/>
                        <a:t>.)</a:t>
                      </a:r>
                    </a:p>
                  </a:txBody>
                  <a:tcPr marL="1800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aseline="0" dirty="0"/>
                        <a:t>ab 12 Jahren</a:t>
                      </a:r>
                    </a:p>
                  </a:txBody>
                  <a:tcPr marL="1800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800" baseline="0" dirty="0"/>
                        <a:t>ja</a:t>
                      </a:r>
                    </a:p>
                  </a:txBody>
                  <a:tcPr marL="1800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76057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0105254"/>
      </p:ext>
    </p:extLst>
  </p:cSld>
  <p:clrMapOvr>
    <a:masterClrMapping/>
  </p:clrMapOvr>
  <p:transition spd="slow">
    <p:wheel spokes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5422B2-A825-C77C-6C03-0A92B1B5C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Nicht-Medikamentöse Behandlung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7A2F998-88D8-010F-70D7-759657048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783547"/>
          </a:xfrm>
        </p:spPr>
        <p:txBody>
          <a:bodyPr>
            <a:normAutofit/>
          </a:bodyPr>
          <a:lstStyle/>
          <a:p>
            <a:pPr marL="538163" lvl="0" indent="-538163"/>
            <a:r>
              <a:rPr lang="de-DE" sz="2400" dirty="0"/>
              <a:t>Patientenschulung</a:t>
            </a:r>
          </a:p>
          <a:p>
            <a:pPr marL="538163" indent="-538163"/>
            <a:r>
              <a:rPr lang="de-DE" sz="2400" dirty="0"/>
              <a:t>Tabakentwöhnung</a:t>
            </a:r>
          </a:p>
          <a:p>
            <a:pPr marL="538163" lvl="0" indent="-538163"/>
            <a:r>
              <a:rPr lang="de-DE" sz="2400" dirty="0"/>
              <a:t>Atemphysiotherapie </a:t>
            </a:r>
          </a:p>
          <a:p>
            <a:pPr marL="538163" indent="-538163"/>
            <a:r>
              <a:rPr lang="de-DE" sz="2400" dirty="0"/>
              <a:t>Körperliches Training</a:t>
            </a:r>
          </a:p>
          <a:p>
            <a:pPr marL="538163" lvl="0" indent="-538163"/>
            <a:r>
              <a:rPr lang="de-DE" sz="2400" dirty="0"/>
              <a:t>Pneumologische Rehabilitation</a:t>
            </a:r>
          </a:p>
          <a:p>
            <a:pPr marL="0" lvl="0" indent="0">
              <a:buNone/>
            </a:pPr>
            <a:endParaRPr lang="de-DE" sz="1400" dirty="0"/>
          </a:p>
          <a:p>
            <a:pPr marL="534988" lvl="0" indent="-534988">
              <a:buNone/>
            </a:pPr>
            <a:r>
              <a:rPr lang="de-DE" sz="2400" b="1" dirty="0"/>
              <a:t>Kostenträger:</a:t>
            </a:r>
          </a:p>
          <a:p>
            <a:pPr marL="534988" lvl="2" indent="-534988">
              <a:buFont typeface="Wingdings" panose="05000000000000000000" pitchFamily="2" charset="2"/>
              <a:buChar char="Ø"/>
            </a:pPr>
            <a:r>
              <a:rPr lang="de-DE" dirty="0"/>
              <a:t>Rentenversicherung (zur Erhaltung der Erwerbsfähigkeit) </a:t>
            </a:r>
          </a:p>
          <a:p>
            <a:pPr marL="534988" lvl="2" indent="-534988">
              <a:buFont typeface="Wingdings" panose="05000000000000000000" pitchFamily="2" charset="2"/>
              <a:buChar char="Ø"/>
            </a:pPr>
            <a:r>
              <a:rPr lang="de-DE" dirty="0"/>
              <a:t>Gesetzliche Krankenversicherung (zur Vorbeugung einer Behinderung, Pflegebedürftigkeit)</a:t>
            </a:r>
          </a:p>
          <a:p>
            <a:pPr marL="534988" lvl="2" indent="-534988">
              <a:buFont typeface="Wingdings" panose="05000000000000000000" pitchFamily="2" charset="2"/>
              <a:buChar char="Ø"/>
            </a:pPr>
            <a:r>
              <a:rPr lang="de-DE" dirty="0"/>
              <a:t>Berufsgenossenschaften (bei Berufskrankheit)</a:t>
            </a:r>
            <a:endParaRPr lang="de-DE" b="1" dirty="0"/>
          </a:p>
          <a:p>
            <a:pPr marL="0" lvl="0" indent="0">
              <a:buNone/>
            </a:pPr>
            <a:endParaRPr lang="de-DE" sz="2800" b="1" dirty="0"/>
          </a:p>
        </p:txBody>
      </p:sp>
    </p:spTree>
    <p:extLst>
      <p:ext uri="{BB962C8B-B14F-4D97-AF65-F5344CB8AC3E}">
        <p14:creationId xmlns:p14="http://schemas.microsoft.com/office/powerpoint/2010/main" val="2878637022"/>
      </p:ext>
    </p:extLst>
  </p:cSld>
  <p:clrMapOvr>
    <a:masterClrMapping/>
  </p:clrMapOvr>
  <p:transition spd="slow">
    <p:wheel spokes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Strukturierte Patientenschulung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6025" y="1829600"/>
            <a:ext cx="8229600" cy="3198800"/>
          </a:xfrm>
        </p:spPr>
        <p:txBody>
          <a:bodyPr>
            <a:noAutofit/>
          </a:bodyPr>
          <a:lstStyle/>
          <a:p>
            <a:pPr marL="538163" indent="-538163"/>
            <a:r>
              <a:rPr lang="de-DE" sz="2400" dirty="0"/>
              <a:t>Bei Kindern und Jugendlichen: Familie einbeziehen</a:t>
            </a:r>
          </a:p>
          <a:p>
            <a:pPr marL="538163" indent="-538163"/>
            <a:r>
              <a:rPr lang="de-DE" sz="2400" dirty="0"/>
              <a:t>Erlernen und Trainieren der </a:t>
            </a:r>
          </a:p>
          <a:p>
            <a:pPr marL="1076325" lvl="1" indent="-533400">
              <a:buFont typeface="Wingdings" panose="05000000000000000000" pitchFamily="2" charset="2"/>
              <a:buChar char="Ø"/>
            </a:pPr>
            <a:r>
              <a:rPr lang="de-DE" sz="2400" dirty="0"/>
              <a:t>Selbstkontrolle (evtl. mit PEF-Messung) und</a:t>
            </a:r>
          </a:p>
          <a:p>
            <a:pPr marL="1076325" lvl="1" indent="-533400">
              <a:buFont typeface="Wingdings" panose="05000000000000000000" pitchFamily="2" charset="2"/>
              <a:buChar char="Ø"/>
            </a:pPr>
            <a:r>
              <a:rPr lang="de-DE" sz="2400" dirty="0"/>
              <a:t>Inhalationstechnik </a:t>
            </a:r>
          </a:p>
          <a:p>
            <a:pPr marL="538163" indent="-538163"/>
            <a:r>
              <a:rPr lang="de-DE" sz="2400" dirty="0"/>
              <a:t>Selbstmanagement: </a:t>
            </a:r>
          </a:p>
          <a:p>
            <a:pPr lvl="1">
              <a:buFont typeface="Wingdings" pitchFamily="2" charset="2"/>
              <a:buChar char="Ø"/>
            </a:pPr>
            <a:r>
              <a:rPr lang="de-DE" sz="2400" dirty="0"/>
              <a:t>    Notfallplan/Aktionsplan</a:t>
            </a:r>
          </a:p>
          <a:p>
            <a:pPr lvl="1">
              <a:buFont typeface="Wingdings" pitchFamily="2" charset="2"/>
              <a:buChar char="Ø"/>
            </a:pPr>
            <a:r>
              <a:rPr lang="de-DE" sz="2400" dirty="0"/>
              <a:t>    atemerleichternde Körperstellungen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70A04A-929F-4644-B091-C2153143C0A1}"/>
              </a:ext>
            </a:extLst>
          </p:cNvPr>
          <p:cNvSpPr txBox="1"/>
          <p:nvPr/>
        </p:nvSpPr>
        <p:spPr>
          <a:xfrm>
            <a:off x="466025" y="5373216"/>
            <a:ext cx="7850391" cy="769441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2200" dirty="0">
                <a:solidFill>
                  <a:schemeClr val="bg1"/>
                </a:solidFill>
              </a:rPr>
              <a:t>Die Einweisung in die korrekte Inhalationstechnik ersetzt nicht das strukturierte, verhaltensbezogene Schulungsprogramm.</a:t>
            </a:r>
          </a:p>
        </p:txBody>
      </p:sp>
    </p:spTree>
    <p:extLst>
      <p:ext uri="{BB962C8B-B14F-4D97-AF65-F5344CB8AC3E}">
        <p14:creationId xmlns:p14="http://schemas.microsoft.com/office/powerpoint/2010/main" val="3917871611"/>
      </p:ext>
    </p:extLst>
  </p:cSld>
  <p:clrMapOvr>
    <a:masterClrMapping/>
  </p:clrMapOvr>
  <p:transition spd="slow">
    <p:wheel spokes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B6694D-22C0-4465-B413-0ABAADB9C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Asthma-Anfall: Schweregrade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10E7773C-A2B8-238B-E71B-121C4932E81C}"/>
              </a:ext>
            </a:extLst>
          </p:cNvPr>
          <p:cNvSpPr txBox="1"/>
          <p:nvPr/>
        </p:nvSpPr>
        <p:spPr>
          <a:xfrm>
            <a:off x="584380" y="1844824"/>
            <a:ext cx="8236091" cy="47243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400" b="1" dirty="0">
                <a:solidFill>
                  <a:srgbClr val="000000"/>
                </a:solidFill>
              </a:rPr>
              <a:t>L</a:t>
            </a:r>
            <a:r>
              <a:rPr lang="de-DE" sz="2400" b="1" i="0" u="none" strike="noStrike" baseline="0" dirty="0">
                <a:solidFill>
                  <a:srgbClr val="000000"/>
                </a:solidFill>
              </a:rPr>
              <a:t>eichter und mittelschwerer Asthmaanfall beim Erwachsenen </a:t>
            </a:r>
          </a:p>
          <a:p>
            <a:pPr marL="539750" indent="-539750">
              <a:buFont typeface="Arial" panose="020B0604020202020204" pitchFamily="34" charset="0"/>
              <a:buChar char="•"/>
            </a:pPr>
            <a:r>
              <a:rPr lang="de-DE" sz="2200" b="0" i="0" u="none" strike="noStrike" baseline="0" dirty="0">
                <a:solidFill>
                  <a:srgbClr val="000000"/>
                </a:solidFill>
              </a:rPr>
              <a:t>PEF ≥ 50 % des persönlicher Bestwerts </a:t>
            </a:r>
          </a:p>
          <a:p>
            <a:pPr marL="539750" indent="-539750">
              <a:buFont typeface="Arial" panose="020B0604020202020204" pitchFamily="34" charset="0"/>
              <a:buChar char="•"/>
            </a:pPr>
            <a:r>
              <a:rPr lang="de-DE" sz="2200" b="0" i="0" u="none" strike="noStrike" baseline="0" dirty="0">
                <a:solidFill>
                  <a:srgbClr val="000000"/>
                </a:solidFill>
              </a:rPr>
              <a:t>Sprechen normal </a:t>
            </a:r>
          </a:p>
          <a:p>
            <a:pPr marL="539750" indent="-539750">
              <a:buFont typeface="Arial" panose="020B0604020202020204" pitchFamily="34" charset="0"/>
              <a:buChar char="•"/>
            </a:pPr>
            <a:r>
              <a:rPr lang="de-DE" sz="2200" b="0" i="0" u="none" strike="noStrike" baseline="0" dirty="0">
                <a:solidFill>
                  <a:srgbClr val="000000"/>
                </a:solidFill>
              </a:rPr>
              <a:t>Atemfrequenz &lt; 25 /min </a:t>
            </a:r>
          </a:p>
          <a:p>
            <a:pPr marL="539750" indent="-539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200" b="0" i="0" u="none" strike="noStrike" baseline="0" dirty="0">
                <a:solidFill>
                  <a:srgbClr val="000000"/>
                </a:solidFill>
              </a:rPr>
              <a:t>Herzfrequenz &lt; 110 /min </a:t>
            </a:r>
          </a:p>
          <a:p>
            <a:pPr>
              <a:spcAft>
                <a:spcPts val="600"/>
              </a:spcAft>
            </a:pPr>
            <a:endParaRPr lang="de-DE" sz="2200" b="0" i="0" u="none" strike="noStrike" baseline="0" dirty="0">
              <a:solidFill>
                <a:srgbClr val="000000"/>
              </a:solidFill>
            </a:endParaRPr>
          </a:p>
          <a:p>
            <a:r>
              <a:rPr lang="de-DE" sz="2400" b="1" i="0" u="none" strike="noStrike" baseline="0" dirty="0">
                <a:solidFill>
                  <a:srgbClr val="000000"/>
                </a:solidFill>
              </a:rPr>
              <a:t>Schwerer Asthmaanfall beim Erwachsenen </a:t>
            </a:r>
          </a:p>
          <a:p>
            <a:pPr marL="539750" indent="-539750">
              <a:buFont typeface="Arial" panose="020B0604020202020204" pitchFamily="34" charset="0"/>
              <a:buChar char="•"/>
            </a:pPr>
            <a:r>
              <a:rPr lang="de-DE" sz="2200" b="0" i="0" u="none" strike="noStrike" baseline="0" dirty="0">
                <a:solidFill>
                  <a:srgbClr val="000000"/>
                </a:solidFill>
              </a:rPr>
              <a:t>PEF &lt; 50 % des persönlicher Bestwerts </a:t>
            </a:r>
          </a:p>
          <a:p>
            <a:pPr marL="539750" indent="-539750">
              <a:buFont typeface="Arial" panose="020B0604020202020204" pitchFamily="34" charset="0"/>
              <a:buChar char="•"/>
            </a:pPr>
            <a:r>
              <a:rPr lang="de-DE" sz="2200" b="0" i="0" u="none" strike="noStrike" baseline="0" dirty="0">
                <a:solidFill>
                  <a:srgbClr val="000000"/>
                </a:solidFill>
              </a:rPr>
              <a:t>Sprech-Dyspnoe (Sprechen von lediglich Satzteilen oder Worten in einem Atemzug) </a:t>
            </a:r>
          </a:p>
          <a:p>
            <a:pPr marL="539750" indent="-539750">
              <a:buFont typeface="Arial" panose="020B0604020202020204" pitchFamily="34" charset="0"/>
              <a:buChar char="•"/>
            </a:pPr>
            <a:r>
              <a:rPr lang="de-DE" sz="2200" b="0" i="0" u="none" strike="noStrike" baseline="0" dirty="0">
                <a:solidFill>
                  <a:srgbClr val="000000"/>
                </a:solidFill>
              </a:rPr>
              <a:t>Atemfrequenz ≥ 25 /min </a:t>
            </a:r>
          </a:p>
          <a:p>
            <a:pPr marL="539750" indent="-539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200" b="0" i="0" u="none" strike="noStrike" baseline="0" dirty="0">
                <a:solidFill>
                  <a:srgbClr val="000000"/>
                </a:solidFill>
              </a:rPr>
              <a:t>Herzfrequenz ≥ 110 /min </a:t>
            </a:r>
          </a:p>
          <a:p>
            <a:endParaRPr lang="de-DE" b="0" i="0" u="none" strike="noStrike" baseline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366260"/>
      </p:ext>
    </p:extLst>
  </p:cSld>
  <p:clrMapOvr>
    <a:masterClrMapping/>
  </p:clrMapOvr>
  <p:transition spd="slow">
    <p:wheel spokes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B0C2E3-9E97-6EF6-278C-1DB7EF6F7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Asthma-Anfall: Schweregrade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BBE9497-221F-2C9D-1941-98DDB1E2EC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025" y="1844824"/>
            <a:ext cx="8229600" cy="4525963"/>
          </a:xfrm>
        </p:spPr>
        <p:txBody>
          <a:bodyPr>
            <a:normAutofit/>
          </a:bodyPr>
          <a:lstStyle/>
          <a:p>
            <a:pPr marL="539750" indent="-539750">
              <a:buNone/>
            </a:pPr>
            <a:r>
              <a:rPr lang="de-DE" sz="2400" b="1" dirty="0">
                <a:solidFill>
                  <a:srgbClr val="000000"/>
                </a:solidFill>
              </a:rPr>
              <a:t>L</a:t>
            </a:r>
            <a:r>
              <a:rPr lang="de-DE" sz="2400" b="1" i="0" u="none" strike="noStrike" baseline="0" dirty="0">
                <a:solidFill>
                  <a:srgbClr val="000000"/>
                </a:solidFill>
              </a:rPr>
              <a:t>ebensbedrohlicher Asthmaanfall</a:t>
            </a:r>
          </a:p>
          <a:p>
            <a:pPr marL="539750" indent="-539750">
              <a:buNone/>
            </a:pPr>
            <a:r>
              <a:rPr lang="de-DE" sz="2400" b="1" i="0" u="none" strike="noStrike" baseline="0" dirty="0">
                <a:solidFill>
                  <a:srgbClr val="000000"/>
                </a:solidFill>
              </a:rPr>
              <a:t>(Krankenhauseinweisung mit Notarztbegleitung) </a:t>
            </a:r>
          </a:p>
          <a:p>
            <a:pPr marL="539750" indent="-539750">
              <a:buNone/>
            </a:pPr>
            <a:endParaRPr lang="de-DE" sz="2400" b="0" i="0" u="none" strike="noStrike" baseline="0" dirty="0">
              <a:solidFill>
                <a:srgbClr val="000000"/>
              </a:solidFill>
            </a:endParaRPr>
          </a:p>
          <a:p>
            <a:pPr marL="539750" indent="-539750">
              <a:buFont typeface="Arial" panose="020B0604020202020204" pitchFamily="34" charset="0"/>
              <a:buChar char="•"/>
            </a:pPr>
            <a:r>
              <a:rPr lang="de-DE" sz="2400" b="0" i="0" u="none" strike="noStrike" baseline="0" dirty="0">
                <a:solidFill>
                  <a:srgbClr val="000000"/>
                </a:solidFill>
              </a:rPr>
              <a:t>kein Atemgeräusch („stille Lunge“) </a:t>
            </a:r>
          </a:p>
          <a:p>
            <a:pPr marL="539750" indent="-539750">
              <a:buFont typeface="Arial" panose="020B0604020202020204" pitchFamily="34" charset="0"/>
              <a:buChar char="•"/>
            </a:pPr>
            <a:r>
              <a:rPr lang="de-DE" sz="2400" b="0" i="0" u="none" strike="noStrike" baseline="0" dirty="0">
                <a:solidFill>
                  <a:srgbClr val="000000"/>
                </a:solidFill>
              </a:rPr>
              <a:t>atemerleichternde Stellung, Zyanose </a:t>
            </a:r>
          </a:p>
          <a:p>
            <a:pPr marL="539750" indent="-539750">
              <a:buFont typeface="Arial" panose="020B0604020202020204" pitchFamily="34" charset="0"/>
              <a:buChar char="•"/>
            </a:pPr>
            <a:r>
              <a:rPr lang="de-DE" sz="2400" b="0" i="0" u="none" strike="noStrike" baseline="0" dirty="0">
                <a:solidFill>
                  <a:srgbClr val="000000"/>
                </a:solidFill>
              </a:rPr>
              <a:t>frustrane Atemarbeit/flache Atmung </a:t>
            </a:r>
          </a:p>
          <a:p>
            <a:pPr marL="539750" indent="-539750">
              <a:buFont typeface="Arial" panose="020B0604020202020204" pitchFamily="34" charset="0"/>
              <a:buChar char="•"/>
            </a:pPr>
            <a:r>
              <a:rPr lang="de-DE" sz="2400" b="0" i="0" u="none" strike="noStrike" baseline="0" dirty="0">
                <a:solidFill>
                  <a:srgbClr val="000000"/>
                </a:solidFill>
              </a:rPr>
              <a:t>Erschöpfung, Konfusion, Bradykardie, Blutdruckabfall </a:t>
            </a:r>
          </a:p>
          <a:p>
            <a:pPr marL="539750" indent="-539750">
              <a:buFont typeface="Arial" panose="020B0604020202020204" pitchFamily="34" charset="0"/>
              <a:buChar char="•"/>
            </a:pPr>
            <a:r>
              <a:rPr lang="de-DE" sz="2400" b="0" i="0" u="none" strike="noStrike" baseline="0" dirty="0">
                <a:solidFill>
                  <a:srgbClr val="000000"/>
                </a:solidFill>
              </a:rPr>
              <a:t>PEF &lt; 33 % des persönlicher Bestwerts </a:t>
            </a:r>
          </a:p>
          <a:p>
            <a:pPr marL="539750" indent="-539750">
              <a:buFont typeface="Arial" panose="020B0604020202020204" pitchFamily="34" charset="0"/>
              <a:buChar char="•"/>
            </a:pPr>
            <a:r>
              <a:rPr lang="de-DE" sz="2400" b="0" i="0" u="none" strike="noStrike" baseline="0" dirty="0">
                <a:solidFill>
                  <a:srgbClr val="000000"/>
                </a:solidFill>
              </a:rPr>
              <a:t>SaO</a:t>
            </a:r>
            <a:r>
              <a:rPr lang="de-DE" sz="2400" b="0" i="0" u="none" strike="noStrike" baseline="-25000" dirty="0">
                <a:solidFill>
                  <a:srgbClr val="000000"/>
                </a:solidFill>
              </a:rPr>
              <a:t>2</a:t>
            </a:r>
            <a:r>
              <a:rPr lang="de-DE" sz="2400" b="0" i="0" u="none" strike="noStrike" baseline="0" dirty="0">
                <a:solidFill>
                  <a:srgbClr val="000000"/>
                </a:solidFill>
              </a:rPr>
              <a:t> &lt; 92 % , PaCO</a:t>
            </a:r>
            <a:r>
              <a:rPr lang="de-DE" sz="2400" b="0" i="0" u="none" strike="noStrike" baseline="-25000" dirty="0">
                <a:solidFill>
                  <a:srgbClr val="000000"/>
                </a:solidFill>
              </a:rPr>
              <a:t>2</a:t>
            </a:r>
            <a:r>
              <a:rPr lang="de-DE" sz="2400" b="0" i="0" u="none" strike="noStrike" baseline="0" dirty="0">
                <a:solidFill>
                  <a:srgbClr val="000000"/>
                </a:solidFill>
              </a:rPr>
              <a:t> normal oder &gt; 45 </a:t>
            </a:r>
            <a:r>
              <a:rPr lang="de-DE" sz="2400" b="0" i="0" u="none" strike="noStrike" baseline="0" dirty="0" err="1">
                <a:solidFill>
                  <a:srgbClr val="000000"/>
                </a:solidFill>
              </a:rPr>
              <a:t>mmHg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46707783"/>
      </p:ext>
    </p:extLst>
  </p:cSld>
  <p:clrMapOvr>
    <a:masterClrMapping/>
  </p:clrMapOvr>
  <p:transition spd="slow">
    <p:wheel spokes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B6694D-22C0-4465-B413-0ABAADB9C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Asthma-Anfall: Initiale Versorgung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0142A8B-9DA3-9838-8C81-C1A22CAF7E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97037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de-DE" sz="1800" b="1" dirty="0">
                <a:solidFill>
                  <a:srgbClr val="000000"/>
                </a:solidFill>
              </a:rPr>
              <a:t>L</a:t>
            </a:r>
            <a:r>
              <a:rPr lang="de-DE" sz="1800" b="1" i="0" u="none" strike="noStrike" baseline="0" dirty="0">
                <a:solidFill>
                  <a:srgbClr val="000000"/>
                </a:solidFill>
              </a:rPr>
              <a:t>eichter und mittelschwerer Asthmaanfall beim Erwachsenen </a:t>
            </a:r>
          </a:p>
          <a:p>
            <a:r>
              <a:rPr lang="de-DE" sz="1800" b="0" i="0" u="none" strike="noStrike" baseline="0" dirty="0">
                <a:solidFill>
                  <a:srgbClr val="000000"/>
                </a:solidFill>
              </a:rPr>
              <a:t>zwei bis vier Hübe eines kurzwirksamen Beta</a:t>
            </a:r>
            <a:r>
              <a:rPr lang="de-DE" sz="1800" b="0" i="0" u="none" strike="noStrike" baseline="-25000" dirty="0">
                <a:solidFill>
                  <a:srgbClr val="000000"/>
                </a:solidFill>
              </a:rPr>
              <a:t>2</a:t>
            </a:r>
            <a:r>
              <a:rPr lang="de-DE" sz="1800" b="0" i="0" u="none" strike="noStrike" baseline="0" dirty="0">
                <a:solidFill>
                  <a:srgbClr val="000000"/>
                </a:solidFill>
              </a:rPr>
              <a:t>-Sympathomimetikums (Dosieraerosol, ggf. mit </a:t>
            </a:r>
            <a:r>
              <a:rPr lang="de-DE" sz="1800" b="0" i="0" u="none" strike="noStrike" baseline="0" dirty="0" err="1">
                <a:solidFill>
                  <a:srgbClr val="000000"/>
                </a:solidFill>
              </a:rPr>
              <a:t>Spacer</a:t>
            </a:r>
            <a:r>
              <a:rPr lang="de-DE" sz="1800" b="0" i="0" u="none" strike="noStrike" baseline="0" dirty="0">
                <a:solidFill>
                  <a:srgbClr val="000000"/>
                </a:solidFill>
              </a:rPr>
              <a:t>), ggf. nach 10-15 Minuten wiederholen </a:t>
            </a:r>
          </a:p>
          <a:p>
            <a:r>
              <a:rPr lang="de-DE" sz="1800" b="0" i="0" u="none" strike="noStrike" baseline="0" dirty="0">
                <a:solidFill>
                  <a:srgbClr val="000000"/>
                </a:solidFill>
              </a:rPr>
              <a:t>20-25 mg </a:t>
            </a:r>
            <a:r>
              <a:rPr lang="de-DE" sz="1800" b="0" i="0" u="none" strike="noStrike" baseline="0" dirty="0" err="1">
                <a:solidFill>
                  <a:srgbClr val="000000"/>
                </a:solidFill>
              </a:rPr>
              <a:t>Prednisolon</a:t>
            </a:r>
            <a:r>
              <a:rPr lang="de-DE" sz="1800" b="0" i="0" u="none" strike="noStrike" baseline="0" dirty="0">
                <a:solidFill>
                  <a:srgbClr val="000000"/>
                </a:solidFill>
              </a:rPr>
              <a:t> (oral) </a:t>
            </a:r>
          </a:p>
          <a:p>
            <a:r>
              <a:rPr lang="de-DE" sz="1800" b="0" i="0" u="none" strike="noStrike" baseline="0" dirty="0">
                <a:solidFill>
                  <a:srgbClr val="000000"/>
                </a:solidFill>
              </a:rPr>
              <a:t>Selbsthilfetechniken zur Atemerleichterung </a:t>
            </a:r>
          </a:p>
          <a:p>
            <a:endParaRPr lang="de-DE" sz="1200" b="0" i="0" u="none" strike="noStrike" baseline="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de-DE" sz="1800" b="1" dirty="0">
                <a:solidFill>
                  <a:srgbClr val="000000"/>
                </a:solidFill>
              </a:rPr>
              <a:t>S</a:t>
            </a:r>
            <a:r>
              <a:rPr lang="de-DE" sz="1800" b="1" i="0" u="none" strike="noStrike" baseline="0" dirty="0">
                <a:solidFill>
                  <a:srgbClr val="000000"/>
                </a:solidFill>
              </a:rPr>
              <a:t>chwerer Asthmaanfall beim Erwachsenen </a:t>
            </a:r>
          </a:p>
          <a:p>
            <a:r>
              <a:rPr lang="de-DE" sz="1800" b="0" i="0" u="none" strike="noStrike" baseline="0" dirty="0">
                <a:solidFill>
                  <a:srgbClr val="000000"/>
                </a:solidFill>
              </a:rPr>
              <a:t>2-4 Liter O</a:t>
            </a:r>
            <a:r>
              <a:rPr lang="de-DE" sz="1800" b="0" i="0" u="none" strike="noStrike" baseline="-25000" dirty="0">
                <a:solidFill>
                  <a:srgbClr val="000000"/>
                </a:solidFill>
              </a:rPr>
              <a:t>2</a:t>
            </a:r>
            <a:r>
              <a:rPr lang="de-DE" sz="1800" b="0" i="0" u="none" strike="noStrike" baseline="0" dirty="0">
                <a:solidFill>
                  <a:srgbClr val="000000"/>
                </a:solidFill>
              </a:rPr>
              <a:t>/min über eine Nasensonde (Ziel: SaO</a:t>
            </a:r>
            <a:r>
              <a:rPr lang="de-DE" sz="1800" b="0" i="0" u="none" strike="noStrike" baseline="-25000" dirty="0">
                <a:solidFill>
                  <a:srgbClr val="000000"/>
                </a:solidFill>
              </a:rPr>
              <a:t>2</a:t>
            </a:r>
            <a:r>
              <a:rPr lang="de-DE" sz="1800" b="0" i="0" u="none" strike="noStrike" baseline="0" dirty="0">
                <a:solidFill>
                  <a:srgbClr val="000000"/>
                </a:solidFill>
              </a:rPr>
              <a:t> 92%-95%) </a:t>
            </a:r>
          </a:p>
          <a:p>
            <a:r>
              <a:rPr lang="de-DE" sz="1800" b="0" i="0" u="none" strike="noStrike" baseline="0" dirty="0">
                <a:solidFill>
                  <a:srgbClr val="000000"/>
                </a:solidFill>
              </a:rPr>
              <a:t>2-4 Hübe eines kurzwirksamen Beta</a:t>
            </a:r>
            <a:r>
              <a:rPr lang="de-DE" sz="1800" b="0" i="0" u="none" strike="noStrike" baseline="-25000" dirty="0">
                <a:solidFill>
                  <a:srgbClr val="000000"/>
                </a:solidFill>
              </a:rPr>
              <a:t>2</a:t>
            </a:r>
            <a:r>
              <a:rPr lang="de-DE" sz="1800" b="0" i="0" u="none" strike="noStrike" baseline="0" dirty="0">
                <a:solidFill>
                  <a:srgbClr val="000000"/>
                </a:solidFill>
              </a:rPr>
              <a:t>-Sympathomimetikums</a:t>
            </a:r>
            <a:br>
              <a:rPr lang="de-DE" sz="1800" b="0" i="0" u="none" strike="noStrike" baseline="0" dirty="0">
                <a:solidFill>
                  <a:srgbClr val="000000"/>
                </a:solidFill>
              </a:rPr>
            </a:br>
            <a:r>
              <a:rPr lang="de-DE" sz="1800" b="0" i="0" u="none" strike="noStrike" baseline="0" dirty="0">
                <a:solidFill>
                  <a:srgbClr val="000000"/>
                </a:solidFill>
              </a:rPr>
              <a:t>(Dosieraerosol, ggf. mit </a:t>
            </a:r>
            <a:r>
              <a:rPr lang="de-DE" sz="1800" b="0" i="0" u="none" strike="noStrike" baseline="0" dirty="0" err="1">
                <a:solidFill>
                  <a:srgbClr val="000000"/>
                </a:solidFill>
              </a:rPr>
              <a:t>Spacer</a:t>
            </a:r>
            <a:r>
              <a:rPr lang="de-DE" sz="1800" b="0" i="0" u="none" strike="noStrike" baseline="0" dirty="0">
                <a:solidFill>
                  <a:srgbClr val="000000"/>
                </a:solidFill>
              </a:rPr>
              <a:t>) </a:t>
            </a:r>
          </a:p>
          <a:p>
            <a:r>
              <a:rPr lang="de-DE" sz="1800" b="0" i="0" u="none" strike="noStrike" baseline="0" dirty="0">
                <a:solidFill>
                  <a:srgbClr val="000000"/>
                </a:solidFill>
              </a:rPr>
              <a:t>50-100 mg </a:t>
            </a:r>
            <a:r>
              <a:rPr lang="de-DE" sz="1800" b="0" i="0" u="none" strike="noStrike" baseline="0" dirty="0" err="1">
                <a:solidFill>
                  <a:srgbClr val="000000"/>
                </a:solidFill>
              </a:rPr>
              <a:t>Prednisolon</a:t>
            </a:r>
            <a:r>
              <a:rPr lang="de-DE" sz="1800" b="0" i="0" u="none" strike="noStrike" baseline="0" dirty="0">
                <a:solidFill>
                  <a:srgbClr val="000000"/>
                </a:solidFill>
              </a:rPr>
              <a:t>-Äquivalent oral oder i. v. </a:t>
            </a:r>
          </a:p>
          <a:p>
            <a:r>
              <a:rPr lang="de-DE" sz="1800" b="0" i="0" u="none" strike="noStrike" baseline="0" dirty="0" err="1">
                <a:solidFill>
                  <a:srgbClr val="000000"/>
                </a:solidFill>
              </a:rPr>
              <a:t>Ipratropiumbromid</a:t>
            </a:r>
            <a:r>
              <a:rPr lang="de-DE" sz="1800" b="0" i="0" u="none" strike="noStrike" baseline="0" dirty="0">
                <a:solidFill>
                  <a:srgbClr val="000000"/>
                </a:solidFill>
              </a:rPr>
              <a:t> 0,5 mg durch Vernebler oder 4 Hübe (= 80 </a:t>
            </a:r>
            <a:r>
              <a:rPr lang="el-GR" sz="1800" b="0" i="0" u="none" strike="noStrike" baseline="0" dirty="0">
                <a:solidFill>
                  <a:srgbClr val="000000"/>
                </a:solidFill>
              </a:rPr>
              <a:t>μ</a:t>
            </a:r>
            <a:r>
              <a:rPr lang="de-DE" sz="1800" b="0" i="0" u="none" strike="noStrike" baseline="0" dirty="0">
                <a:solidFill>
                  <a:srgbClr val="000000"/>
                </a:solidFill>
              </a:rPr>
              <a:t>g) aus einem Dosieraerosol </a:t>
            </a:r>
          </a:p>
          <a:p>
            <a:r>
              <a:rPr lang="de-DE" sz="1800" b="0" i="0" u="none" strike="noStrike" baseline="0" dirty="0">
                <a:solidFill>
                  <a:srgbClr val="000000"/>
                </a:solidFill>
              </a:rPr>
              <a:t>Selbsthilfetechniken zur Atemerleichterung </a:t>
            </a:r>
          </a:p>
          <a:p>
            <a:endParaRPr lang="de-DE" dirty="0"/>
          </a:p>
        </p:txBody>
      </p:sp>
      <p:cxnSp>
        <p:nvCxnSpPr>
          <p:cNvPr id="43" name="Gerade Verbindung mit Pfeil 42">
            <a:extLst>
              <a:ext uri="{FF2B5EF4-FFF2-40B4-BE49-F238E27FC236}">
                <a16:creationId xmlns:a16="http://schemas.microsoft.com/office/drawing/2014/main" id="{284752EC-A229-4DE1-BA00-E590F9BE3D06}"/>
              </a:ext>
            </a:extLst>
          </p:cNvPr>
          <p:cNvCxnSpPr>
            <a:cxnSpLocks/>
          </p:cNvCxnSpPr>
          <p:nvPr/>
        </p:nvCxnSpPr>
        <p:spPr>
          <a:xfrm>
            <a:off x="3054619" y="5474206"/>
            <a:ext cx="0" cy="1421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4009851"/>
      </p:ext>
    </p:extLst>
  </p:cSld>
  <p:clrMapOvr>
    <a:masterClrMapping/>
  </p:clrMapOvr>
  <p:transition spd="slow">
    <p:wheel spokes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9B01445A-FF46-1AB1-504E-F025493AB886}"/>
              </a:ext>
            </a:extLst>
          </p:cNvPr>
          <p:cNvGrpSpPr/>
          <p:nvPr/>
        </p:nvGrpSpPr>
        <p:grpSpPr>
          <a:xfrm>
            <a:off x="99487" y="1772816"/>
            <a:ext cx="8934525" cy="4651095"/>
            <a:chOff x="63934" y="966523"/>
            <a:chExt cx="8992645" cy="4723419"/>
          </a:xfrm>
        </p:grpSpPr>
        <p:cxnSp>
          <p:nvCxnSpPr>
            <p:cNvPr id="12" name="Gerade Verbindung mit Pfeil 11">
              <a:extLst>
                <a:ext uri="{FF2B5EF4-FFF2-40B4-BE49-F238E27FC236}">
                  <a16:creationId xmlns:a16="http://schemas.microsoft.com/office/drawing/2014/main" id="{29C3B56A-98B4-7245-9F25-AC58201F7649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467584" y="1771652"/>
              <a:ext cx="0" cy="3449782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4" name="Gerade Verbindung mit Pfeil 13">
              <a:extLst>
                <a:ext uri="{FF2B5EF4-FFF2-40B4-BE49-F238E27FC236}">
                  <a16:creationId xmlns:a16="http://schemas.microsoft.com/office/drawing/2014/main" id="{2644BE29-3599-864A-A6A0-1562E9FF952B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67584" y="5231824"/>
              <a:ext cx="7131573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grpSp>
          <p:nvGrpSpPr>
            <p:cNvPr id="55" name="Gruppieren 54">
              <a:extLst>
                <a:ext uri="{FF2B5EF4-FFF2-40B4-BE49-F238E27FC236}">
                  <a16:creationId xmlns:a16="http://schemas.microsoft.com/office/drawing/2014/main" id="{674DE04A-CEA8-C442-89FD-05B9DBE971FC}"/>
                </a:ext>
              </a:extLst>
            </p:cNvPr>
            <p:cNvGrpSpPr/>
            <p:nvPr/>
          </p:nvGrpSpPr>
          <p:grpSpPr>
            <a:xfrm>
              <a:off x="529929" y="2748397"/>
              <a:ext cx="3234978" cy="2483427"/>
              <a:chOff x="1676402" y="3657600"/>
              <a:chExt cx="2881746" cy="2092036"/>
            </a:xfrm>
          </p:grpSpPr>
          <p:sp>
            <p:nvSpPr>
              <p:cNvPr id="35" name="Freihandform 34">
                <a:extLst>
                  <a:ext uri="{FF2B5EF4-FFF2-40B4-BE49-F238E27FC236}">
                    <a16:creationId xmlns:a16="http://schemas.microsoft.com/office/drawing/2014/main" id="{061A8192-DEEF-7743-AD16-C7FB8AAE88F8}"/>
                  </a:ext>
                </a:extLst>
              </p:cNvPr>
              <p:cNvSpPr/>
              <p:nvPr/>
            </p:nvSpPr>
            <p:spPr bwMode="auto">
              <a:xfrm>
                <a:off x="1676402" y="3657600"/>
                <a:ext cx="1440873" cy="2092036"/>
              </a:xfrm>
              <a:custGeom>
                <a:avLst/>
                <a:gdLst>
                  <a:gd name="connsiteX0" fmla="*/ 0 w 1440873"/>
                  <a:gd name="connsiteY0" fmla="*/ 2092036 h 2092036"/>
                  <a:gd name="connsiteX1" fmla="*/ 1440873 w 1440873"/>
                  <a:gd name="connsiteY1" fmla="*/ 0 h 2092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40873" h="2092036">
                    <a:moveTo>
                      <a:pt x="0" y="2092036"/>
                    </a:moveTo>
                    <a:cubicBezTo>
                      <a:pt x="496454" y="1046018"/>
                      <a:pt x="992909" y="0"/>
                      <a:pt x="1440873" y="0"/>
                    </a:cubicBezTo>
                  </a:path>
                </a:pathLst>
              </a:custGeom>
              <a:noFill/>
              <a:ln w="38100" cap="flat" cmpd="sng" algn="ctr">
                <a:solidFill>
                  <a:srgbClr val="92D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8580" tIns="34290" rIns="68580" bIns="3429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de-DE" dirty="0">
                  <a:solidFill>
                    <a:srgbClr val="000000"/>
                  </a:solidFill>
                  <a:latin typeface="Times New Roman" charset="0"/>
                </a:endParaRPr>
              </a:p>
            </p:txBody>
          </p:sp>
          <p:sp>
            <p:nvSpPr>
              <p:cNvPr id="45" name="Freihandform 44">
                <a:extLst>
                  <a:ext uri="{FF2B5EF4-FFF2-40B4-BE49-F238E27FC236}">
                    <a16:creationId xmlns:a16="http://schemas.microsoft.com/office/drawing/2014/main" id="{F89B6D54-C393-F041-B192-DD267D71E62C}"/>
                  </a:ext>
                </a:extLst>
              </p:cNvPr>
              <p:cNvSpPr/>
              <p:nvPr/>
            </p:nvSpPr>
            <p:spPr bwMode="auto">
              <a:xfrm flipH="1">
                <a:off x="3117275" y="3657600"/>
                <a:ext cx="1440873" cy="2092036"/>
              </a:xfrm>
              <a:custGeom>
                <a:avLst/>
                <a:gdLst>
                  <a:gd name="connsiteX0" fmla="*/ 0 w 1440873"/>
                  <a:gd name="connsiteY0" fmla="*/ 2092036 h 2092036"/>
                  <a:gd name="connsiteX1" fmla="*/ 1440873 w 1440873"/>
                  <a:gd name="connsiteY1" fmla="*/ 0 h 2092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40873" h="2092036">
                    <a:moveTo>
                      <a:pt x="0" y="2092036"/>
                    </a:moveTo>
                    <a:cubicBezTo>
                      <a:pt x="496454" y="1046018"/>
                      <a:pt x="992909" y="0"/>
                      <a:pt x="1440873" y="0"/>
                    </a:cubicBezTo>
                  </a:path>
                </a:pathLst>
              </a:custGeom>
              <a:noFill/>
              <a:ln w="38100" cap="flat" cmpd="sng" algn="ctr">
                <a:solidFill>
                  <a:srgbClr val="92D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8580" tIns="34290" rIns="68580" bIns="3429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de-DE">
                  <a:solidFill>
                    <a:srgbClr val="000000"/>
                  </a:solidFill>
                  <a:latin typeface="Times New Roman" charset="0"/>
                </a:endParaRPr>
              </a:p>
            </p:txBody>
          </p:sp>
        </p:grpSp>
        <p:sp>
          <p:nvSpPr>
            <p:cNvPr id="50" name="Freihandform 49">
              <a:extLst>
                <a:ext uri="{FF2B5EF4-FFF2-40B4-BE49-F238E27FC236}">
                  <a16:creationId xmlns:a16="http://schemas.microsoft.com/office/drawing/2014/main" id="{1DDA2C9C-668A-5A4F-BA5C-C0778F0EDCDE}"/>
                </a:ext>
              </a:extLst>
            </p:cNvPr>
            <p:cNvSpPr/>
            <p:nvPr/>
          </p:nvSpPr>
          <p:spPr bwMode="auto">
            <a:xfrm>
              <a:off x="4915802" y="2748397"/>
              <a:ext cx="2683355" cy="2473037"/>
            </a:xfrm>
            <a:custGeom>
              <a:avLst/>
              <a:gdLst>
                <a:gd name="connsiteX0" fmla="*/ 0 w 4100946"/>
                <a:gd name="connsiteY0" fmla="*/ 2521527 h 2521527"/>
                <a:gd name="connsiteX1" fmla="*/ 1052946 w 4100946"/>
                <a:gd name="connsiteY1" fmla="*/ 942109 h 2521527"/>
                <a:gd name="connsiteX2" fmla="*/ 4100946 w 4100946"/>
                <a:gd name="connsiteY2" fmla="*/ 0 h 2521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00946" h="2521527">
                  <a:moveTo>
                    <a:pt x="0" y="2521527"/>
                  </a:moveTo>
                  <a:cubicBezTo>
                    <a:pt x="184727" y="1941945"/>
                    <a:pt x="369455" y="1362363"/>
                    <a:pt x="1052946" y="942109"/>
                  </a:cubicBezTo>
                  <a:cubicBezTo>
                    <a:pt x="1736437" y="521855"/>
                    <a:pt x="2918691" y="260927"/>
                    <a:pt x="4100946" y="0"/>
                  </a:cubicBezTo>
                </a:path>
              </a:pathLst>
            </a:cu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de-DE">
                <a:solidFill>
                  <a:srgbClr val="000000"/>
                </a:solidFill>
                <a:latin typeface="Times New Roman" charset="0"/>
              </a:endParaRPr>
            </a:p>
          </p:txBody>
        </p:sp>
        <p:cxnSp>
          <p:nvCxnSpPr>
            <p:cNvPr id="57" name="Gerade Verbindung 56">
              <a:extLst>
                <a:ext uri="{FF2B5EF4-FFF2-40B4-BE49-F238E27FC236}">
                  <a16:creationId xmlns:a16="http://schemas.microsoft.com/office/drawing/2014/main" id="{62409626-1BEE-174A-8C0A-AA26A7B82984}"/>
                </a:ext>
              </a:extLst>
            </p:cNvPr>
            <p:cNvCxnSpPr/>
            <p:nvPr/>
          </p:nvCxnSpPr>
          <p:spPr bwMode="auto">
            <a:xfrm>
              <a:off x="4293023" y="5231824"/>
              <a:ext cx="0" cy="1143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B0E793FD-2697-1842-958F-3CAE28342B4E}"/>
                </a:ext>
              </a:extLst>
            </p:cNvPr>
            <p:cNvSpPr txBox="1"/>
            <p:nvPr/>
          </p:nvSpPr>
          <p:spPr>
            <a:xfrm>
              <a:off x="3587781" y="5346124"/>
              <a:ext cx="1413689" cy="3438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de-DE" sz="1600" dirty="0">
                  <a:solidFill>
                    <a:srgbClr val="000000"/>
                  </a:solidFill>
                  <a:cs typeface="Arial" panose="020B0604020202020204" pitchFamily="34" charset="0"/>
                </a:rPr>
                <a:t>18. Lebensjahr</a:t>
              </a:r>
            </a:p>
          </p:txBody>
        </p:sp>
        <p:cxnSp>
          <p:nvCxnSpPr>
            <p:cNvPr id="72" name="Gerade Verbindung 71">
              <a:extLst>
                <a:ext uri="{FF2B5EF4-FFF2-40B4-BE49-F238E27FC236}">
                  <a16:creationId xmlns:a16="http://schemas.microsoft.com/office/drawing/2014/main" id="{25664E9B-AF1F-9B4B-9401-64A4AE4402EB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202911" y="1103244"/>
              <a:ext cx="561110" cy="1779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92D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7" name="Gerade Verbindung 76">
              <a:extLst>
                <a:ext uri="{FF2B5EF4-FFF2-40B4-BE49-F238E27FC236}">
                  <a16:creationId xmlns:a16="http://schemas.microsoft.com/office/drawing/2014/main" id="{9E6D5E74-6A61-BC40-B82C-A90126D949CF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5213301" y="1619376"/>
              <a:ext cx="550720" cy="3416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3" name="Textfeld 72">
              <a:extLst>
                <a:ext uri="{FF2B5EF4-FFF2-40B4-BE49-F238E27FC236}">
                  <a16:creationId xmlns:a16="http://schemas.microsoft.com/office/drawing/2014/main" id="{6D8BB941-9268-924A-8BEF-C5020E1D9C9F}"/>
                </a:ext>
              </a:extLst>
            </p:cNvPr>
            <p:cNvSpPr txBox="1"/>
            <p:nvPr/>
          </p:nvSpPr>
          <p:spPr>
            <a:xfrm>
              <a:off x="5847144" y="966523"/>
              <a:ext cx="3151095" cy="3125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de-DE" sz="1400" dirty="0">
                  <a:solidFill>
                    <a:srgbClr val="000000"/>
                  </a:solidFill>
                  <a:cs typeface="Arial" panose="020B0604020202020204" pitchFamily="34" charset="0"/>
                </a:rPr>
                <a:t>Transiente Formen von Giemen/Asthma </a:t>
              </a:r>
            </a:p>
          </p:txBody>
        </p:sp>
        <p:sp>
          <p:nvSpPr>
            <p:cNvPr id="79" name="Textfeld 78">
              <a:extLst>
                <a:ext uri="{FF2B5EF4-FFF2-40B4-BE49-F238E27FC236}">
                  <a16:creationId xmlns:a16="http://schemas.microsoft.com/office/drawing/2014/main" id="{62B5262F-8A17-CF4F-B152-B02195ED692A}"/>
                </a:ext>
              </a:extLst>
            </p:cNvPr>
            <p:cNvSpPr txBox="1"/>
            <p:nvPr/>
          </p:nvSpPr>
          <p:spPr>
            <a:xfrm>
              <a:off x="5857536" y="1480876"/>
              <a:ext cx="2806273" cy="3125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de-DE" sz="1400" dirty="0">
                  <a:solidFill>
                    <a:srgbClr val="000000"/>
                  </a:solidFill>
                  <a:cs typeface="Arial" panose="020B0604020202020204" pitchFamily="34" charset="0"/>
                </a:rPr>
                <a:t>Adult-</a:t>
              </a:r>
              <a:r>
                <a:rPr lang="de-DE" sz="1400" dirty="0" err="1">
                  <a:solidFill>
                    <a:srgbClr val="000000"/>
                  </a:solidFill>
                  <a:cs typeface="Arial" panose="020B0604020202020204" pitchFamily="34" charset="0"/>
                </a:rPr>
                <a:t>onset</a:t>
              </a:r>
              <a:r>
                <a:rPr lang="de-DE" sz="1400" dirty="0">
                  <a:solidFill>
                    <a:srgbClr val="000000"/>
                  </a:solidFill>
                  <a:cs typeface="Arial" panose="020B0604020202020204" pitchFamily="34" charset="0"/>
                </a:rPr>
                <a:t> Asthma (oft intrinsisch)</a:t>
              </a:r>
            </a:p>
          </p:txBody>
        </p:sp>
        <p:cxnSp>
          <p:nvCxnSpPr>
            <p:cNvPr id="80" name="Gerade Verbindung 79">
              <a:extLst>
                <a:ext uri="{FF2B5EF4-FFF2-40B4-BE49-F238E27FC236}">
                  <a16:creationId xmlns:a16="http://schemas.microsoft.com/office/drawing/2014/main" id="{78E3EDED-D50F-044F-8C49-7735602188A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202909" y="1363018"/>
              <a:ext cx="561112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1" name="Textfeld 80">
              <a:extLst>
                <a:ext uri="{FF2B5EF4-FFF2-40B4-BE49-F238E27FC236}">
                  <a16:creationId xmlns:a16="http://schemas.microsoft.com/office/drawing/2014/main" id="{D1346D98-5C65-A249-BBDA-00696FB21DAE}"/>
                </a:ext>
              </a:extLst>
            </p:cNvPr>
            <p:cNvSpPr txBox="1"/>
            <p:nvPr/>
          </p:nvSpPr>
          <p:spPr>
            <a:xfrm>
              <a:off x="5861731" y="1213587"/>
              <a:ext cx="2905402" cy="3125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de-DE" sz="1400" dirty="0">
                  <a:solidFill>
                    <a:srgbClr val="000000"/>
                  </a:solidFill>
                  <a:cs typeface="Arial" panose="020B0604020202020204" pitchFamily="34" charset="0"/>
                </a:rPr>
                <a:t>Early-</a:t>
              </a:r>
              <a:r>
                <a:rPr lang="de-DE" sz="1400" dirty="0" err="1">
                  <a:solidFill>
                    <a:srgbClr val="000000"/>
                  </a:solidFill>
                  <a:cs typeface="Arial" panose="020B0604020202020204" pitchFamily="34" charset="0"/>
                </a:rPr>
                <a:t>onset</a:t>
              </a:r>
              <a:r>
                <a:rPr lang="de-DE" sz="1400" dirty="0">
                  <a:solidFill>
                    <a:srgbClr val="000000"/>
                  </a:solidFill>
                  <a:cs typeface="Arial" panose="020B0604020202020204" pitchFamily="34" charset="0"/>
                </a:rPr>
                <a:t> Asthma (meist allergisch</a:t>
              </a:r>
              <a:r>
                <a:rPr lang="de-DE" sz="135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</a:p>
          </p:txBody>
        </p:sp>
        <p:cxnSp>
          <p:nvCxnSpPr>
            <p:cNvPr id="82" name="Gerade Verbindung 81">
              <a:extLst>
                <a:ext uri="{FF2B5EF4-FFF2-40B4-BE49-F238E27FC236}">
                  <a16:creationId xmlns:a16="http://schemas.microsoft.com/office/drawing/2014/main" id="{5461F514-D8D2-BF45-AEC0-A0E74E54F619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5223690" y="1879150"/>
              <a:ext cx="540330" cy="3416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3" name="Textfeld 82">
              <a:extLst>
                <a:ext uri="{FF2B5EF4-FFF2-40B4-BE49-F238E27FC236}">
                  <a16:creationId xmlns:a16="http://schemas.microsoft.com/office/drawing/2014/main" id="{9342992A-9E7E-1342-B372-5DD60628B1FE}"/>
                </a:ext>
              </a:extLst>
            </p:cNvPr>
            <p:cNvSpPr txBox="1"/>
            <p:nvPr/>
          </p:nvSpPr>
          <p:spPr>
            <a:xfrm>
              <a:off x="5847143" y="1740649"/>
              <a:ext cx="3209436" cy="3125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de-DE" sz="135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„</a:t>
              </a:r>
              <a:r>
                <a:rPr lang="de-DE" sz="1400" dirty="0">
                  <a:solidFill>
                    <a:srgbClr val="000000"/>
                  </a:solidFill>
                  <a:cs typeface="Arial" panose="020B0604020202020204" pitchFamily="34" charset="0"/>
                </a:rPr>
                <a:t>Gemischtförmiges Asthma“ (Hypothese</a:t>
              </a:r>
              <a:r>
                <a:rPr lang="de-DE" sz="135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</a:p>
          </p:txBody>
        </p:sp>
        <p:sp>
          <p:nvSpPr>
            <p:cNvPr id="88" name="Textfeld 87">
              <a:extLst>
                <a:ext uri="{FF2B5EF4-FFF2-40B4-BE49-F238E27FC236}">
                  <a16:creationId xmlns:a16="http://schemas.microsoft.com/office/drawing/2014/main" id="{5EA33B01-32AC-8145-ABF2-2F04E66737DF}"/>
                </a:ext>
              </a:extLst>
            </p:cNvPr>
            <p:cNvSpPr txBox="1"/>
            <p:nvPr/>
          </p:nvSpPr>
          <p:spPr>
            <a:xfrm rot="16200000">
              <a:off x="-262662" y="3306897"/>
              <a:ext cx="993948" cy="3407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de-DE" sz="1600" dirty="0">
                  <a:solidFill>
                    <a:srgbClr val="000000"/>
                  </a:solidFill>
                  <a:cs typeface="Arial" panose="020B0604020202020204" pitchFamily="34" charset="0"/>
                </a:rPr>
                <a:t>Prävalenz</a:t>
              </a:r>
            </a:p>
          </p:txBody>
        </p:sp>
        <p:sp>
          <p:nvSpPr>
            <p:cNvPr id="89" name="Textfeld 88">
              <a:extLst>
                <a:ext uri="{FF2B5EF4-FFF2-40B4-BE49-F238E27FC236}">
                  <a16:creationId xmlns:a16="http://schemas.microsoft.com/office/drawing/2014/main" id="{F48402C9-200F-7D4F-B9E4-310204609FDA}"/>
                </a:ext>
              </a:extLst>
            </p:cNvPr>
            <p:cNvSpPr txBox="1"/>
            <p:nvPr/>
          </p:nvSpPr>
          <p:spPr>
            <a:xfrm>
              <a:off x="7641078" y="4958555"/>
              <a:ext cx="1374967" cy="5938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de-DE" sz="1600" dirty="0">
                  <a:solidFill>
                    <a:srgbClr val="000000"/>
                  </a:solidFill>
                  <a:cs typeface="Arial" panose="020B0604020202020204" pitchFamily="34" charset="0"/>
                </a:rPr>
                <a:t>Alter bei Erst- </a:t>
              </a:r>
            </a:p>
            <a:p>
              <a:pPr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de-DE" sz="1600" dirty="0">
                  <a:solidFill>
                    <a:srgbClr val="000000"/>
                  </a:solidFill>
                  <a:cs typeface="Arial" panose="020B0604020202020204" pitchFamily="34" charset="0"/>
                </a:rPr>
                <a:t>Manifestation</a:t>
              </a:r>
            </a:p>
          </p:txBody>
        </p:sp>
        <p:sp>
          <p:nvSpPr>
            <p:cNvPr id="84" name="Freihandform 83">
              <a:extLst>
                <a:ext uri="{FF2B5EF4-FFF2-40B4-BE49-F238E27FC236}">
                  <a16:creationId xmlns:a16="http://schemas.microsoft.com/office/drawing/2014/main" id="{2E22F06D-B7E8-6641-B340-475FCD44EF6F}"/>
                </a:ext>
              </a:extLst>
            </p:cNvPr>
            <p:cNvSpPr/>
            <p:nvPr/>
          </p:nvSpPr>
          <p:spPr bwMode="auto">
            <a:xfrm>
              <a:off x="665013" y="2686050"/>
              <a:ext cx="6934144" cy="2545773"/>
            </a:xfrm>
            <a:custGeom>
              <a:avLst/>
              <a:gdLst>
                <a:gd name="connsiteX0" fmla="*/ 0 w 8908473"/>
                <a:gd name="connsiteY0" fmla="*/ 3394364 h 3394364"/>
                <a:gd name="connsiteX1" fmla="*/ 2493818 w 8908473"/>
                <a:gd name="connsiteY1" fmla="*/ 637309 h 3394364"/>
                <a:gd name="connsiteX2" fmla="*/ 8908473 w 8908473"/>
                <a:gd name="connsiteY2" fmla="*/ 0 h 3394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08473" h="3394364">
                  <a:moveTo>
                    <a:pt x="0" y="3394364"/>
                  </a:moveTo>
                  <a:cubicBezTo>
                    <a:pt x="504536" y="2298700"/>
                    <a:pt x="1009073" y="1203036"/>
                    <a:pt x="2493818" y="637309"/>
                  </a:cubicBezTo>
                  <a:cubicBezTo>
                    <a:pt x="3978563" y="71582"/>
                    <a:pt x="6443518" y="35791"/>
                    <a:pt x="8908473" y="0"/>
                  </a:cubicBezTo>
                </a:path>
              </a:pathLst>
            </a:custGeom>
            <a:noFill/>
            <a:ln w="381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de-DE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7627C99E-4532-4A11-17CF-E5F3C6150EB3}"/>
                </a:ext>
              </a:extLst>
            </p:cNvPr>
            <p:cNvSpPr txBox="1"/>
            <p:nvPr/>
          </p:nvSpPr>
          <p:spPr>
            <a:xfrm>
              <a:off x="3821612" y="1753803"/>
              <a:ext cx="973996" cy="3438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de-DE" sz="1600" dirty="0">
                  <a:solidFill>
                    <a:srgbClr val="000000"/>
                  </a:solidFill>
                  <a:cs typeface="Arial" panose="020B0604020202020204" pitchFamily="34" charset="0"/>
                </a:rPr>
                <a:t>Black box</a:t>
              </a:r>
            </a:p>
          </p:txBody>
        </p:sp>
        <p:sp>
          <p:nvSpPr>
            <p:cNvPr id="6" name="Freihandform 5">
              <a:extLst>
                <a:ext uri="{FF2B5EF4-FFF2-40B4-BE49-F238E27FC236}">
                  <a16:creationId xmlns:a16="http://schemas.microsoft.com/office/drawing/2014/main" id="{F823E79A-2E95-0996-4172-B659F6B658C1}"/>
                </a:ext>
              </a:extLst>
            </p:cNvPr>
            <p:cNvSpPr/>
            <p:nvPr/>
          </p:nvSpPr>
          <p:spPr bwMode="auto">
            <a:xfrm>
              <a:off x="944216" y="3609916"/>
              <a:ext cx="6728792" cy="1610612"/>
            </a:xfrm>
            <a:custGeom>
              <a:avLst/>
              <a:gdLst>
                <a:gd name="connsiteX0" fmla="*/ 0 w 8971722"/>
                <a:gd name="connsiteY0" fmla="*/ 2147483 h 2147483"/>
                <a:gd name="connsiteX1" fmla="*/ 1444487 w 8971722"/>
                <a:gd name="connsiteY1" fmla="*/ 631 h 2147483"/>
                <a:gd name="connsiteX2" fmla="*/ 3326296 w 8971722"/>
                <a:gd name="connsiteY2" fmla="*/ 1922196 h 2147483"/>
                <a:gd name="connsiteX3" fmla="*/ 6347791 w 8971722"/>
                <a:gd name="connsiteY3" fmla="*/ 1869188 h 2147483"/>
                <a:gd name="connsiteX4" fmla="*/ 8971722 w 8971722"/>
                <a:gd name="connsiteY4" fmla="*/ 504214 h 2147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71722" h="2147483">
                  <a:moveTo>
                    <a:pt x="0" y="2147483"/>
                  </a:moveTo>
                  <a:cubicBezTo>
                    <a:pt x="445052" y="1092831"/>
                    <a:pt x="890104" y="38179"/>
                    <a:pt x="1444487" y="631"/>
                  </a:cubicBezTo>
                  <a:cubicBezTo>
                    <a:pt x="1998870" y="-36917"/>
                    <a:pt x="2509079" y="1610770"/>
                    <a:pt x="3326296" y="1922196"/>
                  </a:cubicBezTo>
                  <a:cubicBezTo>
                    <a:pt x="4143513" y="2233622"/>
                    <a:pt x="5406887" y="2105518"/>
                    <a:pt x="6347791" y="1869188"/>
                  </a:cubicBezTo>
                  <a:cubicBezTo>
                    <a:pt x="7288695" y="1632858"/>
                    <a:pt x="8130208" y="1068536"/>
                    <a:pt x="8971722" y="504214"/>
                  </a:cubicBezTo>
                </a:path>
              </a:pathLst>
            </a:custGeom>
            <a:noFill/>
            <a:ln w="3810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de-DE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B8C442B3-7FBC-D598-2F24-194D82EA5620}"/>
                </a:ext>
              </a:extLst>
            </p:cNvPr>
            <p:cNvSpPr/>
            <p:nvPr/>
          </p:nvSpPr>
          <p:spPr bwMode="auto">
            <a:xfrm>
              <a:off x="3830713" y="2040011"/>
              <a:ext cx="1014614" cy="3181422"/>
            </a:xfrm>
            <a:prstGeom prst="rect">
              <a:avLst/>
            </a:prstGeom>
            <a:solidFill>
              <a:schemeClr val="bg1">
                <a:lumMod val="95000"/>
                <a:alpha val="46666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de-DE" dirty="0">
                <a:solidFill>
                  <a:srgbClr val="000000"/>
                </a:solidFill>
                <a:latin typeface="Times New Roman" charset="0"/>
              </a:endParaRPr>
            </a:p>
          </p:txBody>
        </p:sp>
      </p:grpSp>
      <p:sp>
        <p:nvSpPr>
          <p:cNvPr id="7" name="Titel 6">
            <a:extLst>
              <a:ext uri="{FF2B5EF4-FFF2-40B4-BE49-F238E27FC236}">
                <a16:creationId xmlns:a16="http://schemas.microsoft.com/office/drawing/2014/main" id="{DE83EE14-BCC7-CC6B-8104-FF4C80DF7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Häufige Asthmaformen</a:t>
            </a:r>
          </a:p>
        </p:txBody>
      </p:sp>
    </p:spTree>
  </p:cSld>
  <p:clrMapOvr>
    <a:masterClrMapping/>
  </p:clrMapOvr>
  <p:transition spd="slow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B6694D-22C0-4465-B413-0ABAADB9C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291" y="635000"/>
            <a:ext cx="7615197" cy="849784"/>
          </a:xfrm>
        </p:spPr>
        <p:txBody>
          <a:bodyPr>
            <a:normAutofit fontScale="90000"/>
          </a:bodyPr>
          <a:lstStyle/>
          <a:p>
            <a:r>
              <a:rPr lang="de-DE" dirty="0"/>
              <a:t>Asthma-Anfall: Versorgung bei unzureichendem Ansprechen auf die Initialtherapie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01A9B987-77B1-55BD-F280-1D7203088050}"/>
              </a:ext>
            </a:extLst>
          </p:cNvPr>
          <p:cNvSpPr txBox="1"/>
          <p:nvPr/>
        </p:nvSpPr>
        <p:spPr>
          <a:xfrm>
            <a:off x="382262" y="1700808"/>
            <a:ext cx="8582226" cy="4883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3538" indent="-363538" algn="l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de-DE" b="0" i="0" u="none" strike="noStrike" baseline="0" dirty="0">
                <a:solidFill>
                  <a:srgbClr val="000000"/>
                </a:solidFill>
              </a:rPr>
              <a:t>2-4 Liter O</a:t>
            </a:r>
            <a:r>
              <a:rPr lang="de-DE" b="0" i="0" u="none" strike="noStrike" baseline="-25000" dirty="0">
                <a:solidFill>
                  <a:srgbClr val="000000"/>
                </a:solidFill>
              </a:rPr>
              <a:t>2</a:t>
            </a:r>
            <a:r>
              <a:rPr lang="de-DE" b="0" i="0" u="none" strike="noStrike" baseline="0" dirty="0">
                <a:solidFill>
                  <a:srgbClr val="000000"/>
                </a:solidFill>
              </a:rPr>
              <a:t>/min über eine </a:t>
            </a:r>
            <a:r>
              <a:rPr lang="de-DE" i="0" u="none" strike="noStrike" baseline="0" dirty="0">
                <a:solidFill>
                  <a:srgbClr val="000000"/>
                </a:solidFill>
              </a:rPr>
              <a:t>Nasensonde (Ziel: SaO</a:t>
            </a:r>
            <a:r>
              <a:rPr lang="de-DE" i="0" u="none" strike="noStrike" baseline="-25000" dirty="0">
                <a:solidFill>
                  <a:srgbClr val="000000"/>
                </a:solidFill>
              </a:rPr>
              <a:t>2</a:t>
            </a:r>
            <a:r>
              <a:rPr lang="de-DE" i="0" u="none" strike="noStrike" baseline="0" dirty="0">
                <a:solidFill>
                  <a:srgbClr val="000000"/>
                </a:solidFill>
              </a:rPr>
              <a:t> 92 % – </a:t>
            </a:r>
            <a:r>
              <a:rPr lang="de-DE" b="0" i="0" u="none" strike="noStrike" baseline="0" dirty="0">
                <a:solidFill>
                  <a:srgbClr val="000000"/>
                </a:solidFill>
              </a:rPr>
              <a:t>95 %)</a:t>
            </a:r>
            <a:br>
              <a:rPr lang="de-DE" b="0" i="0" u="none" strike="noStrike" baseline="0" dirty="0">
                <a:solidFill>
                  <a:srgbClr val="000000"/>
                </a:solidFill>
              </a:rPr>
            </a:br>
            <a:r>
              <a:rPr lang="de-DE" b="0" i="0" u="none" strike="noStrike" baseline="0" dirty="0">
                <a:solidFill>
                  <a:srgbClr val="000000"/>
                </a:solidFill>
              </a:rPr>
              <a:t>Cave: Hyperkapnie! </a:t>
            </a:r>
          </a:p>
          <a:p>
            <a:pPr marL="363538" indent="-363538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de-DE" b="0" i="0" u="none" strike="noStrike" baseline="0" dirty="0">
                <a:solidFill>
                  <a:srgbClr val="000000"/>
                </a:solidFill>
              </a:rPr>
              <a:t>2-4 Hübe eines kurzwirksamen Beta</a:t>
            </a:r>
            <a:r>
              <a:rPr lang="de-DE" b="0" i="0" u="none" strike="noStrike" baseline="-25000" dirty="0">
                <a:solidFill>
                  <a:srgbClr val="000000"/>
                </a:solidFill>
              </a:rPr>
              <a:t>2</a:t>
            </a:r>
            <a:r>
              <a:rPr lang="de-DE" b="0" i="0" u="none" strike="noStrike" baseline="0" dirty="0">
                <a:solidFill>
                  <a:srgbClr val="000000"/>
                </a:solidFill>
              </a:rPr>
              <a:t>-Sympathomimetikums, ggf. nach 10 – 15 Minuten wiederholen (max. alle 10 Minuten), oder 10 – 20 Tropfen in 1 ml NaCl über Vernebler alle 20 Minuten, ggf. zusätzlich </a:t>
            </a:r>
            <a:r>
              <a:rPr lang="de-DE" b="0" i="0" u="none" strike="noStrike" baseline="0" dirty="0" err="1">
                <a:solidFill>
                  <a:srgbClr val="000000"/>
                </a:solidFill>
              </a:rPr>
              <a:t>Ipratropiumbromid</a:t>
            </a:r>
            <a:r>
              <a:rPr lang="de-DE" b="0" i="0" u="none" strike="noStrike" baseline="0" dirty="0">
                <a:solidFill>
                  <a:srgbClr val="000000"/>
                </a:solidFill>
              </a:rPr>
              <a:t>-Verneblung (z. B. 0,5 mg bzw. 4 Hübe à 20 </a:t>
            </a:r>
            <a:r>
              <a:rPr lang="el-GR" b="0" i="0" u="none" strike="noStrike" baseline="0" dirty="0">
                <a:solidFill>
                  <a:srgbClr val="000000"/>
                </a:solidFill>
              </a:rPr>
              <a:t>μ</a:t>
            </a:r>
            <a:r>
              <a:rPr lang="de-DE" b="0" i="0" u="none" strike="noStrike" baseline="0" dirty="0">
                <a:solidFill>
                  <a:srgbClr val="000000"/>
                </a:solidFill>
              </a:rPr>
              <a:t>g aus Dosieraerosol alle 30 – 60 Minuten)</a:t>
            </a:r>
          </a:p>
          <a:p>
            <a:pPr marL="363538" indent="-363538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de-DE" b="0" i="0" u="none" strike="noStrike" baseline="0" dirty="0">
                <a:solidFill>
                  <a:srgbClr val="000000"/>
                </a:solidFill>
              </a:rPr>
              <a:t>Beta</a:t>
            </a:r>
            <a:r>
              <a:rPr lang="de-DE" b="0" i="0" u="none" strike="noStrike" baseline="-25000" dirty="0">
                <a:solidFill>
                  <a:srgbClr val="000000"/>
                </a:solidFill>
              </a:rPr>
              <a:t>2</a:t>
            </a:r>
            <a:r>
              <a:rPr lang="de-DE" b="0" i="0" u="none" strike="noStrike" baseline="0" dirty="0">
                <a:solidFill>
                  <a:srgbClr val="000000"/>
                </a:solidFill>
              </a:rPr>
              <a:t>-Sympathomimetika können auch parenteral verabreicht werden, z.B. </a:t>
            </a:r>
            <a:r>
              <a:rPr lang="de-DE" b="0" i="0" u="none" strike="noStrike" baseline="0" dirty="0" err="1">
                <a:solidFill>
                  <a:srgbClr val="000000"/>
                </a:solidFill>
              </a:rPr>
              <a:t>Terbutalin</a:t>
            </a:r>
            <a:r>
              <a:rPr lang="de-DE" b="0" i="0" u="none" strike="noStrike" baseline="0" dirty="0">
                <a:solidFill>
                  <a:srgbClr val="000000"/>
                </a:solidFill>
              </a:rPr>
              <a:t> 0,25 – 0,5 mg subkutan alle 4 Stunden, oder </a:t>
            </a:r>
            <a:r>
              <a:rPr lang="de-DE" b="0" i="0" u="none" strike="noStrike" baseline="0" dirty="0" err="1">
                <a:solidFill>
                  <a:srgbClr val="000000"/>
                </a:solidFill>
              </a:rPr>
              <a:t>Reproterol</a:t>
            </a:r>
            <a:r>
              <a:rPr lang="de-DE" b="0" i="0" u="none" strike="noStrike" baseline="0" dirty="0">
                <a:solidFill>
                  <a:srgbClr val="000000"/>
                </a:solidFill>
              </a:rPr>
              <a:t> 0,09 mg langsam intravenös (Wiederholung nach 10 Minuten möglich) bzw. 0,018 – 0,09 mg/Stunde</a:t>
            </a:r>
            <a:br>
              <a:rPr lang="de-DE" b="0" i="0" u="none" strike="noStrike" baseline="0" dirty="0">
                <a:solidFill>
                  <a:srgbClr val="000000"/>
                </a:solidFill>
              </a:rPr>
            </a:br>
            <a:r>
              <a:rPr lang="de-DE" b="0" i="0" u="none" strike="noStrike" baseline="0" dirty="0">
                <a:solidFill>
                  <a:srgbClr val="000000"/>
                </a:solidFill>
              </a:rPr>
              <a:t>( = 5 Ampullen </a:t>
            </a:r>
            <a:r>
              <a:rPr lang="de-DE" b="0" i="0" u="none" strike="noStrike" baseline="0" dirty="0" err="1">
                <a:solidFill>
                  <a:srgbClr val="000000"/>
                </a:solidFill>
              </a:rPr>
              <a:t>Reproterol</a:t>
            </a:r>
            <a:r>
              <a:rPr lang="de-DE" b="0" i="0" u="none" strike="noStrike" baseline="0" dirty="0">
                <a:solidFill>
                  <a:srgbClr val="000000"/>
                </a:solidFill>
              </a:rPr>
              <a:t> auf 50 ml, Perfusor auf 2 – 10 ml/Stunde einstellen)</a:t>
            </a:r>
          </a:p>
          <a:p>
            <a:pPr marL="363538" indent="-363538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de-DE" b="0" i="0" u="none" strike="noStrike" baseline="0" dirty="0">
                <a:solidFill>
                  <a:srgbClr val="000000"/>
                </a:solidFill>
              </a:rPr>
              <a:t>1-2 mg/kg Körpergewicht </a:t>
            </a:r>
            <a:r>
              <a:rPr lang="de-DE" b="0" i="0" u="none" strike="noStrike" baseline="0" dirty="0" err="1">
                <a:solidFill>
                  <a:srgbClr val="000000"/>
                </a:solidFill>
              </a:rPr>
              <a:t>Prednisolon</a:t>
            </a:r>
            <a:r>
              <a:rPr lang="de-DE" b="0" i="0" u="none" strike="noStrike" baseline="0" dirty="0">
                <a:solidFill>
                  <a:srgbClr val="000000"/>
                </a:solidFill>
              </a:rPr>
              <a:t>-Äquivalent (oral, intravenös oder bei Kleinkindern rektal), z. B. bei Erwachsenen 50 – 100 mg intravenös alle 4 – 6 Stunden </a:t>
            </a:r>
          </a:p>
          <a:p>
            <a:pPr marL="363538" indent="-363538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sv-SE" b="0" i="0" u="none" strike="noStrike" baseline="0" dirty="0">
                <a:solidFill>
                  <a:srgbClr val="000000"/>
                </a:solidFill>
              </a:rPr>
              <a:t>Magnesiumsulfat 2 g/20 Minuten intravenös </a:t>
            </a:r>
          </a:p>
          <a:p>
            <a:pPr marL="363538" indent="-363538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de-DE" b="0" i="0" u="none" strike="noStrike" baseline="0" dirty="0">
                <a:solidFill>
                  <a:srgbClr val="000000"/>
                </a:solidFill>
              </a:rPr>
              <a:t>Ausgleich einer metabolischen Azidose mit Bicarbonat bei pH &lt; 7,2 </a:t>
            </a:r>
          </a:p>
          <a:p>
            <a:pPr marL="363538" indent="-363538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de-DE" b="0" i="0" u="none" strike="noStrike" baseline="0" dirty="0">
                <a:solidFill>
                  <a:srgbClr val="000000"/>
                </a:solidFill>
              </a:rPr>
              <a:t>atemerleichternde Lagerung bzw. Körperposition </a:t>
            </a:r>
          </a:p>
          <a:p>
            <a:pPr marL="363538" indent="-363538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de-DE" b="0" i="0" u="none" strike="noStrike" baseline="0" dirty="0">
                <a:solidFill>
                  <a:srgbClr val="000000"/>
                </a:solidFill>
              </a:rPr>
              <a:t>Selbsthilfetechniken zur Atemerleichterung</a:t>
            </a:r>
            <a:endParaRPr lang="de-DE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4859968"/>
      </p:ext>
    </p:extLst>
  </p:cSld>
  <p:clrMapOvr>
    <a:masterClrMapping/>
  </p:clrMapOvr>
  <p:transition spd="slow">
    <p:wheel spokes="1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Asthma: typische Komorbiditäten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8249" y="1697037"/>
            <a:ext cx="8229600" cy="3748187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20000"/>
              </a:lnSpc>
              <a:buFont typeface="Symbol" panose="05050102010706020507" pitchFamily="18" charset="2"/>
              <a:buChar char=""/>
            </a:pPr>
            <a:r>
              <a:rPr lang="de-DE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gastroösophageale Refluxerkrankung</a:t>
            </a:r>
            <a:endParaRPr lang="de-DE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buFont typeface="Symbol" panose="05050102010706020507" pitchFamily="18" charset="2"/>
              <a:buChar char=""/>
            </a:pPr>
            <a:r>
              <a:rPr lang="de-DE" sz="2200" dirty="0">
                <a:cs typeface="Arial" panose="020B0604020202020204" pitchFamily="34" charset="0"/>
              </a:rPr>
              <a:t>Adipositas</a:t>
            </a:r>
          </a:p>
          <a:p>
            <a:pPr>
              <a:lnSpc>
                <a:spcPct val="120000"/>
              </a:lnSpc>
              <a:buFont typeface="Symbol" panose="05050102010706020507" pitchFamily="18" charset="2"/>
              <a:buChar char=""/>
            </a:pPr>
            <a:r>
              <a:rPr lang="de-DE" sz="2200" dirty="0">
                <a:cs typeface="Arial" panose="020B0604020202020204" pitchFamily="34" charset="0"/>
              </a:rPr>
              <a:t>obstruktives Schlafapnoesyndrom</a:t>
            </a:r>
          </a:p>
          <a:p>
            <a:pPr>
              <a:lnSpc>
                <a:spcPct val="120000"/>
              </a:lnSpc>
              <a:buFont typeface="Symbol" panose="05050102010706020507" pitchFamily="18" charset="2"/>
              <a:buChar char=""/>
            </a:pPr>
            <a:r>
              <a:rPr lang="de-DE" sz="2200" dirty="0">
                <a:cs typeface="Arial" panose="020B0604020202020204" pitchFamily="34" charset="0"/>
              </a:rPr>
              <a:t>allergische Rhinitis / Rhinokonjunktivitis</a:t>
            </a:r>
          </a:p>
          <a:p>
            <a:pPr>
              <a:lnSpc>
                <a:spcPct val="120000"/>
              </a:lnSpc>
              <a:buFont typeface="Symbol" panose="05050102010706020507" pitchFamily="18" charset="2"/>
              <a:buChar char=""/>
            </a:pPr>
            <a:r>
              <a:rPr lang="de-DE" sz="2200" dirty="0">
                <a:cs typeface="Arial" panose="020B0604020202020204" pitchFamily="34" charset="0"/>
              </a:rPr>
              <a:t>chronische Rhinosinusitis mit/ohne Nasenpolypen</a:t>
            </a:r>
          </a:p>
          <a:p>
            <a:pPr>
              <a:lnSpc>
                <a:spcPct val="120000"/>
              </a:lnSpc>
              <a:buFont typeface="Symbol" panose="05050102010706020507" pitchFamily="18" charset="2"/>
              <a:buChar char=""/>
            </a:pPr>
            <a:r>
              <a:rPr lang="de-DE" sz="2200" dirty="0">
                <a:cs typeface="Arial" panose="020B0604020202020204" pitchFamily="34" charset="0"/>
              </a:rPr>
              <a:t>atopische Dermatitis (Neurodermitis)</a:t>
            </a:r>
          </a:p>
          <a:p>
            <a:pPr>
              <a:lnSpc>
                <a:spcPct val="120000"/>
              </a:lnSpc>
              <a:buFont typeface="Symbol" panose="05050102010706020507" pitchFamily="18" charset="2"/>
              <a:buChar char=""/>
            </a:pPr>
            <a:r>
              <a:rPr lang="de-DE" sz="2200" dirty="0" err="1">
                <a:cs typeface="Arial" panose="020B0604020202020204" pitchFamily="34" charset="0"/>
              </a:rPr>
              <a:t>dysfunktionelle</a:t>
            </a:r>
            <a:r>
              <a:rPr lang="de-DE" sz="2200" dirty="0">
                <a:cs typeface="Arial" panose="020B0604020202020204" pitchFamily="34" charset="0"/>
              </a:rPr>
              <a:t> Atmung (z.B. VCD)</a:t>
            </a:r>
          </a:p>
          <a:p>
            <a:pPr>
              <a:lnSpc>
                <a:spcPct val="120000"/>
              </a:lnSpc>
              <a:buFont typeface="Symbol" panose="05050102010706020507" pitchFamily="18" charset="2"/>
              <a:buChar char=""/>
            </a:pPr>
            <a:r>
              <a:rPr lang="de-DE" sz="2200" dirty="0">
                <a:cs typeface="Arial" panose="020B0604020202020204" pitchFamily="34" charset="0"/>
              </a:rPr>
              <a:t>psychische Erkrankungen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B360B25C-6437-D96D-5AF6-71F6EB4EBB96}"/>
              </a:ext>
            </a:extLst>
          </p:cNvPr>
          <p:cNvSpPr txBox="1"/>
          <p:nvPr/>
        </p:nvSpPr>
        <p:spPr>
          <a:xfrm>
            <a:off x="468249" y="5657477"/>
            <a:ext cx="7992183" cy="830997"/>
          </a:xfrm>
          <a:prstGeom prst="rect">
            <a:avLst/>
          </a:prstGeom>
          <a:solidFill>
            <a:srgbClr val="E68323">
              <a:alpha val="4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400" dirty="0"/>
              <a:t>Die Behandlung von Komorbiditäten ist wesentlicher Bestandteil des Asthma-Managements!</a:t>
            </a:r>
          </a:p>
        </p:txBody>
      </p:sp>
    </p:spTree>
    <p:extLst>
      <p:ext uri="{BB962C8B-B14F-4D97-AF65-F5344CB8AC3E}">
        <p14:creationId xmlns:p14="http://schemas.microsoft.com/office/powerpoint/2010/main" val="742033305"/>
      </p:ext>
    </p:extLst>
  </p:cSld>
  <p:clrMapOvr>
    <a:masterClrMapping/>
  </p:clrMapOvr>
  <p:transition spd="slow">
    <p:wheel spokes="1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A7ABB8-A841-313B-74AF-ED9AC7577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Arbeitsbedingtes Asthma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8C432401-84E4-6492-B65A-F45450FFE672}"/>
              </a:ext>
            </a:extLst>
          </p:cNvPr>
          <p:cNvSpPr txBox="1"/>
          <p:nvPr/>
        </p:nvSpPr>
        <p:spPr>
          <a:xfrm>
            <a:off x="4647978" y="2662137"/>
            <a:ext cx="3949459" cy="1384995"/>
          </a:xfrm>
          <a:prstGeom prst="rect">
            <a:avLst/>
          </a:prstGeom>
          <a:solidFill>
            <a:srgbClr val="ACCAD9"/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DE" sz="2800" dirty="0">
                <a:solidFill>
                  <a:srgbClr val="000000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durch die Arbeit wesentlich verschlimmertes Asthma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879CBF47-4B27-C5F9-0107-AF4741D099C7}"/>
              </a:ext>
            </a:extLst>
          </p:cNvPr>
          <p:cNvSpPr txBox="1"/>
          <p:nvPr/>
        </p:nvSpPr>
        <p:spPr>
          <a:xfrm>
            <a:off x="827584" y="4407118"/>
            <a:ext cx="7791702" cy="1815882"/>
          </a:xfrm>
          <a:prstGeom prst="rect">
            <a:avLst/>
          </a:prstGeom>
          <a:solidFill>
            <a:srgbClr val="7EDCC3"/>
          </a:solidFill>
          <a:ln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2800" b="1" dirty="0">
                <a:solidFill>
                  <a:srgbClr val="000000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Pathomechanismus</a:t>
            </a:r>
          </a:p>
          <a:p>
            <a:pPr marL="534988" indent="-534988">
              <a:buFont typeface="Arial" panose="020B0604020202020204" pitchFamily="34" charset="0"/>
              <a:buChar char="•"/>
              <a:defRPr/>
            </a:pPr>
            <a:r>
              <a:rPr lang="de-DE" sz="2800" dirty="0">
                <a:solidFill>
                  <a:srgbClr val="000000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IgE-</a:t>
            </a:r>
            <a:r>
              <a:rPr lang="de-DE" sz="2800" dirty="0" err="1">
                <a:solidFill>
                  <a:srgbClr val="000000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vermitelt</a:t>
            </a:r>
            <a:r>
              <a:rPr lang="de-DE" sz="2800" dirty="0">
                <a:solidFill>
                  <a:srgbClr val="000000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 (allergisch)</a:t>
            </a:r>
          </a:p>
          <a:p>
            <a:pPr marL="534988" indent="-534988">
              <a:buFont typeface="Arial" panose="020B0604020202020204" pitchFamily="34" charset="0"/>
              <a:buChar char="•"/>
              <a:defRPr/>
            </a:pPr>
            <a:r>
              <a:rPr lang="de-DE" sz="2800" dirty="0" err="1">
                <a:solidFill>
                  <a:srgbClr val="000000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Irritativ</a:t>
            </a:r>
            <a:endParaRPr lang="de-DE" sz="2800" dirty="0">
              <a:solidFill>
                <a:srgbClr val="000000"/>
              </a:solidFill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534988" indent="-534988">
              <a:buFont typeface="Arial" panose="020B0604020202020204" pitchFamily="34" charset="0"/>
              <a:buChar char="•"/>
              <a:defRPr/>
            </a:pPr>
            <a:r>
              <a:rPr lang="de-DE" sz="2800" dirty="0">
                <a:solidFill>
                  <a:srgbClr val="000000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unbekannt</a:t>
            </a:r>
          </a:p>
        </p:txBody>
      </p:sp>
      <p:cxnSp>
        <p:nvCxnSpPr>
          <p:cNvPr id="3" name="Gerade Verbindung mit Pfeil 2">
            <a:extLst>
              <a:ext uri="{FF2B5EF4-FFF2-40B4-BE49-F238E27FC236}">
                <a16:creationId xmlns:a16="http://schemas.microsoft.com/office/drawing/2014/main" id="{0FD42A07-459C-A3BC-12FC-5153F9429B2F}"/>
              </a:ext>
            </a:extLst>
          </p:cNvPr>
          <p:cNvCxnSpPr>
            <a:cxnSpLocks/>
          </p:cNvCxnSpPr>
          <p:nvPr/>
        </p:nvCxnSpPr>
        <p:spPr>
          <a:xfrm>
            <a:off x="2253428" y="2073460"/>
            <a:ext cx="3821656" cy="0"/>
          </a:xfrm>
          <a:prstGeom prst="straightConnector1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3ECB39EE-0F16-165B-FBD9-4A722A7DBAD5}"/>
              </a:ext>
            </a:extLst>
          </p:cNvPr>
          <p:cNvCxnSpPr>
            <a:cxnSpLocks/>
          </p:cNvCxnSpPr>
          <p:nvPr/>
        </p:nvCxnSpPr>
        <p:spPr>
          <a:xfrm>
            <a:off x="4211960" y="1653046"/>
            <a:ext cx="0" cy="40780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60E3A2B6-721A-EA39-7D8B-B1D293258D63}"/>
              </a:ext>
            </a:extLst>
          </p:cNvPr>
          <p:cNvCxnSpPr>
            <a:cxnSpLocks/>
          </p:cNvCxnSpPr>
          <p:nvPr/>
        </p:nvCxnSpPr>
        <p:spPr>
          <a:xfrm>
            <a:off x="6075084" y="2073460"/>
            <a:ext cx="0" cy="504056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D8471087-46FF-E97B-4B00-3D95B4F91229}"/>
              </a:ext>
            </a:extLst>
          </p:cNvPr>
          <p:cNvCxnSpPr>
            <a:cxnSpLocks/>
            <a:endCxn id="21" idx="0"/>
          </p:cNvCxnSpPr>
          <p:nvPr/>
        </p:nvCxnSpPr>
        <p:spPr>
          <a:xfrm>
            <a:off x="2253428" y="2061998"/>
            <a:ext cx="0" cy="859438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feld 20">
            <a:extLst>
              <a:ext uri="{FF2B5EF4-FFF2-40B4-BE49-F238E27FC236}">
                <a16:creationId xmlns:a16="http://schemas.microsoft.com/office/drawing/2014/main" id="{144837BE-9693-0C8F-7B59-68495E5A195C}"/>
              </a:ext>
            </a:extLst>
          </p:cNvPr>
          <p:cNvSpPr txBox="1"/>
          <p:nvPr/>
        </p:nvSpPr>
        <p:spPr>
          <a:xfrm>
            <a:off x="827584" y="2921436"/>
            <a:ext cx="2851688" cy="954107"/>
          </a:xfrm>
          <a:prstGeom prst="rect">
            <a:avLst/>
          </a:prstGeom>
          <a:solidFill>
            <a:srgbClr val="ACCAD9"/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DE" sz="2800" dirty="0">
                <a:solidFill>
                  <a:srgbClr val="000000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Berufsasthma</a:t>
            </a:r>
          </a:p>
          <a:p>
            <a:pPr algn="ctr">
              <a:defRPr/>
            </a:pPr>
            <a:r>
              <a:rPr lang="de-DE" sz="2800" dirty="0">
                <a:solidFill>
                  <a:srgbClr val="000000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(neu entstanden)</a:t>
            </a:r>
          </a:p>
        </p:txBody>
      </p:sp>
    </p:spTree>
    <p:extLst>
      <p:ext uri="{BB962C8B-B14F-4D97-AF65-F5344CB8AC3E}">
        <p14:creationId xmlns:p14="http://schemas.microsoft.com/office/powerpoint/2010/main" val="2651987598"/>
      </p:ext>
    </p:extLst>
  </p:cSld>
  <p:clrMapOvr>
    <a:masterClrMapping/>
  </p:clrMapOvr>
  <p:transition spd="slow">
    <p:wheel spokes="1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A7ABB8-A841-313B-74AF-ED9AC7577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Arbeitsbedingtes Asthma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BC35CB2-48D9-B076-C26C-5DED6B836B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38163" indent="-538163"/>
            <a:r>
              <a:rPr lang="de-DE" sz="2400" dirty="0"/>
              <a:t>Jugendliche mit Asthma: Berufsberatung!</a:t>
            </a:r>
          </a:p>
          <a:p>
            <a:pPr marL="538163" indent="-538163"/>
            <a:r>
              <a:rPr lang="de-DE" sz="2400" dirty="0"/>
              <a:t>Eingehende Arbeitsanamnese gehört zur allgemeinen Asthmadiagnostik</a:t>
            </a:r>
          </a:p>
          <a:p>
            <a:pPr marL="538163" indent="-538163"/>
            <a:r>
              <a:rPr lang="de-DE" sz="2400" dirty="0"/>
              <a:t>Typisch: Beschwerdebesserung am Wochenende / im Urlaub</a:t>
            </a:r>
          </a:p>
          <a:p>
            <a:pPr marL="538163" indent="-538163"/>
            <a:r>
              <a:rPr lang="de-DE" sz="2400" dirty="0"/>
              <a:t>Bei erhöhtem Erkrankungsrisiko: Arbeitsmedizinische Vorsorgeuntersuchungen</a:t>
            </a:r>
          </a:p>
          <a:p>
            <a:pPr marL="538163" indent="-538163"/>
            <a:r>
              <a:rPr lang="de-DE" sz="2400" dirty="0"/>
              <a:t>Wichtig: BK-Anzeige (auch bei Verdacht)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05368222"/>
      </p:ext>
    </p:extLst>
  </p:cSld>
  <p:clrMapOvr>
    <a:masterClrMapping/>
  </p:clrMapOvr>
  <p:transition spd="slow">
    <p:wheel spokes="1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E6842E-1130-C9F8-B711-E53589642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Arbeitsmedizinische Vorsorgeuntersuchungen</a:t>
            </a:r>
          </a:p>
        </p:txBody>
      </p:sp>
      <p:grpSp>
        <p:nvGrpSpPr>
          <p:cNvPr id="27" name="Gruppieren 26">
            <a:extLst>
              <a:ext uri="{FF2B5EF4-FFF2-40B4-BE49-F238E27FC236}">
                <a16:creationId xmlns:a16="http://schemas.microsoft.com/office/drawing/2014/main" id="{D055ED96-D200-B6A0-38AE-AD57D7C9266D}"/>
              </a:ext>
            </a:extLst>
          </p:cNvPr>
          <p:cNvGrpSpPr/>
          <p:nvPr/>
        </p:nvGrpSpPr>
        <p:grpSpPr>
          <a:xfrm>
            <a:off x="2196185" y="1772816"/>
            <a:ext cx="6725597" cy="4873003"/>
            <a:chOff x="1723889" y="1879600"/>
            <a:chExt cx="6369728" cy="4732098"/>
          </a:xfrm>
        </p:grpSpPr>
        <p:sp>
          <p:nvSpPr>
            <p:cNvPr id="19" name="Sechseck 18">
              <a:extLst>
                <a:ext uri="{FF2B5EF4-FFF2-40B4-BE49-F238E27FC236}">
                  <a16:creationId xmlns:a16="http://schemas.microsoft.com/office/drawing/2014/main" id="{1697977A-8DC8-92D9-47FF-FD61770271CC}"/>
                </a:ext>
              </a:extLst>
            </p:cNvPr>
            <p:cNvSpPr/>
            <p:nvPr/>
          </p:nvSpPr>
          <p:spPr>
            <a:xfrm>
              <a:off x="3079342" y="4709213"/>
              <a:ext cx="2553268" cy="736606"/>
            </a:xfrm>
            <a:prstGeom prst="hexagon">
              <a:avLst/>
            </a:prstGeom>
            <a:solidFill>
              <a:srgbClr val="7EDCC3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200" dirty="0">
                <a:solidFill>
                  <a:schemeClr val="tx1"/>
                </a:solidFill>
              </a:endParaRPr>
            </a:p>
          </p:txBody>
        </p:sp>
        <p:sp>
          <p:nvSpPr>
            <p:cNvPr id="18" name="Sechseck 17">
              <a:extLst>
                <a:ext uri="{FF2B5EF4-FFF2-40B4-BE49-F238E27FC236}">
                  <a16:creationId xmlns:a16="http://schemas.microsoft.com/office/drawing/2014/main" id="{A7B1218D-CAAB-62E6-3549-B7D90A1B685C}"/>
                </a:ext>
              </a:extLst>
            </p:cNvPr>
            <p:cNvSpPr/>
            <p:nvPr/>
          </p:nvSpPr>
          <p:spPr>
            <a:xfrm>
              <a:off x="5627490" y="3490596"/>
              <a:ext cx="2466127" cy="605294"/>
            </a:xfrm>
            <a:prstGeom prst="hexagon">
              <a:avLst/>
            </a:prstGeom>
            <a:solidFill>
              <a:srgbClr val="7EDCC3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200" dirty="0">
                <a:solidFill>
                  <a:schemeClr val="tx1"/>
                </a:solidFill>
              </a:endParaRPr>
            </a:p>
          </p:txBody>
        </p:sp>
        <p:sp>
          <p:nvSpPr>
            <p:cNvPr id="17" name="Sechseck 16">
              <a:extLst>
                <a:ext uri="{FF2B5EF4-FFF2-40B4-BE49-F238E27FC236}">
                  <a16:creationId xmlns:a16="http://schemas.microsoft.com/office/drawing/2014/main" id="{92F49004-29B2-FF86-D63C-32F1D1566E77}"/>
                </a:ext>
              </a:extLst>
            </p:cNvPr>
            <p:cNvSpPr/>
            <p:nvPr/>
          </p:nvSpPr>
          <p:spPr>
            <a:xfrm>
              <a:off x="1723889" y="3343705"/>
              <a:ext cx="2250104" cy="825212"/>
            </a:xfrm>
            <a:prstGeom prst="hexagon">
              <a:avLst/>
            </a:prstGeom>
            <a:solidFill>
              <a:srgbClr val="7EDCC3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200" dirty="0">
                <a:solidFill>
                  <a:schemeClr val="tx1"/>
                </a:solidFill>
              </a:endParaRPr>
            </a:p>
          </p:txBody>
        </p:sp>
        <p:sp>
          <p:nvSpPr>
            <p:cNvPr id="16" name="Sechseck 15">
              <a:extLst>
                <a:ext uri="{FF2B5EF4-FFF2-40B4-BE49-F238E27FC236}">
                  <a16:creationId xmlns:a16="http://schemas.microsoft.com/office/drawing/2014/main" id="{1E4D207D-BE82-23BC-F0A2-F8164D7DA37A}"/>
                </a:ext>
              </a:extLst>
            </p:cNvPr>
            <p:cNvSpPr/>
            <p:nvPr/>
          </p:nvSpPr>
          <p:spPr>
            <a:xfrm>
              <a:off x="2792903" y="1879600"/>
              <a:ext cx="4011345" cy="981621"/>
            </a:xfrm>
            <a:prstGeom prst="hexagon">
              <a:avLst/>
            </a:prstGeom>
            <a:solidFill>
              <a:srgbClr val="7EDCC3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200" dirty="0">
                <a:solidFill>
                  <a:schemeClr val="tx1"/>
                </a:solidFill>
              </a:endParaRPr>
            </a:p>
          </p:txBody>
        </p:sp>
        <p:grpSp>
          <p:nvGrpSpPr>
            <p:cNvPr id="14" name="Gruppieren 13">
              <a:extLst>
                <a:ext uri="{FF2B5EF4-FFF2-40B4-BE49-F238E27FC236}">
                  <a16:creationId xmlns:a16="http://schemas.microsoft.com/office/drawing/2014/main" id="{137D3B4F-D858-0466-6008-EC5606D23033}"/>
                </a:ext>
              </a:extLst>
            </p:cNvPr>
            <p:cNvGrpSpPr/>
            <p:nvPr/>
          </p:nvGrpSpPr>
          <p:grpSpPr>
            <a:xfrm>
              <a:off x="1970667" y="1899164"/>
              <a:ext cx="6075160" cy="4712534"/>
              <a:chOff x="1970667" y="1899164"/>
              <a:chExt cx="6075160" cy="4712534"/>
            </a:xfrm>
          </p:grpSpPr>
          <p:sp>
            <p:nvSpPr>
              <p:cNvPr id="5" name="object 16">
                <a:extLst>
                  <a:ext uri="{FF2B5EF4-FFF2-40B4-BE49-F238E27FC236}">
                    <a16:creationId xmlns:a16="http://schemas.microsoft.com/office/drawing/2014/main" id="{9F7814C5-8084-78FD-BA20-A3C681116201}"/>
                  </a:ext>
                </a:extLst>
              </p:cNvPr>
              <p:cNvSpPr txBox="1"/>
              <p:nvPr/>
            </p:nvSpPr>
            <p:spPr>
              <a:xfrm>
                <a:off x="5780434" y="3530168"/>
                <a:ext cx="2160240" cy="519372"/>
              </a:xfrm>
              <a:prstGeom prst="rect">
                <a:avLst/>
              </a:prstGeom>
              <a:solidFill>
                <a:srgbClr val="7EDCC3"/>
              </a:solidFill>
            </p:spPr>
            <p:txBody>
              <a:bodyPr vert="horz" wrap="square" lIns="0" tIns="26034" rIns="0" bIns="0" rtlCol="0">
                <a:spAutoFit/>
              </a:bodyPr>
              <a:lstStyle/>
              <a:p>
                <a:pPr marR="5080" algn="ctr">
                  <a:lnSpc>
                    <a:spcPct val="88900"/>
                  </a:lnSpc>
                  <a:spcBef>
                    <a:spcPts val="204"/>
                  </a:spcBef>
                </a:pPr>
                <a:r>
                  <a:rPr spc="-5" dirty="0" err="1">
                    <a:cs typeface="Arial"/>
                  </a:rPr>
                  <a:t>Betriebs</a:t>
                </a:r>
                <a:r>
                  <a:rPr spc="-5" dirty="0">
                    <a:cs typeface="Arial"/>
                  </a:rPr>
                  <a:t>-Arzt/Ärztin, </a:t>
                </a:r>
                <a:br>
                  <a:rPr lang="de-DE" spc="-5" dirty="0">
                    <a:cs typeface="Arial"/>
                  </a:rPr>
                </a:br>
                <a:r>
                  <a:rPr spc="-5" dirty="0" err="1">
                    <a:cs typeface="Arial"/>
                  </a:rPr>
                  <a:t>Arbeits-</a:t>
                </a:r>
                <a:r>
                  <a:rPr spc="10" dirty="0" err="1">
                    <a:cs typeface="Arial"/>
                  </a:rPr>
                  <a:t>M</a:t>
                </a:r>
                <a:r>
                  <a:rPr spc="-5" dirty="0" err="1">
                    <a:cs typeface="Arial"/>
                  </a:rPr>
                  <a:t>e</a:t>
                </a:r>
                <a:r>
                  <a:rPr spc="-10" dirty="0" err="1">
                    <a:cs typeface="Arial"/>
                  </a:rPr>
                  <a:t>d</a:t>
                </a:r>
                <a:r>
                  <a:rPr spc="-5" dirty="0" err="1">
                    <a:cs typeface="Arial"/>
                  </a:rPr>
                  <a:t>i</a:t>
                </a:r>
                <a:r>
                  <a:rPr spc="-20" dirty="0" err="1">
                    <a:cs typeface="Arial"/>
                  </a:rPr>
                  <a:t>z</a:t>
                </a:r>
                <a:r>
                  <a:rPr spc="-5" dirty="0" err="1">
                    <a:cs typeface="Arial"/>
                  </a:rPr>
                  <a:t>in</a:t>
                </a:r>
                <a:r>
                  <a:rPr dirty="0" err="1">
                    <a:cs typeface="Arial"/>
                  </a:rPr>
                  <a:t>e</a:t>
                </a:r>
                <a:r>
                  <a:rPr spc="-10" dirty="0" err="1">
                    <a:cs typeface="Arial"/>
                  </a:rPr>
                  <a:t>r</a:t>
                </a:r>
                <a:r>
                  <a:rPr spc="5" dirty="0">
                    <a:cs typeface="Arial"/>
                  </a:rPr>
                  <a:t>*</a:t>
                </a:r>
                <a:r>
                  <a:rPr spc="-5" dirty="0">
                    <a:cs typeface="Arial"/>
                  </a:rPr>
                  <a:t>in</a:t>
                </a:r>
                <a:endParaRPr dirty="0">
                  <a:cs typeface="Arial"/>
                </a:endParaRPr>
              </a:p>
            </p:txBody>
          </p:sp>
          <p:sp>
            <p:nvSpPr>
              <p:cNvPr id="7" name="object 35">
                <a:extLst>
                  <a:ext uri="{FF2B5EF4-FFF2-40B4-BE49-F238E27FC236}">
                    <a16:creationId xmlns:a16="http://schemas.microsoft.com/office/drawing/2014/main" id="{859D220C-D693-6F6E-D4E2-DD23915921E1}"/>
                  </a:ext>
                </a:extLst>
              </p:cNvPr>
              <p:cNvSpPr txBox="1"/>
              <p:nvPr/>
            </p:nvSpPr>
            <p:spPr>
              <a:xfrm>
                <a:off x="1970667" y="3388968"/>
                <a:ext cx="1756601" cy="765274"/>
              </a:xfrm>
              <a:prstGeom prst="rect">
                <a:avLst/>
              </a:prstGeom>
              <a:solidFill>
                <a:srgbClr val="62D4B6"/>
              </a:solidFill>
            </p:spPr>
            <p:txBody>
              <a:bodyPr vert="horz" wrap="square" lIns="0" tIns="25400" rIns="0" bIns="0" rtlCol="0">
                <a:spAutoFit/>
              </a:bodyPr>
              <a:lstStyle/>
              <a:p>
                <a:pPr marR="5080" algn="ctr">
                  <a:lnSpc>
                    <a:spcPct val="89300"/>
                  </a:lnSpc>
                  <a:spcBef>
                    <a:spcPts val="200"/>
                  </a:spcBef>
                </a:pPr>
                <a:r>
                  <a:rPr lang="de-DE" spc="-10" dirty="0">
                    <a:cs typeface="Arial"/>
                  </a:rPr>
                  <a:t>d</a:t>
                </a:r>
                <a:r>
                  <a:rPr spc="-5" dirty="0" err="1">
                    <a:cs typeface="Arial"/>
                  </a:rPr>
                  <a:t>iagn</a:t>
                </a:r>
                <a:r>
                  <a:rPr spc="-15" dirty="0" err="1">
                    <a:cs typeface="Arial"/>
                  </a:rPr>
                  <a:t>o</a:t>
                </a:r>
                <a:r>
                  <a:rPr spc="5" dirty="0" err="1">
                    <a:cs typeface="Arial"/>
                  </a:rPr>
                  <a:t>st</a:t>
                </a:r>
                <a:r>
                  <a:rPr spc="-15" dirty="0" err="1">
                    <a:cs typeface="Arial"/>
                  </a:rPr>
                  <a:t>i</a:t>
                </a:r>
                <a:r>
                  <a:rPr spc="-10" dirty="0" err="1">
                    <a:cs typeface="Arial"/>
                  </a:rPr>
                  <a:t>s</a:t>
                </a:r>
                <a:r>
                  <a:rPr spc="5" dirty="0" err="1">
                    <a:cs typeface="Arial"/>
                  </a:rPr>
                  <a:t>c</a:t>
                </a:r>
                <a:r>
                  <a:rPr spc="-5" dirty="0" err="1">
                    <a:cs typeface="Arial"/>
                  </a:rPr>
                  <a:t>h</a:t>
                </a:r>
                <a:r>
                  <a:rPr spc="-15" dirty="0" err="1">
                    <a:cs typeface="Arial"/>
                  </a:rPr>
                  <a:t>e</a:t>
                </a:r>
                <a:r>
                  <a:rPr dirty="0" err="1">
                    <a:cs typeface="Arial"/>
                  </a:rPr>
                  <a:t>s</a:t>
                </a:r>
                <a:r>
                  <a:rPr dirty="0">
                    <a:cs typeface="Arial"/>
                  </a:rPr>
                  <a:t>  </a:t>
                </a:r>
                <a:r>
                  <a:rPr spc="-5" dirty="0">
                    <a:cs typeface="Arial"/>
                  </a:rPr>
                  <a:t>Modell </a:t>
                </a:r>
                <a:r>
                  <a:rPr spc="-10" dirty="0">
                    <a:cs typeface="Arial"/>
                  </a:rPr>
                  <a:t>zur  </a:t>
                </a:r>
                <a:r>
                  <a:rPr dirty="0">
                    <a:cs typeface="Arial"/>
                  </a:rPr>
                  <a:t>Risiko-  </a:t>
                </a:r>
                <a:r>
                  <a:rPr spc="-5" dirty="0">
                    <a:cs typeface="Arial"/>
                  </a:rPr>
                  <a:t>Stratifizierung</a:t>
                </a:r>
                <a:endParaRPr dirty="0">
                  <a:cs typeface="Arial"/>
                </a:endParaRPr>
              </a:p>
            </p:txBody>
          </p:sp>
          <p:sp>
            <p:nvSpPr>
              <p:cNvPr id="9" name="object 25">
                <a:extLst>
                  <a:ext uri="{FF2B5EF4-FFF2-40B4-BE49-F238E27FC236}">
                    <a16:creationId xmlns:a16="http://schemas.microsoft.com/office/drawing/2014/main" id="{3714088A-68F8-5DED-0AB2-5238B9F9AF82}"/>
                  </a:ext>
                </a:extLst>
              </p:cNvPr>
              <p:cNvSpPr txBox="1"/>
              <p:nvPr/>
            </p:nvSpPr>
            <p:spPr>
              <a:xfrm>
                <a:off x="6101611" y="4726474"/>
                <a:ext cx="1944216" cy="605294"/>
              </a:xfrm>
              <a:prstGeom prst="rect">
                <a:avLst/>
              </a:prstGeom>
              <a:solidFill>
                <a:srgbClr val="F8CAAC"/>
              </a:solidFill>
            </p:spPr>
            <p:txBody>
              <a:bodyPr vert="horz" wrap="square" lIns="0" tIns="50800" rIns="0" bIns="0" rtlCol="0">
                <a:spAutoFit/>
              </a:bodyPr>
              <a:lstStyle/>
              <a:p>
                <a:pPr marL="92075" marR="93980" indent="7938" algn="ctr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de-DE" dirty="0">
                    <a:cs typeface="Arial"/>
                  </a:rPr>
                  <a:t>a</a:t>
                </a:r>
                <a:r>
                  <a:rPr dirty="0" err="1">
                    <a:cs typeface="Arial"/>
                  </a:rPr>
                  <a:t>rbe</a:t>
                </a:r>
                <a:r>
                  <a:rPr spc="-15" dirty="0" err="1">
                    <a:cs typeface="Arial"/>
                  </a:rPr>
                  <a:t>i</a:t>
                </a:r>
                <a:r>
                  <a:rPr spc="5" dirty="0" err="1">
                    <a:cs typeface="Arial"/>
                  </a:rPr>
                  <a:t>t</a:t>
                </a:r>
                <a:r>
                  <a:rPr spc="-10" dirty="0" err="1">
                    <a:cs typeface="Arial"/>
                  </a:rPr>
                  <a:t>s</a:t>
                </a:r>
                <a:r>
                  <a:rPr spc="-5" dirty="0" err="1">
                    <a:cs typeface="Arial"/>
                  </a:rPr>
                  <a:t>bed</a:t>
                </a:r>
                <a:r>
                  <a:rPr spc="-15" dirty="0" err="1">
                    <a:cs typeface="Arial"/>
                  </a:rPr>
                  <a:t>i</a:t>
                </a:r>
                <a:r>
                  <a:rPr spc="-5" dirty="0" err="1">
                    <a:cs typeface="Arial"/>
                  </a:rPr>
                  <a:t>ng</a:t>
                </a:r>
                <a:r>
                  <a:rPr spc="-10" dirty="0" err="1">
                    <a:cs typeface="Arial"/>
                  </a:rPr>
                  <a:t>t</a:t>
                </a:r>
                <a:r>
                  <a:rPr spc="-5" dirty="0" err="1">
                    <a:cs typeface="Arial"/>
                  </a:rPr>
                  <a:t>e</a:t>
                </a:r>
                <a:r>
                  <a:rPr lang="de-DE" spc="-5" dirty="0">
                    <a:cs typeface="Arial"/>
                  </a:rPr>
                  <a:t>s </a:t>
                </a:r>
                <a:r>
                  <a:rPr dirty="0">
                    <a:cs typeface="Arial"/>
                  </a:rPr>
                  <a:t>Asthma</a:t>
                </a:r>
              </a:p>
            </p:txBody>
          </p:sp>
          <p:sp>
            <p:nvSpPr>
              <p:cNvPr id="11" name="object 26">
                <a:extLst>
                  <a:ext uri="{FF2B5EF4-FFF2-40B4-BE49-F238E27FC236}">
                    <a16:creationId xmlns:a16="http://schemas.microsoft.com/office/drawing/2014/main" id="{EE6DF037-2977-2847-AA37-6BB8CA2FC143}"/>
                  </a:ext>
                </a:extLst>
              </p:cNvPr>
              <p:cNvSpPr txBox="1"/>
              <p:nvPr/>
            </p:nvSpPr>
            <p:spPr>
              <a:xfrm>
                <a:off x="3292015" y="6005226"/>
                <a:ext cx="2073960" cy="606472"/>
              </a:xfrm>
              <a:prstGeom prst="rect">
                <a:avLst/>
              </a:prstGeom>
              <a:solidFill>
                <a:srgbClr val="7EDCC3"/>
              </a:solidFill>
            </p:spPr>
            <p:txBody>
              <a:bodyPr vert="horz" wrap="square" lIns="0" tIns="69850" rIns="0" bIns="0" rtlCol="0">
                <a:spAutoFit/>
              </a:bodyPr>
              <a:lstStyle/>
              <a:p>
                <a:pPr marL="92075" marR="80010" algn="ctr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de-DE" dirty="0">
                    <a:cs typeface="Arial"/>
                  </a:rPr>
                  <a:t>k</a:t>
                </a:r>
                <a:r>
                  <a:rPr dirty="0" err="1">
                    <a:cs typeface="Arial"/>
                  </a:rPr>
                  <a:t>ein</a:t>
                </a:r>
                <a:r>
                  <a:rPr lang="de-DE" dirty="0">
                    <a:cs typeface="Arial"/>
                  </a:rPr>
                  <a:t> </a:t>
                </a:r>
                <a:r>
                  <a:rPr spc="-5" dirty="0" err="1">
                    <a:cs typeface="Arial"/>
                  </a:rPr>
                  <a:t>arbeitsbedingtes</a:t>
                </a:r>
                <a:r>
                  <a:rPr spc="-5" dirty="0">
                    <a:cs typeface="Arial"/>
                  </a:rPr>
                  <a:t>  </a:t>
                </a:r>
                <a:r>
                  <a:rPr dirty="0">
                    <a:cs typeface="Arial"/>
                  </a:rPr>
                  <a:t>Asthma</a:t>
                </a:r>
              </a:p>
            </p:txBody>
          </p:sp>
          <p:sp>
            <p:nvSpPr>
              <p:cNvPr id="12" name="Textfeld 11">
                <a:extLst>
                  <a:ext uri="{FF2B5EF4-FFF2-40B4-BE49-F238E27FC236}">
                    <a16:creationId xmlns:a16="http://schemas.microsoft.com/office/drawing/2014/main" id="{C698F973-4A85-BCD2-186F-9894D9D16DCA}"/>
                  </a:ext>
                </a:extLst>
              </p:cNvPr>
              <p:cNvSpPr txBox="1"/>
              <p:nvPr/>
            </p:nvSpPr>
            <p:spPr>
              <a:xfrm>
                <a:off x="3131840" y="1899164"/>
                <a:ext cx="3384375" cy="923330"/>
              </a:xfrm>
              <a:prstGeom prst="rect">
                <a:avLst/>
              </a:prstGeom>
              <a:solidFill>
                <a:srgbClr val="7EDCC3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de-DE" spc="-5" dirty="0">
                    <a:cs typeface="Arial"/>
                  </a:rPr>
                  <a:t>kein </a:t>
                </a:r>
                <a:r>
                  <a:rPr lang="de-DE" spc="-10" dirty="0">
                    <a:cs typeface="Arial"/>
                  </a:rPr>
                  <a:t>Hinweis </a:t>
                </a:r>
                <a:r>
                  <a:rPr lang="de-DE" spc="-5" dirty="0">
                    <a:cs typeface="Arial"/>
                  </a:rPr>
                  <a:t>auf arbeitsbedingtes  Asthma; keine</a:t>
                </a:r>
                <a:r>
                  <a:rPr lang="de-DE" spc="-55" dirty="0">
                    <a:cs typeface="Arial"/>
                  </a:rPr>
                  <a:t> </a:t>
                </a:r>
                <a:r>
                  <a:rPr lang="de-DE" spc="-5" dirty="0">
                    <a:cs typeface="Arial"/>
                  </a:rPr>
                  <a:t>spezielle Untersuchung</a:t>
                </a:r>
              </a:p>
            </p:txBody>
          </p:sp>
          <p:sp>
            <p:nvSpPr>
              <p:cNvPr id="13" name="Textfeld 12">
                <a:extLst>
                  <a:ext uri="{FF2B5EF4-FFF2-40B4-BE49-F238E27FC236}">
                    <a16:creationId xmlns:a16="http://schemas.microsoft.com/office/drawing/2014/main" id="{FB61FAA6-DE8A-9827-BC7F-1BAE899F26CC}"/>
                  </a:ext>
                </a:extLst>
              </p:cNvPr>
              <p:cNvSpPr txBox="1"/>
              <p:nvPr/>
            </p:nvSpPr>
            <p:spPr>
              <a:xfrm>
                <a:off x="3275856" y="4721356"/>
                <a:ext cx="2160240" cy="646331"/>
              </a:xfrm>
              <a:prstGeom prst="rect">
                <a:avLst/>
              </a:prstGeom>
              <a:solidFill>
                <a:srgbClr val="7EDCC3"/>
              </a:solidFill>
            </p:spPr>
            <p:txBody>
              <a:bodyPr wrap="square" rtlCol="0">
                <a:spAutoFit/>
              </a:bodyPr>
              <a:lstStyle/>
              <a:p>
                <a:pPr marL="55880">
                  <a:spcBef>
                    <a:spcPts val="600"/>
                  </a:spcBef>
                  <a:spcAft>
                    <a:spcPts val="600"/>
                  </a:spcAft>
                  <a:tabLst>
                    <a:tab pos="894080" algn="l"/>
                    <a:tab pos="1130935" algn="l"/>
                  </a:tabLst>
                </a:pPr>
                <a:r>
                  <a:rPr lang="de-DE" spc="-5" dirty="0">
                    <a:cs typeface="Arial"/>
                  </a:rPr>
                  <a:t>d</a:t>
                </a:r>
                <a:r>
                  <a:rPr lang="de-DE" sz="1800" spc="-5" dirty="0">
                    <a:cs typeface="Arial"/>
                  </a:rPr>
                  <a:t>iagnostisches</a:t>
                </a:r>
                <a:r>
                  <a:rPr lang="de-DE" spc="-5" dirty="0">
                    <a:cs typeface="Arial"/>
                  </a:rPr>
                  <a:t> </a:t>
                </a:r>
                <a:r>
                  <a:rPr lang="de-DE" sz="1800" spc="-5" dirty="0">
                    <a:cs typeface="Arial"/>
                  </a:rPr>
                  <a:t>Facharzt-Zentrum</a:t>
                </a:r>
                <a:endParaRPr lang="de-DE" dirty="0"/>
              </a:p>
            </p:txBody>
          </p:sp>
        </p:grpSp>
      </p:grpSp>
      <p:sp>
        <p:nvSpPr>
          <p:cNvPr id="22" name="Textfeld 21">
            <a:extLst>
              <a:ext uri="{FF2B5EF4-FFF2-40B4-BE49-F238E27FC236}">
                <a16:creationId xmlns:a16="http://schemas.microsoft.com/office/drawing/2014/main" id="{E89C568A-B335-9FB9-DDD0-01EE8A4503C4}"/>
              </a:ext>
            </a:extLst>
          </p:cNvPr>
          <p:cNvSpPr txBox="1"/>
          <p:nvPr/>
        </p:nvSpPr>
        <p:spPr>
          <a:xfrm>
            <a:off x="1887748" y="2021926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niedriges Risiko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DE59F15D-81C6-7D85-FC8F-CC70B586A2ED}"/>
              </a:ext>
            </a:extLst>
          </p:cNvPr>
          <p:cNvSpPr txBox="1"/>
          <p:nvPr/>
        </p:nvSpPr>
        <p:spPr>
          <a:xfrm>
            <a:off x="7643606" y="1916154"/>
            <a:ext cx="1123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Normalbefund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36975FAA-3A81-E51D-1939-5C191413ACD9}"/>
              </a:ext>
            </a:extLst>
          </p:cNvPr>
          <p:cNvSpPr txBox="1"/>
          <p:nvPr/>
        </p:nvSpPr>
        <p:spPr>
          <a:xfrm>
            <a:off x="1966759" y="4785285"/>
            <a:ext cx="890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hohes Risiko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590FF897-A4C9-E4A6-1D8B-59C8136F1AB0}"/>
              </a:ext>
            </a:extLst>
          </p:cNvPr>
          <p:cNvSpPr txBox="1"/>
          <p:nvPr/>
        </p:nvSpPr>
        <p:spPr>
          <a:xfrm>
            <a:off x="6804248" y="4256113"/>
            <a:ext cx="21166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V.a. arbeitsbedingtes Asthma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6AE2AA4D-0CA6-6ACF-5F42-C75696115A1A}"/>
              </a:ext>
            </a:extLst>
          </p:cNvPr>
          <p:cNvSpPr txBox="1"/>
          <p:nvPr/>
        </p:nvSpPr>
        <p:spPr>
          <a:xfrm>
            <a:off x="4796866" y="3284224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mittleres Risiko</a:t>
            </a:r>
          </a:p>
        </p:txBody>
      </p:sp>
      <p:cxnSp>
        <p:nvCxnSpPr>
          <p:cNvPr id="37" name="Gerade Verbindung mit Pfeil 36">
            <a:extLst>
              <a:ext uri="{FF2B5EF4-FFF2-40B4-BE49-F238E27FC236}">
                <a16:creationId xmlns:a16="http://schemas.microsoft.com/office/drawing/2014/main" id="{DF4107DC-F92D-37A4-F57C-C2007F28CB3E}"/>
              </a:ext>
            </a:extLst>
          </p:cNvPr>
          <p:cNvCxnSpPr>
            <a:cxnSpLocks/>
          </p:cNvCxnSpPr>
          <p:nvPr/>
        </p:nvCxnSpPr>
        <p:spPr>
          <a:xfrm>
            <a:off x="1737334" y="3701380"/>
            <a:ext cx="458851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 Verbindung mit Pfeil 37">
            <a:extLst>
              <a:ext uri="{FF2B5EF4-FFF2-40B4-BE49-F238E27FC236}">
                <a16:creationId xmlns:a16="http://schemas.microsoft.com/office/drawing/2014/main" id="{70A13604-1152-2438-D6A6-BD7D56366B4A}"/>
              </a:ext>
            </a:extLst>
          </p:cNvPr>
          <p:cNvCxnSpPr>
            <a:cxnSpLocks/>
          </p:cNvCxnSpPr>
          <p:nvPr/>
        </p:nvCxnSpPr>
        <p:spPr>
          <a:xfrm>
            <a:off x="3154666" y="5065954"/>
            <a:ext cx="458851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Gerade Verbindung mit Pfeil 38">
            <a:extLst>
              <a:ext uri="{FF2B5EF4-FFF2-40B4-BE49-F238E27FC236}">
                <a16:creationId xmlns:a16="http://schemas.microsoft.com/office/drawing/2014/main" id="{B60E8C36-B317-25C6-CDD0-6FF42BC020F7}"/>
              </a:ext>
            </a:extLst>
          </p:cNvPr>
          <p:cNvCxnSpPr>
            <a:cxnSpLocks/>
          </p:cNvCxnSpPr>
          <p:nvPr/>
        </p:nvCxnSpPr>
        <p:spPr>
          <a:xfrm>
            <a:off x="4821452" y="5445224"/>
            <a:ext cx="0" cy="576064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Gerade Verbindung mit Pfeil 40">
            <a:extLst>
              <a:ext uri="{FF2B5EF4-FFF2-40B4-BE49-F238E27FC236}">
                <a16:creationId xmlns:a16="http://schemas.microsoft.com/office/drawing/2014/main" id="{A1A53848-E3C3-5892-74FB-3B07930DCF49}"/>
              </a:ext>
            </a:extLst>
          </p:cNvPr>
          <p:cNvCxnSpPr>
            <a:cxnSpLocks/>
          </p:cNvCxnSpPr>
          <p:nvPr/>
        </p:nvCxnSpPr>
        <p:spPr>
          <a:xfrm>
            <a:off x="6316982" y="5065954"/>
            <a:ext cx="458851" cy="0"/>
          </a:xfrm>
          <a:prstGeom prst="straightConnector1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 Verbindung mit Pfeil 41">
            <a:extLst>
              <a:ext uri="{FF2B5EF4-FFF2-40B4-BE49-F238E27FC236}">
                <a16:creationId xmlns:a16="http://schemas.microsoft.com/office/drawing/2014/main" id="{4D265538-AF64-BB7D-777A-A0BF399FC4CF}"/>
              </a:ext>
            </a:extLst>
          </p:cNvPr>
          <p:cNvCxnSpPr>
            <a:cxnSpLocks/>
          </p:cNvCxnSpPr>
          <p:nvPr/>
        </p:nvCxnSpPr>
        <p:spPr>
          <a:xfrm>
            <a:off x="2866073" y="2278240"/>
            <a:ext cx="458851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Gerade Verbindung mit Pfeil 42">
            <a:extLst>
              <a:ext uri="{FF2B5EF4-FFF2-40B4-BE49-F238E27FC236}">
                <a16:creationId xmlns:a16="http://schemas.microsoft.com/office/drawing/2014/main" id="{C15B7EBB-CD7D-9BFE-7A2B-32C29325BAE2}"/>
              </a:ext>
            </a:extLst>
          </p:cNvPr>
          <p:cNvCxnSpPr>
            <a:cxnSpLocks/>
            <a:endCxn id="18" idx="3"/>
          </p:cNvCxnSpPr>
          <p:nvPr/>
        </p:nvCxnSpPr>
        <p:spPr>
          <a:xfrm>
            <a:off x="4658560" y="3739951"/>
            <a:ext cx="1659316" cy="349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Gerade Verbindung mit Pfeil 45">
            <a:extLst>
              <a:ext uri="{FF2B5EF4-FFF2-40B4-BE49-F238E27FC236}">
                <a16:creationId xmlns:a16="http://schemas.microsoft.com/office/drawing/2014/main" id="{741FD397-F9EE-8E31-6578-CAC58ECED4E4}"/>
              </a:ext>
            </a:extLst>
          </p:cNvPr>
          <p:cNvCxnSpPr>
            <a:cxnSpLocks/>
          </p:cNvCxnSpPr>
          <p:nvPr/>
        </p:nvCxnSpPr>
        <p:spPr>
          <a:xfrm flipH="1">
            <a:off x="7602034" y="2278240"/>
            <a:ext cx="649678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 Verbindung mit Pfeil 47">
            <a:extLst>
              <a:ext uri="{FF2B5EF4-FFF2-40B4-BE49-F238E27FC236}">
                <a16:creationId xmlns:a16="http://schemas.microsoft.com/office/drawing/2014/main" id="{0E62B78B-B7F5-375F-C00F-D38F6BDEFB8E}"/>
              </a:ext>
            </a:extLst>
          </p:cNvPr>
          <p:cNvCxnSpPr>
            <a:cxnSpLocks/>
            <a:stCxn id="18" idx="2"/>
          </p:cNvCxnSpPr>
          <p:nvPr/>
        </p:nvCxnSpPr>
        <p:spPr>
          <a:xfrm flipH="1">
            <a:off x="6113768" y="4055099"/>
            <a:ext cx="359937" cy="644575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Gerade Verbindung mit Pfeil 52">
            <a:extLst>
              <a:ext uri="{FF2B5EF4-FFF2-40B4-BE49-F238E27FC236}">
                <a16:creationId xmlns:a16="http://schemas.microsoft.com/office/drawing/2014/main" id="{6B5C28CD-6A56-CEA9-A879-C5A647F3D944}"/>
              </a:ext>
            </a:extLst>
          </p:cNvPr>
          <p:cNvCxnSpPr>
            <a:cxnSpLocks/>
          </p:cNvCxnSpPr>
          <p:nvPr/>
        </p:nvCxnSpPr>
        <p:spPr>
          <a:xfrm flipV="1">
            <a:off x="3154666" y="4176912"/>
            <a:ext cx="0" cy="889042"/>
          </a:xfrm>
          <a:prstGeom prst="straightConnector1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Gerade Verbindung mit Pfeil 56">
            <a:extLst>
              <a:ext uri="{FF2B5EF4-FFF2-40B4-BE49-F238E27FC236}">
                <a16:creationId xmlns:a16="http://schemas.microsoft.com/office/drawing/2014/main" id="{A6B8FE08-939B-BF21-5312-179393F76DA0}"/>
              </a:ext>
            </a:extLst>
          </p:cNvPr>
          <p:cNvCxnSpPr>
            <a:cxnSpLocks/>
          </p:cNvCxnSpPr>
          <p:nvPr/>
        </p:nvCxnSpPr>
        <p:spPr>
          <a:xfrm flipV="1">
            <a:off x="2866073" y="2252758"/>
            <a:ext cx="0" cy="981148"/>
          </a:xfrm>
          <a:prstGeom prst="straightConnector1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Gerade Verbindung mit Pfeil 59">
            <a:extLst>
              <a:ext uri="{FF2B5EF4-FFF2-40B4-BE49-F238E27FC236}">
                <a16:creationId xmlns:a16="http://schemas.microsoft.com/office/drawing/2014/main" id="{E5F8C54D-33D4-C963-8AFF-4F4718345320}"/>
              </a:ext>
            </a:extLst>
          </p:cNvPr>
          <p:cNvCxnSpPr>
            <a:cxnSpLocks/>
          </p:cNvCxnSpPr>
          <p:nvPr/>
        </p:nvCxnSpPr>
        <p:spPr>
          <a:xfrm flipV="1">
            <a:off x="8251712" y="2272904"/>
            <a:ext cx="953" cy="1158878"/>
          </a:xfrm>
          <a:prstGeom prst="straightConnector1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mit Pfeil 2">
            <a:extLst>
              <a:ext uri="{FF2B5EF4-FFF2-40B4-BE49-F238E27FC236}">
                <a16:creationId xmlns:a16="http://schemas.microsoft.com/office/drawing/2014/main" id="{690C9E87-8BB3-2005-2E95-0D90DEB58A64}"/>
              </a:ext>
            </a:extLst>
          </p:cNvPr>
          <p:cNvCxnSpPr>
            <a:cxnSpLocks/>
          </p:cNvCxnSpPr>
          <p:nvPr/>
        </p:nvCxnSpPr>
        <p:spPr>
          <a:xfrm>
            <a:off x="7828132" y="5373216"/>
            <a:ext cx="0" cy="576064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feld 3">
            <a:extLst>
              <a:ext uri="{FF2B5EF4-FFF2-40B4-BE49-F238E27FC236}">
                <a16:creationId xmlns:a16="http://schemas.microsoft.com/office/drawing/2014/main" id="{77D7EEF6-0D24-808D-741B-7E2F67A6CF36}"/>
              </a:ext>
            </a:extLst>
          </p:cNvPr>
          <p:cNvSpPr txBox="1"/>
          <p:nvPr/>
        </p:nvSpPr>
        <p:spPr>
          <a:xfrm>
            <a:off x="6769252" y="6002097"/>
            <a:ext cx="211775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de-DE" dirty="0"/>
              <a:t>Individualprävention</a:t>
            </a:r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C10152A0-0C66-CAD2-F843-11ECED5A58AD}"/>
              </a:ext>
            </a:extLst>
          </p:cNvPr>
          <p:cNvSpPr txBox="1"/>
          <p:nvPr/>
        </p:nvSpPr>
        <p:spPr>
          <a:xfrm>
            <a:off x="151175" y="2420888"/>
            <a:ext cx="1593952" cy="2528128"/>
          </a:xfrm>
          <a:prstGeom prst="rect">
            <a:avLst/>
          </a:prstGeom>
          <a:solidFill>
            <a:srgbClr val="3395C5"/>
          </a:solidFill>
        </p:spPr>
        <p:txBody>
          <a:bodyPr vert="horz" wrap="square" lIns="0" tIns="43815" rIns="0" bIns="0" rtlCol="0">
            <a:spAutoFit/>
          </a:bodyPr>
          <a:lstStyle/>
          <a:p>
            <a:pPr marL="106680" marR="100330" indent="2540" algn="ctr">
              <a:lnSpc>
                <a:spcPct val="111200"/>
              </a:lnSpc>
              <a:spcBef>
                <a:spcPts val="345"/>
              </a:spcBef>
            </a:pPr>
            <a:r>
              <a:rPr sz="1600" spc="-5" dirty="0">
                <a:solidFill>
                  <a:schemeClr val="bg1"/>
                </a:solidFill>
                <a:cs typeface="Arial"/>
              </a:rPr>
              <a:t>Surveillance  Vorsorge-  un</a:t>
            </a:r>
            <a:r>
              <a:rPr sz="1600" dirty="0">
                <a:solidFill>
                  <a:schemeClr val="bg1"/>
                </a:solidFill>
                <a:cs typeface="Arial"/>
              </a:rPr>
              <a:t>t</a:t>
            </a:r>
            <a:r>
              <a:rPr sz="1600" spc="-15" dirty="0">
                <a:solidFill>
                  <a:schemeClr val="bg1"/>
                </a:solidFill>
                <a:cs typeface="Arial"/>
              </a:rPr>
              <a:t>e</a:t>
            </a:r>
            <a:r>
              <a:rPr sz="1600" dirty="0">
                <a:solidFill>
                  <a:schemeClr val="bg1"/>
                </a:solidFill>
                <a:cs typeface="Arial"/>
              </a:rPr>
              <a:t>r</a:t>
            </a:r>
            <a:r>
              <a:rPr sz="1600" spc="-10" dirty="0">
                <a:solidFill>
                  <a:schemeClr val="bg1"/>
                </a:solidFill>
                <a:cs typeface="Arial"/>
              </a:rPr>
              <a:t>s</a:t>
            </a:r>
            <a:r>
              <a:rPr sz="1600" spc="-5" dirty="0">
                <a:solidFill>
                  <a:schemeClr val="bg1"/>
                </a:solidFill>
                <a:cs typeface="Arial"/>
              </a:rPr>
              <a:t>u</a:t>
            </a:r>
            <a:r>
              <a:rPr sz="1600" spc="-10" dirty="0">
                <a:solidFill>
                  <a:schemeClr val="bg1"/>
                </a:solidFill>
                <a:cs typeface="Arial"/>
              </a:rPr>
              <a:t>c</a:t>
            </a:r>
            <a:r>
              <a:rPr sz="1600" spc="-5" dirty="0">
                <a:solidFill>
                  <a:schemeClr val="bg1"/>
                </a:solidFill>
                <a:cs typeface="Arial"/>
              </a:rPr>
              <a:t>hung</a:t>
            </a:r>
            <a:r>
              <a:rPr sz="1600" spc="-15" dirty="0">
                <a:solidFill>
                  <a:schemeClr val="bg1"/>
                </a:solidFill>
                <a:cs typeface="Arial"/>
              </a:rPr>
              <a:t>e</a:t>
            </a:r>
            <a:r>
              <a:rPr sz="1600" dirty="0">
                <a:solidFill>
                  <a:schemeClr val="bg1"/>
                </a:solidFill>
                <a:cs typeface="Arial"/>
              </a:rPr>
              <a:t>n  von  </a:t>
            </a:r>
            <a:r>
              <a:rPr sz="1600" spc="-5" dirty="0" err="1">
                <a:solidFill>
                  <a:schemeClr val="bg1"/>
                </a:solidFill>
                <a:cs typeface="Arial"/>
              </a:rPr>
              <a:t>gefährdeten</a:t>
            </a:r>
            <a:r>
              <a:rPr sz="1600" spc="-5" dirty="0">
                <a:solidFill>
                  <a:schemeClr val="bg1"/>
                </a:solidFill>
                <a:cs typeface="Arial"/>
              </a:rPr>
              <a:t> </a:t>
            </a:r>
            <a:endParaRPr lang="de-DE" sz="1600" dirty="0">
              <a:solidFill>
                <a:schemeClr val="bg1"/>
              </a:solidFill>
              <a:cs typeface="Arial"/>
            </a:endParaRPr>
          </a:p>
          <a:p>
            <a:pPr marL="106680" marR="100330" indent="2540" algn="ctr">
              <a:lnSpc>
                <a:spcPct val="111200"/>
              </a:lnSpc>
              <a:spcBef>
                <a:spcPts val="345"/>
              </a:spcBef>
            </a:pPr>
            <a:r>
              <a:rPr lang="de-DE" sz="1600" dirty="0">
                <a:solidFill>
                  <a:schemeClr val="bg1"/>
                </a:solidFill>
                <a:cs typeface="Arial"/>
              </a:rPr>
              <a:t>Arbeitnehmern</a:t>
            </a:r>
            <a:r>
              <a:rPr sz="1600" dirty="0">
                <a:solidFill>
                  <a:schemeClr val="bg1"/>
                </a:solidFill>
                <a:cs typeface="Arial"/>
              </a:rPr>
              <a:t> </a:t>
            </a:r>
            <a:r>
              <a:rPr sz="1600" spc="-5" dirty="0">
                <a:solidFill>
                  <a:schemeClr val="bg1"/>
                </a:solidFill>
                <a:cs typeface="Arial"/>
              </a:rPr>
              <a:t>mit Exposition  gegenüber  Aeroallergenen</a:t>
            </a:r>
            <a:endParaRPr sz="1600" dirty="0">
              <a:solidFill>
                <a:schemeClr val="bg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07435806"/>
      </p:ext>
    </p:extLst>
  </p:cSld>
  <p:clrMapOvr>
    <a:masterClrMapping/>
  </p:clrMapOvr>
  <p:transition spd="slow">
    <p:wheel spokes="1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A7BA03-D586-B88C-6BFE-28C15EF72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Arbeitsmedizin: Individualprävention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5519E75D-8D68-C5A0-15D7-B659FF0A04BB}"/>
              </a:ext>
            </a:extLst>
          </p:cNvPr>
          <p:cNvSpPr txBox="1"/>
          <p:nvPr/>
        </p:nvSpPr>
        <p:spPr>
          <a:xfrm>
            <a:off x="467544" y="1700808"/>
            <a:ext cx="8496944" cy="47243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766445" indent="-342900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  <a:ea typeface="Times New Roman" panose="02020603050405020304" pitchFamily="18" charset="0"/>
              </a:rPr>
              <a:t>Substitution (</a:t>
            </a:r>
            <a:r>
              <a:rPr lang="en-US" sz="2200" dirty="0" err="1">
                <a:effectLst/>
                <a:ea typeface="Times New Roman" panose="02020603050405020304" pitchFamily="18" charset="0"/>
              </a:rPr>
              <a:t>z.B.</a:t>
            </a:r>
            <a:r>
              <a:rPr lang="en-US" sz="2200" dirty="0"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ea typeface="Times New Roman" panose="02020603050405020304" pitchFamily="18" charset="0"/>
              </a:rPr>
              <a:t>Ersatzstoffprüfung</a:t>
            </a:r>
            <a:r>
              <a:rPr lang="en-US" sz="2200" dirty="0">
                <a:effectLst/>
                <a:ea typeface="Times New Roman" panose="02020603050405020304" pitchFamily="18" charset="0"/>
              </a:rPr>
              <a:t>)</a:t>
            </a:r>
            <a:endParaRPr lang="de-DE" sz="2200" dirty="0">
              <a:effectLst/>
              <a:ea typeface="Times New Roman" panose="02020603050405020304" pitchFamily="18" charset="0"/>
            </a:endParaRPr>
          </a:p>
          <a:p>
            <a:pPr marL="342900" marR="358775" indent="-342900">
              <a:spcBef>
                <a:spcPts val="335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ea typeface="Times New Roman" panose="02020603050405020304" pitchFamily="18" charset="0"/>
              </a:rPr>
              <a:t>t</a:t>
            </a:r>
            <a:r>
              <a:rPr lang="en-US" sz="2200" dirty="0" err="1">
                <a:effectLst/>
                <a:ea typeface="Times New Roman" panose="02020603050405020304" pitchFamily="18" charset="0"/>
              </a:rPr>
              <a:t>echnische</a:t>
            </a:r>
            <a:r>
              <a:rPr lang="en-US" sz="2200" dirty="0">
                <a:effectLst/>
                <a:ea typeface="Times New Roman" panose="02020603050405020304" pitchFamily="18" charset="0"/>
              </a:rPr>
              <a:t>/</a:t>
            </a:r>
            <a:r>
              <a:rPr lang="en-US" sz="2200" dirty="0" err="1">
                <a:effectLst/>
                <a:ea typeface="Times New Roman" panose="02020603050405020304" pitchFamily="18" charset="0"/>
              </a:rPr>
              <a:t>organisatorische</a:t>
            </a:r>
            <a:r>
              <a:rPr lang="en-US" sz="2200" dirty="0">
                <a:effectLst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ea typeface="Times New Roman" panose="02020603050405020304" pitchFamily="18" charset="0"/>
              </a:rPr>
              <a:t>Maßnahmen</a:t>
            </a:r>
            <a:endParaRPr lang="de-DE" sz="2200" dirty="0">
              <a:effectLst/>
              <a:ea typeface="Times New Roman" panose="02020603050405020304" pitchFamily="18" charset="0"/>
            </a:endParaRPr>
          </a:p>
          <a:p>
            <a:pPr marL="720725" marR="255905" lvl="0" indent="-365125">
              <a:spcBef>
                <a:spcPts val="5"/>
              </a:spcBef>
              <a:spcAft>
                <a:spcPts val="0"/>
              </a:spcAft>
              <a:buSzPts val="750"/>
              <a:buFont typeface="Wingdings" panose="05000000000000000000" pitchFamily="2" charset="2"/>
              <a:buChar char="Ø"/>
              <a:tabLst>
                <a:tab pos="187960" algn="l"/>
              </a:tabLst>
            </a:pPr>
            <a:r>
              <a:rPr lang="en-US" sz="2200" dirty="0" err="1">
                <a:ea typeface="Arial" panose="020B0604020202020204" pitchFamily="34" charset="0"/>
              </a:rPr>
              <a:t>m</a:t>
            </a:r>
            <a:r>
              <a:rPr lang="en-US" sz="2200" dirty="0" err="1">
                <a:effectLst/>
                <a:ea typeface="Arial" panose="020B0604020202020204" pitchFamily="34" charset="0"/>
              </a:rPr>
              <a:t>eiden</a:t>
            </a:r>
            <a:r>
              <a:rPr lang="en-US" sz="2200" dirty="0">
                <a:effectLst/>
                <a:ea typeface="Arial" panose="020B0604020202020204" pitchFamily="34" charset="0"/>
              </a:rPr>
              <a:t> </a:t>
            </a:r>
            <a:r>
              <a:rPr lang="en-US" sz="2200" dirty="0" err="1">
                <a:effectLst/>
                <a:ea typeface="Arial" panose="020B0604020202020204" pitchFamily="34" charset="0"/>
              </a:rPr>
              <a:t>bestimmter</a:t>
            </a:r>
            <a:r>
              <a:rPr lang="en-US" sz="2200" dirty="0">
                <a:effectLst/>
                <a:ea typeface="Arial" panose="020B0604020202020204" pitchFamily="34" charset="0"/>
              </a:rPr>
              <a:t> </a:t>
            </a:r>
            <a:r>
              <a:rPr lang="en-US" sz="2200" dirty="0" err="1">
                <a:effectLst/>
                <a:ea typeface="Arial" panose="020B0604020202020204" pitchFamily="34" charset="0"/>
              </a:rPr>
              <a:t>Allergene</a:t>
            </a:r>
            <a:r>
              <a:rPr lang="en-US" sz="2200" dirty="0">
                <a:effectLst/>
                <a:ea typeface="Arial" panose="020B0604020202020204" pitchFamily="34" charset="0"/>
              </a:rPr>
              <a:t>, </a:t>
            </a:r>
            <a:r>
              <a:rPr lang="en-US" sz="2200" dirty="0" err="1">
                <a:effectLst/>
                <a:ea typeface="Arial" panose="020B0604020202020204" pitchFamily="34" charset="0"/>
              </a:rPr>
              <a:t>ggf</a:t>
            </a:r>
            <a:r>
              <a:rPr lang="en-US" sz="2200" dirty="0">
                <a:effectLst/>
                <a:ea typeface="Arial" panose="020B0604020202020204" pitchFamily="34" charset="0"/>
              </a:rPr>
              <a:t>.</a:t>
            </a:r>
            <a:r>
              <a:rPr lang="en-US" sz="2200" spc="-5" dirty="0">
                <a:effectLst/>
                <a:ea typeface="Arial" panose="020B0604020202020204" pitchFamily="34" charset="0"/>
              </a:rPr>
              <a:t> </a:t>
            </a:r>
            <a:r>
              <a:rPr lang="en-US" sz="2200" dirty="0" err="1">
                <a:effectLst/>
                <a:ea typeface="Arial" panose="020B0604020202020204" pitchFamily="34" charset="0"/>
              </a:rPr>
              <a:t>Umschulung</a:t>
            </a:r>
            <a:endParaRPr lang="de-DE" sz="2200" dirty="0">
              <a:effectLst/>
              <a:ea typeface="Arial" panose="020B0604020202020204" pitchFamily="34" charset="0"/>
            </a:endParaRPr>
          </a:p>
          <a:p>
            <a:pPr marL="720725" marR="316230" lvl="0" indent="-365125">
              <a:spcBef>
                <a:spcPts val="5"/>
              </a:spcBef>
              <a:spcAft>
                <a:spcPts val="0"/>
              </a:spcAft>
              <a:buSzPts val="750"/>
              <a:buFont typeface="Wingdings" panose="05000000000000000000" pitchFamily="2" charset="2"/>
              <a:buChar char="Ø"/>
              <a:tabLst>
                <a:tab pos="189865" algn="l"/>
              </a:tabLst>
            </a:pPr>
            <a:r>
              <a:rPr lang="en-US" sz="2200" dirty="0" err="1">
                <a:effectLst/>
                <a:ea typeface="Arial" panose="020B0604020202020204" pitchFamily="34" charset="0"/>
              </a:rPr>
              <a:t>unterlassen</a:t>
            </a:r>
            <a:r>
              <a:rPr lang="en-US" sz="2200" dirty="0">
                <a:effectLst/>
                <a:ea typeface="Arial" panose="020B0604020202020204" pitchFamily="34" charset="0"/>
              </a:rPr>
              <a:t> </a:t>
            </a:r>
            <a:r>
              <a:rPr lang="en-US" sz="2200" dirty="0" err="1">
                <a:effectLst/>
                <a:ea typeface="Arial" panose="020B0604020202020204" pitchFamily="34" charset="0"/>
              </a:rPr>
              <a:t>konkret</a:t>
            </a:r>
            <a:r>
              <a:rPr lang="en-US" sz="2200" dirty="0">
                <a:effectLst/>
                <a:ea typeface="Arial" panose="020B0604020202020204" pitchFamily="34" charset="0"/>
              </a:rPr>
              <a:t> </a:t>
            </a:r>
            <a:r>
              <a:rPr lang="en-US" sz="2200" dirty="0" err="1">
                <a:effectLst/>
                <a:ea typeface="Arial" panose="020B0604020202020204" pitchFamily="34" charset="0"/>
              </a:rPr>
              <a:t>schädigender</a:t>
            </a:r>
            <a:r>
              <a:rPr lang="en-US" sz="2200" dirty="0">
                <a:effectLst/>
                <a:ea typeface="Arial" panose="020B0604020202020204" pitchFamily="34" charset="0"/>
              </a:rPr>
              <a:t> </a:t>
            </a:r>
            <a:r>
              <a:rPr lang="en-US" sz="2200" dirty="0" err="1">
                <a:effectLst/>
                <a:ea typeface="Arial" panose="020B0604020202020204" pitchFamily="34" charset="0"/>
              </a:rPr>
              <a:t>Arbeitsweisen</a:t>
            </a:r>
            <a:r>
              <a:rPr lang="en-US" sz="2200" dirty="0">
                <a:effectLst/>
                <a:ea typeface="Arial" panose="020B0604020202020204" pitchFamily="34" charset="0"/>
              </a:rPr>
              <a:t>/</a:t>
            </a:r>
            <a:r>
              <a:rPr lang="en-US" sz="2200" dirty="0" err="1">
                <a:effectLst/>
                <a:ea typeface="Arial" panose="020B0604020202020204" pitchFamily="34" charset="0"/>
              </a:rPr>
              <a:t>Verrichtungen</a:t>
            </a:r>
            <a:endParaRPr lang="de-DE" sz="2200" dirty="0">
              <a:effectLst/>
              <a:ea typeface="Arial" panose="020B0604020202020204" pitchFamily="34" charset="0"/>
            </a:endParaRPr>
          </a:p>
          <a:p>
            <a:pPr marL="720725" marR="488950" lvl="0" indent="-365125">
              <a:spcBef>
                <a:spcPts val="10"/>
              </a:spcBef>
              <a:spcAft>
                <a:spcPts val="0"/>
              </a:spcAft>
              <a:buSzPts val="750"/>
              <a:buFont typeface="Wingdings" panose="05000000000000000000" pitchFamily="2" charset="2"/>
              <a:buChar char="Ø"/>
              <a:tabLst>
                <a:tab pos="189865" algn="l"/>
              </a:tabLst>
            </a:pPr>
            <a:r>
              <a:rPr lang="en-US" sz="2200" dirty="0" err="1">
                <a:effectLst/>
                <a:ea typeface="Arial" panose="020B0604020202020204" pitchFamily="34" charset="0"/>
              </a:rPr>
              <a:t>Schulungen</a:t>
            </a:r>
            <a:r>
              <a:rPr lang="en-US" sz="2200" dirty="0">
                <a:effectLst/>
                <a:ea typeface="Arial" panose="020B0604020202020204" pitchFamily="34" charset="0"/>
              </a:rPr>
              <a:t>/</a:t>
            </a:r>
            <a:r>
              <a:rPr lang="en-US" sz="2200" dirty="0" err="1">
                <a:effectLst/>
                <a:ea typeface="Arial" panose="020B0604020202020204" pitchFamily="34" charset="0"/>
              </a:rPr>
              <a:t>Beratungen</a:t>
            </a:r>
            <a:r>
              <a:rPr lang="en-US" sz="2200" dirty="0">
                <a:effectLst/>
                <a:ea typeface="Arial" panose="020B0604020202020204" pitchFamily="34" charset="0"/>
              </a:rPr>
              <a:t>, </a:t>
            </a:r>
            <a:r>
              <a:rPr lang="en-US" sz="2200" dirty="0" err="1">
                <a:effectLst/>
                <a:ea typeface="Arial" panose="020B0604020202020204" pitchFamily="34" charset="0"/>
              </a:rPr>
              <a:t>z.B.</a:t>
            </a:r>
            <a:r>
              <a:rPr lang="en-US" sz="2200" spc="-20" dirty="0">
                <a:effectLst/>
                <a:ea typeface="Arial" panose="020B0604020202020204" pitchFamily="34" charset="0"/>
              </a:rPr>
              <a:t> </a:t>
            </a:r>
            <a:r>
              <a:rPr lang="en-US" sz="2200" dirty="0" err="1">
                <a:effectLst/>
                <a:ea typeface="Arial" panose="020B0604020202020204" pitchFamily="34" charset="0"/>
              </a:rPr>
              <a:t>zu</a:t>
            </a:r>
            <a:r>
              <a:rPr lang="de-DE" sz="2200" dirty="0">
                <a:ea typeface="Arial" panose="020B0604020202020204" pitchFamily="34" charset="0"/>
              </a:rPr>
              <a:t> </a:t>
            </a:r>
            <a:r>
              <a:rPr lang="en-US" sz="2200" dirty="0" err="1"/>
              <a:t>gefährdungsfreien</a:t>
            </a:r>
            <a:r>
              <a:rPr lang="en-US" sz="2200" dirty="0"/>
              <a:t> </a:t>
            </a:r>
            <a:r>
              <a:rPr lang="en-US" sz="2200" dirty="0" err="1"/>
              <a:t>Arbeitstechniken</a:t>
            </a:r>
            <a:endParaRPr lang="de-DE" sz="2200" dirty="0"/>
          </a:p>
          <a:p>
            <a:pPr marL="342900" marR="766445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2200" dirty="0" err="1"/>
              <a:t>Persönliche</a:t>
            </a:r>
            <a:r>
              <a:rPr lang="en-US" sz="2200" dirty="0"/>
              <a:t> </a:t>
            </a:r>
            <a:r>
              <a:rPr lang="en-US" sz="2200" dirty="0" err="1"/>
              <a:t>Schutzmaßnahmen</a:t>
            </a:r>
            <a:r>
              <a:rPr lang="en-US" sz="2200" dirty="0"/>
              <a:t> (</a:t>
            </a:r>
            <a:r>
              <a:rPr lang="en-US" sz="2200" dirty="0" err="1"/>
              <a:t>Atemschutz</a:t>
            </a:r>
            <a:r>
              <a:rPr lang="en-US" sz="2200" dirty="0"/>
              <a:t>) </a:t>
            </a:r>
            <a:endParaRPr lang="de-DE" sz="2200" dirty="0"/>
          </a:p>
          <a:p>
            <a:pPr marL="342900" marR="766445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2200" dirty="0" err="1"/>
              <a:t>Seminarangebote</a:t>
            </a:r>
            <a:endParaRPr lang="de-DE" sz="2200" dirty="0"/>
          </a:p>
          <a:p>
            <a:pPr marL="720725" marR="488950" indent="-365125">
              <a:spcBef>
                <a:spcPts val="10"/>
              </a:spcBef>
              <a:buSzPts val="750"/>
              <a:buFont typeface="Wingdings" panose="05000000000000000000" pitchFamily="2" charset="2"/>
              <a:buChar char="Ø"/>
              <a:tabLst>
                <a:tab pos="189865" algn="l"/>
              </a:tabLst>
            </a:pPr>
            <a:r>
              <a:rPr lang="en-US" sz="2200" dirty="0" err="1"/>
              <a:t>tätigkeitsspezifisch</a:t>
            </a:r>
            <a:r>
              <a:rPr lang="en-US" sz="2200" dirty="0"/>
              <a:t>, </a:t>
            </a:r>
            <a:r>
              <a:rPr lang="en-US" sz="2200" dirty="0" err="1"/>
              <a:t>z.B.</a:t>
            </a:r>
            <a:r>
              <a:rPr lang="en-US" sz="2200" dirty="0"/>
              <a:t> </a:t>
            </a:r>
            <a:r>
              <a:rPr lang="en-US" sz="2200" dirty="0" err="1"/>
              <a:t>staubarmes</a:t>
            </a:r>
            <a:r>
              <a:rPr lang="en-US" sz="2200" dirty="0"/>
              <a:t> </a:t>
            </a:r>
            <a:r>
              <a:rPr lang="en-US" sz="2200" dirty="0" err="1"/>
              <a:t>Arbeiten</a:t>
            </a:r>
            <a:endParaRPr lang="de-DE" sz="2200" dirty="0"/>
          </a:p>
          <a:p>
            <a:pPr marL="720725" marR="488950" indent="-365125">
              <a:spcBef>
                <a:spcPts val="10"/>
              </a:spcBef>
              <a:buSzPts val="750"/>
              <a:buFont typeface="Wingdings" panose="05000000000000000000" pitchFamily="2" charset="2"/>
              <a:buChar char="Ø"/>
              <a:tabLst>
                <a:tab pos="189865" algn="l"/>
              </a:tabLst>
            </a:pPr>
            <a:r>
              <a:rPr lang="en-US" sz="2200" dirty="0" err="1"/>
              <a:t>krankheitsspezifisch</a:t>
            </a:r>
            <a:r>
              <a:rPr lang="en-US" sz="2200" dirty="0"/>
              <a:t>, </a:t>
            </a:r>
            <a:r>
              <a:rPr lang="en-US" sz="2200" dirty="0" err="1"/>
              <a:t>z.B.</a:t>
            </a:r>
            <a:r>
              <a:rPr lang="en-US" sz="2200" dirty="0"/>
              <a:t> </a:t>
            </a:r>
            <a:r>
              <a:rPr lang="en-US" sz="2200" dirty="0" err="1"/>
              <a:t>Asthmaschulung</a:t>
            </a:r>
            <a:endParaRPr lang="de-DE" sz="2200" dirty="0"/>
          </a:p>
          <a:p>
            <a:pPr marL="342900" marR="766445" indent="-342900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dirty="0" err="1"/>
              <a:t>Raucherentwöhnung</a:t>
            </a:r>
            <a:endParaRPr lang="de-DE" sz="2200" dirty="0"/>
          </a:p>
          <a:p>
            <a:pPr marL="342900" marR="766445" indent="-342900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dirty="0" err="1"/>
              <a:t>präventive</a:t>
            </a:r>
            <a:r>
              <a:rPr lang="en-US" sz="2200" dirty="0"/>
              <a:t> </a:t>
            </a:r>
            <a:r>
              <a:rPr lang="en-US" sz="2200" dirty="0" err="1"/>
              <a:t>Heilbehandlungsmaßnahmen</a:t>
            </a:r>
            <a:endParaRPr lang="de-DE" sz="2200" dirty="0"/>
          </a:p>
          <a:p>
            <a:pPr marL="342900" marR="766445" indent="-342900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dirty="0" err="1"/>
              <a:t>regelmäßige</a:t>
            </a:r>
            <a:r>
              <a:rPr lang="en-US" sz="2200" dirty="0"/>
              <a:t> </a:t>
            </a:r>
            <a:r>
              <a:rPr lang="en-US" sz="2200" dirty="0" err="1"/>
              <a:t>lungenfachärztliche</a:t>
            </a:r>
            <a:r>
              <a:rPr lang="en-US" sz="2200" dirty="0"/>
              <a:t> </a:t>
            </a:r>
            <a:r>
              <a:rPr lang="en-US" sz="2200" dirty="0" err="1"/>
              <a:t>Betreuung</a:t>
            </a:r>
            <a:endParaRPr lang="de-DE" sz="2200" dirty="0"/>
          </a:p>
        </p:txBody>
      </p:sp>
    </p:spTree>
    <p:extLst>
      <p:ext uri="{BB962C8B-B14F-4D97-AF65-F5344CB8AC3E}">
        <p14:creationId xmlns:p14="http://schemas.microsoft.com/office/powerpoint/2010/main" val="288124636"/>
      </p:ext>
    </p:extLst>
  </p:cSld>
  <p:clrMapOvr>
    <a:masterClrMapping/>
  </p:clrMapOvr>
  <p:transition spd="slow">
    <p:wheel spokes="1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A7BA03-D586-B88C-6BFE-28C15EF72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Asthma und Schwangerschaft: Grundsätze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5519E75D-8D68-C5A0-15D7-B659FF0A04BB}"/>
              </a:ext>
            </a:extLst>
          </p:cNvPr>
          <p:cNvSpPr txBox="1"/>
          <p:nvPr/>
        </p:nvSpPr>
        <p:spPr>
          <a:xfrm>
            <a:off x="214386" y="1772816"/>
            <a:ext cx="8732878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effectLst/>
              </a:rPr>
              <a:t>Patientinnen mit Asthma sollen vor einer geplanten Schwangerschaft bzw. spätestens zu Beginn einer Schwangerschaft  über den hohen Stellenwert einer guten Asthmakontrolle beraten werden.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effectLst/>
              </a:rPr>
              <a:t>Bei Frauen mit Asthma soll bei Kontrolluntersuchungen in der Schwangerschaft auch die Asthmakontrolle </a:t>
            </a:r>
            <a:r>
              <a:rPr lang="de-DE" sz="2000" dirty="0" err="1">
                <a:effectLst/>
              </a:rPr>
              <a:t>überprüft</a:t>
            </a:r>
            <a:r>
              <a:rPr lang="de-DE" sz="2000" dirty="0"/>
              <a:t> </a:t>
            </a:r>
            <a:r>
              <a:rPr lang="de-DE" sz="2000" dirty="0">
                <a:effectLst/>
              </a:rPr>
              <a:t>werden.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D</a:t>
            </a:r>
            <a:r>
              <a:rPr lang="de-DE" sz="2000" dirty="0">
                <a:effectLst/>
              </a:rPr>
              <a:t>ie Langzeittherapie und die Bedarfstherapie des Asthma sollen während der Schwangerschaft in gewohnter Weise </a:t>
            </a:r>
            <a:r>
              <a:rPr lang="de-DE" sz="2000" dirty="0" err="1">
                <a:effectLst/>
              </a:rPr>
              <a:t>fortgeführt</a:t>
            </a:r>
            <a:r>
              <a:rPr lang="de-DE" sz="2000" dirty="0">
                <a:effectLst/>
              </a:rPr>
              <a:t> werden.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effectLst/>
              </a:rPr>
              <a:t>Die Reduktion einer effektiven Langzeittherapie, insbesondere der ICS-Dosen, sollte möglichst nicht während der Schwangerschaft, sondern besser nach der Geburt vorgenommen werden.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E</a:t>
            </a:r>
            <a:r>
              <a:rPr lang="de-DE" sz="2000" dirty="0">
                <a:effectLst/>
              </a:rPr>
              <a:t>ine Therapie mit Leukotrien-Rezeptor-Antagonisten soll während der Schwangerschaft nicht begonnen werden.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effectLst/>
              </a:rPr>
              <a:t>Eine Schwangerschaft gilt als Kontraindikation </a:t>
            </a:r>
            <a:r>
              <a:rPr lang="de-DE" sz="2000" dirty="0" err="1">
                <a:effectLst/>
              </a:rPr>
              <a:t>für</a:t>
            </a:r>
            <a:r>
              <a:rPr lang="de-DE" sz="2000" dirty="0">
                <a:effectLst/>
              </a:rPr>
              <a:t> den Beginn einer AIT. Die AIT kann bei guter Verträglichkeit während der Schwangerschaft </a:t>
            </a:r>
            <a:r>
              <a:rPr lang="de-DE" sz="2000" dirty="0" err="1">
                <a:effectLst/>
              </a:rPr>
              <a:t>fortgeführt</a:t>
            </a:r>
            <a:r>
              <a:rPr lang="de-DE" sz="2000" dirty="0">
                <a:effectLst/>
              </a:rPr>
              <a:t> werden.</a:t>
            </a:r>
          </a:p>
        </p:txBody>
      </p:sp>
    </p:spTree>
    <p:extLst>
      <p:ext uri="{BB962C8B-B14F-4D97-AF65-F5344CB8AC3E}">
        <p14:creationId xmlns:p14="http://schemas.microsoft.com/office/powerpoint/2010/main" val="2470003704"/>
      </p:ext>
    </p:extLst>
  </p:cSld>
  <p:clrMapOvr>
    <a:masterClrMapping/>
  </p:clrMapOvr>
  <p:transition spd="slow">
    <p:wheel spokes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Asthma: Biomarker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BB97BD3-F339-C8F7-0542-B5968ECAE389}"/>
              </a:ext>
            </a:extLst>
          </p:cNvPr>
          <p:cNvSpPr txBox="1"/>
          <p:nvPr/>
        </p:nvSpPr>
        <p:spPr>
          <a:xfrm>
            <a:off x="539552" y="1916832"/>
            <a:ext cx="8424936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Hinweise auf eine Typ-2-Entzündung (typisch für Asthma)</a:t>
            </a:r>
          </a:p>
          <a:p>
            <a:endParaRPr lang="de-DE" sz="1200" b="0" i="0" u="none" strike="noStrike" baseline="0" dirty="0">
              <a:solidFill>
                <a:srgbClr val="0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b="0" i="0" u="none" strike="noStrike" baseline="0" dirty="0">
                <a:solidFill>
                  <a:srgbClr val="000000"/>
                </a:solidFill>
              </a:rPr>
              <a:t>eosinophile Granulozyten im Blut ≥ 150/</a:t>
            </a:r>
            <a:r>
              <a:rPr lang="el-GR" sz="2400" b="0" i="0" u="none" strike="noStrike" baseline="0" dirty="0">
                <a:solidFill>
                  <a:srgbClr val="000000"/>
                </a:solidFill>
              </a:rPr>
              <a:t>μ</a:t>
            </a:r>
            <a:r>
              <a:rPr lang="de-DE" sz="2400" b="0" i="0" u="none" strike="noStrike" baseline="0" dirty="0">
                <a:solidFill>
                  <a:srgbClr val="000000"/>
                </a:solidFill>
              </a:rPr>
              <a:t>l </a:t>
            </a:r>
          </a:p>
          <a:p>
            <a:pPr>
              <a:tabLst>
                <a:tab pos="358775" algn="l"/>
              </a:tabLst>
            </a:pPr>
            <a:r>
              <a:rPr lang="de-DE" sz="2400" b="0" i="0" u="none" strike="noStrike" baseline="0" dirty="0">
                <a:solidFill>
                  <a:srgbClr val="000000"/>
                </a:solidFill>
              </a:rPr>
              <a:t>	und / oder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b="0" i="0" u="none" strike="noStrike" baseline="0" dirty="0">
                <a:solidFill>
                  <a:srgbClr val="000000"/>
                </a:solidFill>
              </a:rPr>
              <a:t>Stickstoffmonoxid im </a:t>
            </a:r>
            <a:r>
              <a:rPr lang="de-DE" sz="2400" b="0" i="0" u="none" strike="noStrike" baseline="0" dirty="0" err="1">
                <a:solidFill>
                  <a:srgbClr val="000000"/>
                </a:solidFill>
              </a:rPr>
              <a:t>Exhalat</a:t>
            </a:r>
            <a:r>
              <a:rPr lang="de-DE" sz="2400" b="0" i="0" u="none" strike="noStrike" baseline="0" dirty="0">
                <a:solidFill>
                  <a:srgbClr val="000000"/>
                </a:solidFill>
              </a:rPr>
              <a:t> (</a:t>
            </a:r>
            <a:r>
              <a:rPr lang="de-DE" sz="2400" b="0" i="0" u="none" strike="noStrike" baseline="0" dirty="0" err="1">
                <a:solidFill>
                  <a:srgbClr val="000000"/>
                </a:solidFill>
              </a:rPr>
              <a:t>FeNO</a:t>
            </a:r>
            <a:r>
              <a:rPr lang="de-DE" sz="2400" b="0" i="0" u="none" strike="noStrike" baseline="0" dirty="0">
                <a:solidFill>
                  <a:srgbClr val="000000"/>
                </a:solidFill>
              </a:rPr>
              <a:t>) ≥ 20 ppb </a:t>
            </a:r>
          </a:p>
          <a:p>
            <a:pPr marL="358775" defTabSz="358775"/>
            <a:r>
              <a:rPr lang="de-DE" sz="2400" dirty="0">
                <a:solidFill>
                  <a:srgbClr val="000000"/>
                </a:solidFill>
              </a:rPr>
              <a:t>und / oder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rgbClr val="000000"/>
                </a:solidFill>
              </a:rPr>
              <a:t>e</a:t>
            </a:r>
            <a:r>
              <a:rPr lang="de-DE" sz="2400" b="0" i="0" u="none" strike="noStrike" baseline="0" dirty="0">
                <a:solidFill>
                  <a:srgbClr val="000000"/>
                </a:solidFill>
              </a:rPr>
              <a:t>osinophile Granulozyten im Sputum ≥ 2% </a:t>
            </a:r>
          </a:p>
          <a:p>
            <a:pPr marL="358775"/>
            <a:r>
              <a:rPr lang="de-DE" sz="2400" b="0" i="0" u="none" strike="noStrike" baseline="0" dirty="0">
                <a:solidFill>
                  <a:srgbClr val="000000"/>
                </a:solidFill>
              </a:rPr>
              <a:t>und / oder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b="0" i="0" u="none" strike="noStrike" baseline="0" dirty="0">
                <a:solidFill>
                  <a:srgbClr val="000000"/>
                </a:solidFill>
              </a:rPr>
              <a:t>klinische Hinweise auf eine allergische Pathogenese </a:t>
            </a:r>
            <a:br>
              <a:rPr lang="de-DE" sz="2400" b="0" i="0" u="none" strike="noStrike" baseline="0" dirty="0">
                <a:solidFill>
                  <a:srgbClr val="000000"/>
                </a:solidFill>
              </a:rPr>
            </a:br>
            <a:r>
              <a:rPr lang="de-DE" sz="2400" b="0" i="0" u="none" strike="noStrike" baseline="0" dirty="0">
                <a:solidFill>
                  <a:srgbClr val="000000"/>
                </a:solidFill>
              </a:rPr>
              <a:t>(positive Anamnese in Zusammenhang </a:t>
            </a:r>
            <a:br>
              <a:rPr lang="de-DE" sz="2400" b="0" i="0" u="none" strike="noStrike" baseline="0" dirty="0">
                <a:solidFill>
                  <a:srgbClr val="000000"/>
                </a:solidFill>
              </a:rPr>
            </a:br>
            <a:r>
              <a:rPr lang="de-DE" sz="2400" b="0" i="0" u="none" strike="noStrike" baseline="0" dirty="0">
                <a:solidFill>
                  <a:srgbClr val="000000"/>
                </a:solidFill>
              </a:rPr>
              <a:t>mit Nachweisen einer entsprechenden Sensibilisierung gegen typische Aeroallergene) 	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51933453"/>
      </p:ext>
    </p:extLst>
  </p:cSld>
  <p:clrMapOvr>
    <a:masterClrMapping/>
  </p:clrMapOvr>
  <p:transition spd="slow">
    <p:wheel spokes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2E2C6B-BA37-E760-88C2-8E4E84A89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err="1"/>
              <a:t>FeNO</a:t>
            </a:r>
            <a:r>
              <a:rPr lang="de-DE" dirty="0"/>
              <a:t>: </a:t>
            </a:r>
            <a:br>
              <a:rPr lang="de-DE" dirty="0"/>
            </a:br>
            <a:r>
              <a:rPr lang="de-DE" dirty="0"/>
              <a:t>Grenzwerte und Bedeutung</a:t>
            </a:r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D75CADBA-0A7F-2AD4-3C48-2FE66DEE6D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9366735"/>
              </p:ext>
            </p:extLst>
          </p:nvPr>
        </p:nvGraphicFramePr>
        <p:xfrm>
          <a:off x="0" y="1628800"/>
          <a:ext cx="9144000" cy="522919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810061">
                  <a:extLst>
                    <a:ext uri="{9D8B030D-6E8A-4147-A177-3AD203B41FA5}">
                      <a16:colId xmlns:a16="http://schemas.microsoft.com/office/drawing/2014/main" val="3344671818"/>
                    </a:ext>
                  </a:extLst>
                </a:gridCol>
                <a:gridCol w="3285939">
                  <a:extLst>
                    <a:ext uri="{9D8B030D-6E8A-4147-A177-3AD203B41FA5}">
                      <a16:colId xmlns:a16="http://schemas.microsoft.com/office/drawing/2014/main" val="392656467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272982588"/>
                    </a:ext>
                  </a:extLst>
                </a:gridCol>
              </a:tblGrid>
              <a:tr h="9357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="1" u="none" strike="noStrike" baseline="0" dirty="0">
                          <a:solidFill>
                            <a:schemeClr val="bg1"/>
                          </a:solidFill>
                        </a:rPr>
                        <a:t>Anlass der </a:t>
                      </a:r>
                      <a:r>
                        <a:rPr lang="de-DE" sz="1800" b="1" u="none" strike="noStrike" baseline="0" dirty="0" err="1">
                          <a:solidFill>
                            <a:schemeClr val="bg1"/>
                          </a:solidFill>
                        </a:rPr>
                        <a:t>FeNO</a:t>
                      </a:r>
                      <a:r>
                        <a:rPr lang="de-DE" sz="1800" b="1" u="none" strike="noStrike" baseline="0" dirty="0">
                          <a:solidFill>
                            <a:schemeClr val="bg1"/>
                          </a:solidFill>
                        </a:rPr>
                        <a:t>-Messung</a:t>
                      </a:r>
                    </a:p>
                    <a:p>
                      <a:endParaRPr lang="de-DE" sz="1800" baseline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489CC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b="1" u="none" strike="noStrike" baseline="0" dirty="0" err="1">
                          <a:solidFill>
                            <a:schemeClr val="bg1"/>
                          </a:solidFill>
                        </a:rPr>
                        <a:t>FeNO</a:t>
                      </a:r>
                      <a:r>
                        <a:rPr lang="de-DE" sz="1800" b="1" u="none" strike="noStrike" baseline="0" dirty="0">
                          <a:solidFill>
                            <a:schemeClr val="bg1"/>
                          </a:solidFill>
                        </a:rPr>
                        <a:t> &lt; 25 ppb</a:t>
                      </a:r>
                      <a:br>
                        <a:rPr lang="de-DE" sz="1800" b="1" u="none" strike="noStrike" baseline="0" dirty="0">
                          <a:solidFill>
                            <a:schemeClr val="bg1"/>
                          </a:solidFill>
                        </a:rPr>
                      </a:br>
                      <a:r>
                        <a:rPr lang="de-DE" sz="1800" b="1" u="none" strike="noStrike" baseline="0" dirty="0">
                          <a:solidFill>
                            <a:schemeClr val="bg1"/>
                          </a:solidFill>
                        </a:rPr>
                        <a:t>(bei Kindern </a:t>
                      </a:r>
                      <a:r>
                        <a:rPr lang="de-DE" sz="1800" b="1" u="none" strike="noStrike" baseline="0" dirty="0" err="1">
                          <a:solidFill>
                            <a:schemeClr val="bg1"/>
                          </a:solidFill>
                        </a:rPr>
                        <a:t>FeNO</a:t>
                      </a:r>
                      <a:r>
                        <a:rPr lang="de-DE" sz="1800" b="1" u="none" strike="noStrike" baseline="0" dirty="0">
                          <a:solidFill>
                            <a:schemeClr val="bg1"/>
                          </a:solidFill>
                        </a:rPr>
                        <a:t> &lt; 20ppb)</a:t>
                      </a:r>
                      <a:endParaRPr lang="de-DE" sz="1800" baseline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489C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="1" u="none" strike="noStrike" baseline="0" dirty="0" err="1">
                          <a:solidFill>
                            <a:schemeClr val="bg1"/>
                          </a:solidFill>
                        </a:rPr>
                        <a:t>FeNO</a:t>
                      </a:r>
                      <a:r>
                        <a:rPr lang="de-DE" sz="1800" b="1" u="none" strike="noStrike" baseline="0" dirty="0">
                          <a:solidFill>
                            <a:schemeClr val="bg1"/>
                          </a:solidFill>
                        </a:rPr>
                        <a:t> &gt; 50 ppb </a:t>
                      </a:r>
                      <a:br>
                        <a:rPr lang="de-DE" sz="1800" b="1" u="none" strike="noStrike" baseline="0" dirty="0">
                          <a:solidFill>
                            <a:schemeClr val="bg1"/>
                          </a:solidFill>
                        </a:rPr>
                      </a:br>
                      <a:r>
                        <a:rPr lang="de-DE" sz="1800" b="1" u="none" strike="noStrike" baseline="0" dirty="0">
                          <a:solidFill>
                            <a:schemeClr val="bg1"/>
                          </a:solidFill>
                        </a:rPr>
                        <a:t>(bei Kindern </a:t>
                      </a:r>
                      <a:r>
                        <a:rPr lang="de-DE" sz="1800" b="1" u="none" strike="noStrike" baseline="0" dirty="0" err="1">
                          <a:solidFill>
                            <a:schemeClr val="bg1"/>
                          </a:solidFill>
                        </a:rPr>
                        <a:t>FeNO</a:t>
                      </a:r>
                      <a:r>
                        <a:rPr lang="de-DE" sz="1800" b="1" u="none" strike="noStrike" baseline="0" dirty="0">
                          <a:solidFill>
                            <a:schemeClr val="bg1"/>
                          </a:solidFill>
                        </a:rPr>
                        <a:t> &gt; 35 ppb)</a:t>
                      </a:r>
                      <a:endParaRPr lang="de-DE" sz="1800" baseline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489C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1891128"/>
                  </a:ext>
                </a:extLst>
              </a:tr>
              <a:tr h="14971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Diagnosestellung Asthma</a:t>
                      </a:r>
                    </a:p>
                    <a:p>
                      <a:pPr marL="0" algn="l" defTabSz="914400" rtl="0" eaLnBrk="1" latinLnBrk="0" hangingPunct="1"/>
                      <a:endParaRPr lang="de-DE" sz="1800" b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-3603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e-DE" sz="1800" b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alternative Diagnosen prüfen </a:t>
                      </a:r>
                    </a:p>
                    <a:p>
                      <a:pPr marL="360363" marR="0" lvl="0" indent="-3603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e-DE" sz="1800" b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Steroidsensibilität weniger wahrscheinlich</a:t>
                      </a:r>
                    </a:p>
                    <a:p>
                      <a:pPr marL="0" algn="l" defTabSz="914400" rtl="0" eaLnBrk="1" latinLnBrk="0" hangingPunct="1"/>
                      <a:endParaRPr lang="de-DE" sz="1800" b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-3603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e-DE" sz="1800" b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unterstützt die Verdachtsdiagnose Steroidsensibilität</a:t>
                      </a:r>
                    </a:p>
                    <a:p>
                      <a:pPr marL="360363" marR="0" lvl="0" indent="-3603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e-DE" sz="1800" b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Typ-2-Entzündung wahrscheinlich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  <a:alpha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8999939"/>
                  </a:ext>
                </a:extLst>
              </a:tr>
              <a:tr h="17778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Symptome unter Therapie</a:t>
                      </a:r>
                    </a:p>
                    <a:p>
                      <a:pPr marL="0" algn="l" defTabSz="914400" rtl="0" eaLnBrk="1" latinLnBrk="0" hangingPunct="1"/>
                      <a:endParaRPr lang="de-DE" sz="1800" b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-3603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e-DE" sz="1800" b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alternative Diagnosen prüfen </a:t>
                      </a:r>
                    </a:p>
                    <a:p>
                      <a:pPr marL="360363" marR="0" lvl="0" indent="-3603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e-DE" sz="1800" b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Steroiddosis -Erhöhung weniger sinnvoll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-3603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e-DE" sz="1800" b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Therapieadhärenz/ Allergenexposition prüfen </a:t>
                      </a:r>
                    </a:p>
                    <a:p>
                      <a:pPr marL="360363" marR="0" lvl="0" indent="-3603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e-DE" sz="1800" b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bei Adhärenz: Steroiddosis -Erhöhung sinnvoll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3333065"/>
                  </a:ext>
                </a:extLst>
              </a:tr>
              <a:tr h="10184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Symptomfreiheit unter Therapie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Reduktion der Steroiddosis erwägen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1800" b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Reduktion der Steroiddosis vermeiden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  <a:alpha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02310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868220"/>
      </p:ext>
    </p:extLst>
  </p:cSld>
  <p:clrMapOvr>
    <a:masterClrMapping/>
  </p:clrMapOvr>
  <p:transition spd="slow">
    <p:wheel spokes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54134372-F75B-0C1E-2744-4873A19DF27F}"/>
              </a:ext>
            </a:extLst>
          </p:cNvPr>
          <p:cNvGrpSpPr/>
          <p:nvPr/>
        </p:nvGrpSpPr>
        <p:grpSpPr>
          <a:xfrm>
            <a:off x="89087" y="1700808"/>
            <a:ext cx="8965825" cy="4712069"/>
            <a:chOff x="105960" y="938951"/>
            <a:chExt cx="8965825" cy="4712069"/>
          </a:xfrm>
        </p:grpSpPr>
        <p:sp>
          <p:nvSpPr>
            <p:cNvPr id="51" name="Textfeld 50">
              <a:extLst>
                <a:ext uri="{FF2B5EF4-FFF2-40B4-BE49-F238E27FC236}">
                  <a16:creationId xmlns:a16="http://schemas.microsoft.com/office/drawing/2014/main" id="{EC618898-5B0B-2D53-C843-EA1CD6DBE94D}"/>
                </a:ext>
              </a:extLst>
            </p:cNvPr>
            <p:cNvSpPr txBox="1"/>
            <p:nvPr/>
          </p:nvSpPr>
          <p:spPr>
            <a:xfrm>
              <a:off x="105960" y="2708789"/>
              <a:ext cx="1442994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de-DE" sz="1200" dirty="0"/>
                <a:t> </a:t>
              </a:r>
              <a:r>
                <a:rPr lang="de-DE" sz="1200" dirty="0">
                  <a:solidFill>
                    <a:prstClr val="black"/>
                  </a:solidFill>
                </a:rPr>
                <a:t>FEV</a:t>
              </a:r>
              <a:r>
                <a:rPr lang="de-DE" sz="1200" baseline="-25000" dirty="0">
                  <a:solidFill>
                    <a:prstClr val="black"/>
                  </a:solidFill>
                </a:rPr>
                <a:t>1</a:t>
              </a:r>
              <a:r>
                <a:rPr lang="de-DE" sz="1200" dirty="0">
                  <a:solidFill>
                    <a:prstClr val="black"/>
                  </a:solidFill>
                </a:rPr>
                <a:t>-Reversibilität</a:t>
              </a:r>
            </a:p>
            <a:p>
              <a:pPr algn="ctr" defTabSz="685800">
                <a:defRPr/>
              </a:pPr>
              <a:r>
                <a:rPr lang="de-DE" sz="1200" dirty="0">
                  <a:solidFill>
                    <a:prstClr val="black"/>
                  </a:solidFill>
                </a:rPr>
                <a:t>≥ 12%</a:t>
              </a:r>
            </a:p>
          </p:txBody>
        </p:sp>
        <p:sp>
          <p:nvSpPr>
            <p:cNvPr id="4" name="Textfeld 3">
              <a:extLst>
                <a:ext uri="{FF2B5EF4-FFF2-40B4-BE49-F238E27FC236}">
                  <a16:creationId xmlns:a16="http://schemas.microsoft.com/office/drawing/2014/main" id="{2D062A23-AEC7-C913-3DFB-2045ED6988C8}"/>
                </a:ext>
              </a:extLst>
            </p:cNvPr>
            <p:cNvSpPr txBox="1"/>
            <p:nvPr/>
          </p:nvSpPr>
          <p:spPr>
            <a:xfrm>
              <a:off x="2302612" y="938951"/>
              <a:ext cx="4020844" cy="30008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de-DE" sz="1350" dirty="0"/>
                <a:t>Kind/Jugendliche(r) mit typischen Asthma-Symptomen</a:t>
              </a:r>
              <a:endParaRPr lang="de-DE" sz="1350" strike="sngStrike" dirty="0"/>
            </a:p>
          </p:txBody>
        </p:sp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92A25AEE-B096-C23B-FF5F-3DE1D7E52968}"/>
                </a:ext>
              </a:extLst>
            </p:cNvPr>
            <p:cNvSpPr txBox="1"/>
            <p:nvPr/>
          </p:nvSpPr>
          <p:spPr>
            <a:xfrm>
              <a:off x="3076949" y="1498848"/>
              <a:ext cx="2293256" cy="50783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350" dirty="0"/>
                <a:t>Lungenfunktionsprüfung</a:t>
              </a:r>
            </a:p>
            <a:p>
              <a:pPr algn="ctr"/>
              <a:r>
                <a:rPr lang="de-DE" sz="1350" dirty="0"/>
                <a:t>(wenn verfügbar inkl. </a:t>
              </a:r>
              <a:r>
                <a:rPr lang="de-DE" sz="1350" dirty="0" err="1"/>
                <a:t>FeNO</a:t>
              </a:r>
              <a:r>
                <a:rPr lang="de-DE" sz="1350" dirty="0"/>
                <a:t>*) </a:t>
              </a:r>
            </a:p>
          </p:txBody>
        </p:sp>
        <p:cxnSp>
          <p:nvCxnSpPr>
            <p:cNvPr id="9" name="Gerade Verbindung mit Pfeil 8">
              <a:extLst>
                <a:ext uri="{FF2B5EF4-FFF2-40B4-BE49-F238E27FC236}">
                  <a16:creationId xmlns:a16="http://schemas.microsoft.com/office/drawing/2014/main" id="{D1391862-8BD2-D27E-3A1A-D1A87C8AAE7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30247" y="1706972"/>
              <a:ext cx="626927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Gerade Verbindung mit Pfeil 43">
              <a:extLst>
                <a:ext uri="{FF2B5EF4-FFF2-40B4-BE49-F238E27FC236}">
                  <a16:creationId xmlns:a16="http://schemas.microsoft.com/office/drawing/2014/main" id="{CD4170AD-DD63-B6F8-DF99-1682EC84256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352629" y="1724568"/>
              <a:ext cx="655146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Textfeld 1">
              <a:extLst>
                <a:ext uri="{FF2B5EF4-FFF2-40B4-BE49-F238E27FC236}">
                  <a16:creationId xmlns:a16="http://schemas.microsoft.com/office/drawing/2014/main" id="{45B675DA-C88D-0291-8ADD-E8065EF7D569}"/>
                </a:ext>
              </a:extLst>
            </p:cNvPr>
            <p:cNvSpPr txBox="1"/>
            <p:nvPr/>
          </p:nvSpPr>
          <p:spPr>
            <a:xfrm>
              <a:off x="858619" y="1589873"/>
              <a:ext cx="1395899" cy="30008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FEV</a:t>
              </a:r>
              <a:r>
                <a:rPr lang="de-DE" sz="1350" baseline="-25000" dirty="0">
                  <a:solidFill>
                    <a:prstClr val="black"/>
                  </a:solidFill>
                  <a:latin typeface="Calibri" panose="020F0502020204030204"/>
                </a:rPr>
                <a:t>1 </a:t>
              </a: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% FVC &lt; LLN</a:t>
              </a:r>
            </a:p>
          </p:txBody>
        </p:sp>
        <p:sp>
          <p:nvSpPr>
            <p:cNvPr id="50" name="Textfeld 49">
              <a:extLst>
                <a:ext uri="{FF2B5EF4-FFF2-40B4-BE49-F238E27FC236}">
                  <a16:creationId xmlns:a16="http://schemas.microsoft.com/office/drawing/2014/main" id="{386FF525-FC9F-1A4A-AAC7-DE7EF9BB6EEC}"/>
                </a:ext>
              </a:extLst>
            </p:cNvPr>
            <p:cNvSpPr txBox="1"/>
            <p:nvPr/>
          </p:nvSpPr>
          <p:spPr>
            <a:xfrm>
              <a:off x="691545" y="2086162"/>
              <a:ext cx="1730048" cy="30008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350" dirty="0"/>
                <a:t>Reversibilitätsprüfung</a:t>
              </a:r>
            </a:p>
          </p:txBody>
        </p:sp>
        <p:sp>
          <p:nvSpPr>
            <p:cNvPr id="52" name="Textfeld 51">
              <a:extLst>
                <a:ext uri="{FF2B5EF4-FFF2-40B4-BE49-F238E27FC236}">
                  <a16:creationId xmlns:a16="http://schemas.microsoft.com/office/drawing/2014/main" id="{71228BF0-68BA-7EF2-6469-CB5EEF83091A}"/>
                </a:ext>
              </a:extLst>
            </p:cNvPr>
            <p:cNvSpPr txBox="1"/>
            <p:nvPr/>
          </p:nvSpPr>
          <p:spPr>
            <a:xfrm>
              <a:off x="1778799" y="2708789"/>
              <a:ext cx="1552450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de-DE" sz="1200" dirty="0">
                  <a:solidFill>
                    <a:prstClr val="black"/>
                  </a:solidFill>
                  <a:latin typeface="Calibri" panose="020F0502020204030204"/>
                </a:rPr>
                <a:t>FEV</a:t>
              </a:r>
              <a:r>
                <a:rPr lang="de-DE" sz="1200" baseline="-25000" dirty="0">
                  <a:solidFill>
                    <a:prstClr val="black"/>
                  </a:solidFill>
                  <a:latin typeface="Calibri" panose="020F0502020204030204"/>
                </a:rPr>
                <a:t>1</a:t>
              </a:r>
              <a:r>
                <a:rPr lang="de-DE" sz="1200" dirty="0">
                  <a:solidFill>
                    <a:prstClr val="black"/>
                  </a:solidFill>
                  <a:latin typeface="Calibri" panose="020F0502020204030204"/>
                </a:rPr>
                <a:t>-Reversibilität</a:t>
              </a:r>
            </a:p>
            <a:p>
              <a:pPr algn="ctr" defTabSz="685800">
                <a:defRPr/>
              </a:pPr>
              <a:r>
                <a:rPr lang="de-DE" sz="1200" dirty="0">
                  <a:solidFill>
                    <a:prstClr val="black"/>
                  </a:solidFill>
                  <a:latin typeface="Calibri" panose="020F0502020204030204"/>
                </a:rPr>
                <a:t>&lt; 12%</a:t>
              </a:r>
            </a:p>
          </p:txBody>
        </p:sp>
        <p:cxnSp>
          <p:nvCxnSpPr>
            <p:cNvPr id="57" name="Gerade Verbindung mit Pfeil 56">
              <a:extLst>
                <a:ext uri="{FF2B5EF4-FFF2-40B4-BE49-F238E27FC236}">
                  <a16:creationId xmlns:a16="http://schemas.microsoft.com/office/drawing/2014/main" id="{4BF82978-885C-159E-7E3E-81216A7608F2}"/>
                </a:ext>
              </a:extLst>
            </p:cNvPr>
            <p:cNvCxnSpPr>
              <a:cxnSpLocks/>
            </p:cNvCxnSpPr>
            <p:nvPr/>
          </p:nvCxnSpPr>
          <p:spPr>
            <a:xfrm>
              <a:off x="2555024" y="3192235"/>
              <a:ext cx="0" cy="22043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80EFEBE2-485A-4DEA-818C-0191EE9C371C}"/>
                </a:ext>
              </a:extLst>
            </p:cNvPr>
            <p:cNvSpPr txBox="1"/>
            <p:nvPr/>
          </p:nvSpPr>
          <p:spPr>
            <a:xfrm>
              <a:off x="2187608" y="3470098"/>
              <a:ext cx="729688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200" dirty="0" err="1"/>
                <a:t>FeNO</a:t>
              </a:r>
              <a:r>
                <a:rPr lang="de-DE" sz="1200" dirty="0"/>
                <a:t> </a:t>
              </a:r>
            </a:p>
            <a:p>
              <a:pPr algn="ctr"/>
              <a:r>
                <a:rPr lang="de-DE" sz="1200" dirty="0"/>
                <a:t>&lt; 25 ppb</a:t>
              </a:r>
            </a:p>
          </p:txBody>
        </p:sp>
        <p:sp>
          <p:nvSpPr>
            <p:cNvPr id="59" name="Textfeld 58">
              <a:extLst>
                <a:ext uri="{FF2B5EF4-FFF2-40B4-BE49-F238E27FC236}">
                  <a16:creationId xmlns:a16="http://schemas.microsoft.com/office/drawing/2014/main" id="{83307162-54B3-5629-D537-894872110C59}"/>
                </a:ext>
              </a:extLst>
            </p:cNvPr>
            <p:cNvSpPr txBox="1"/>
            <p:nvPr/>
          </p:nvSpPr>
          <p:spPr>
            <a:xfrm>
              <a:off x="3600027" y="2706558"/>
              <a:ext cx="729688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200" dirty="0" err="1"/>
                <a:t>FeNO</a:t>
              </a:r>
              <a:r>
                <a:rPr lang="de-DE" sz="1200" dirty="0"/>
                <a:t> </a:t>
              </a:r>
            </a:p>
            <a:p>
              <a:pPr algn="ctr"/>
              <a:r>
                <a:rPr lang="de-DE" sz="1200" dirty="0"/>
                <a:t>≥ 25 ppb</a:t>
              </a:r>
            </a:p>
          </p:txBody>
        </p:sp>
        <p:sp>
          <p:nvSpPr>
            <p:cNvPr id="61" name="Textfeld 60">
              <a:extLst>
                <a:ext uri="{FF2B5EF4-FFF2-40B4-BE49-F238E27FC236}">
                  <a16:creationId xmlns:a16="http://schemas.microsoft.com/office/drawing/2014/main" id="{675AC280-1B91-FD6A-EFDC-A928BF1716D1}"/>
                </a:ext>
              </a:extLst>
            </p:cNvPr>
            <p:cNvSpPr txBox="1"/>
            <p:nvPr/>
          </p:nvSpPr>
          <p:spPr>
            <a:xfrm>
              <a:off x="6266225" y="1589873"/>
              <a:ext cx="1382173" cy="30008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FEV</a:t>
              </a:r>
              <a:r>
                <a:rPr lang="de-DE" sz="1350" baseline="-25000" dirty="0">
                  <a:solidFill>
                    <a:prstClr val="black"/>
                  </a:solidFill>
                  <a:latin typeface="Calibri" panose="020F0502020204030204"/>
                </a:rPr>
                <a:t>1 </a:t>
              </a: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% FVC ≥ LLN</a:t>
              </a:r>
            </a:p>
          </p:txBody>
        </p:sp>
        <p:sp>
          <p:nvSpPr>
            <p:cNvPr id="62" name="Textfeld 61">
              <a:extLst>
                <a:ext uri="{FF2B5EF4-FFF2-40B4-BE49-F238E27FC236}">
                  <a16:creationId xmlns:a16="http://schemas.microsoft.com/office/drawing/2014/main" id="{9D7F3B7E-130B-75F0-15C2-D8E7D43AEF72}"/>
                </a:ext>
              </a:extLst>
            </p:cNvPr>
            <p:cNvSpPr txBox="1"/>
            <p:nvPr/>
          </p:nvSpPr>
          <p:spPr>
            <a:xfrm>
              <a:off x="6994738" y="4344056"/>
              <a:ext cx="1395506" cy="577081"/>
            </a:xfrm>
            <a:prstGeom prst="rect">
              <a:avLst/>
            </a:prstGeom>
            <a:solidFill>
              <a:srgbClr val="3399CC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050" b="1" dirty="0">
                  <a:solidFill>
                    <a:schemeClr val="bg1"/>
                  </a:solidFill>
                </a:rPr>
                <a:t>Asthma </a:t>
              </a:r>
            </a:p>
            <a:p>
              <a:pPr algn="ctr"/>
              <a:r>
                <a:rPr lang="de-DE" sz="1050" b="1" dirty="0">
                  <a:solidFill>
                    <a:schemeClr val="bg1"/>
                  </a:solidFill>
                </a:rPr>
                <a:t>unwahrscheinlich,</a:t>
              </a:r>
            </a:p>
            <a:p>
              <a:pPr algn="ctr"/>
              <a:r>
                <a:rPr lang="de-DE" sz="1050" b="1" dirty="0">
                  <a:solidFill>
                    <a:schemeClr val="bg1"/>
                  </a:solidFill>
                </a:rPr>
                <a:t>ggfs. </a:t>
              </a:r>
              <a:r>
                <a:rPr lang="de-DE" sz="1050" b="1" dirty="0" err="1">
                  <a:solidFill>
                    <a:schemeClr val="bg1"/>
                  </a:solidFill>
                </a:rPr>
                <a:t>Reevaluation</a:t>
              </a:r>
              <a:endParaRPr lang="de-DE" sz="1050" b="1" dirty="0">
                <a:solidFill>
                  <a:schemeClr val="bg1"/>
                </a:solidFill>
              </a:endParaRPr>
            </a:p>
          </p:txBody>
        </p:sp>
        <p:sp>
          <p:nvSpPr>
            <p:cNvPr id="63" name="Textfeld 62">
              <a:extLst>
                <a:ext uri="{FF2B5EF4-FFF2-40B4-BE49-F238E27FC236}">
                  <a16:creationId xmlns:a16="http://schemas.microsoft.com/office/drawing/2014/main" id="{FF6BD5B0-3BAA-3DD2-3CA5-2063188D2E9D}"/>
                </a:ext>
              </a:extLst>
            </p:cNvPr>
            <p:cNvSpPr txBox="1"/>
            <p:nvPr/>
          </p:nvSpPr>
          <p:spPr>
            <a:xfrm>
              <a:off x="7716652" y="2700203"/>
              <a:ext cx="1203651" cy="2769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00" dirty="0"/>
                <a:t>BHR-Tests</a:t>
              </a:r>
            </a:p>
          </p:txBody>
        </p: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AD0950D9-8249-A7F5-4941-B6E7544F4BCC}"/>
                </a:ext>
              </a:extLst>
            </p:cNvPr>
            <p:cNvSpPr txBox="1"/>
            <p:nvPr/>
          </p:nvSpPr>
          <p:spPr>
            <a:xfrm>
              <a:off x="8449210" y="3661847"/>
              <a:ext cx="622575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00" dirty="0"/>
                <a:t>Positiv</a:t>
              </a:r>
            </a:p>
            <a:p>
              <a:pPr algn="ctr"/>
              <a:endParaRPr lang="de-DE" sz="1200" dirty="0"/>
            </a:p>
          </p:txBody>
        </p:sp>
        <p:sp>
          <p:nvSpPr>
            <p:cNvPr id="69" name="Textfeld 68">
              <a:extLst>
                <a:ext uri="{FF2B5EF4-FFF2-40B4-BE49-F238E27FC236}">
                  <a16:creationId xmlns:a16="http://schemas.microsoft.com/office/drawing/2014/main" id="{9DE39DA0-5089-668B-AF0E-B6843DCB9AB1}"/>
                </a:ext>
              </a:extLst>
            </p:cNvPr>
            <p:cNvSpPr txBox="1"/>
            <p:nvPr/>
          </p:nvSpPr>
          <p:spPr>
            <a:xfrm>
              <a:off x="7739936" y="2085421"/>
              <a:ext cx="1190390" cy="30008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de-DE" sz="1350" dirty="0" err="1"/>
                <a:t>FeNO</a:t>
              </a:r>
              <a:r>
                <a:rPr lang="de-DE" sz="1350" dirty="0"/>
                <a:t> &lt;25 ppb</a:t>
              </a:r>
            </a:p>
          </p:txBody>
        </p:sp>
        <p:sp>
          <p:nvSpPr>
            <p:cNvPr id="71" name="Textfeld 70">
              <a:extLst>
                <a:ext uri="{FF2B5EF4-FFF2-40B4-BE49-F238E27FC236}">
                  <a16:creationId xmlns:a16="http://schemas.microsoft.com/office/drawing/2014/main" id="{D0241216-7221-B7BA-FA73-37D704FEEC19}"/>
                </a:ext>
              </a:extLst>
            </p:cNvPr>
            <p:cNvSpPr txBox="1"/>
            <p:nvPr/>
          </p:nvSpPr>
          <p:spPr>
            <a:xfrm>
              <a:off x="4675420" y="2709821"/>
              <a:ext cx="1208292" cy="64633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00" dirty="0"/>
                <a:t>Behandlung über 6-8 Wochen</a:t>
              </a:r>
            </a:p>
          </p:txBody>
        </p:sp>
        <p:sp>
          <p:nvSpPr>
            <p:cNvPr id="72" name="Textfeld 71">
              <a:extLst>
                <a:ext uri="{FF2B5EF4-FFF2-40B4-BE49-F238E27FC236}">
                  <a16:creationId xmlns:a16="http://schemas.microsoft.com/office/drawing/2014/main" id="{D6CD92D8-1CC6-0980-5934-28F8F3B89FA5}"/>
                </a:ext>
              </a:extLst>
            </p:cNvPr>
            <p:cNvSpPr txBox="1"/>
            <p:nvPr/>
          </p:nvSpPr>
          <p:spPr>
            <a:xfrm>
              <a:off x="4917643" y="3661847"/>
              <a:ext cx="939440" cy="2769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de-DE" sz="1200" dirty="0"/>
                <a:t>Ansprechen</a:t>
              </a:r>
            </a:p>
          </p:txBody>
        </p:sp>
        <p:sp>
          <p:nvSpPr>
            <p:cNvPr id="73" name="Textfeld 72">
              <a:extLst>
                <a:ext uri="{FF2B5EF4-FFF2-40B4-BE49-F238E27FC236}">
                  <a16:creationId xmlns:a16="http://schemas.microsoft.com/office/drawing/2014/main" id="{C8A3CF41-3021-8D19-108D-4A4860F20724}"/>
                </a:ext>
              </a:extLst>
            </p:cNvPr>
            <p:cNvSpPr txBox="1"/>
            <p:nvPr/>
          </p:nvSpPr>
          <p:spPr>
            <a:xfrm>
              <a:off x="3724777" y="3672687"/>
              <a:ext cx="994500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de-DE" sz="1200" dirty="0"/>
                <a:t>Kein </a:t>
              </a:r>
            </a:p>
            <a:p>
              <a:r>
                <a:rPr lang="de-DE" sz="1200" dirty="0"/>
                <a:t>Ansprechen</a:t>
              </a:r>
            </a:p>
          </p:txBody>
        </p:sp>
        <p:sp>
          <p:nvSpPr>
            <p:cNvPr id="75" name="Textfeld 74">
              <a:extLst>
                <a:ext uri="{FF2B5EF4-FFF2-40B4-BE49-F238E27FC236}">
                  <a16:creationId xmlns:a16="http://schemas.microsoft.com/office/drawing/2014/main" id="{5B71648C-F0AC-CDAA-A7BF-46B3588D346A}"/>
                </a:ext>
              </a:extLst>
            </p:cNvPr>
            <p:cNvSpPr txBox="1"/>
            <p:nvPr/>
          </p:nvSpPr>
          <p:spPr>
            <a:xfrm>
              <a:off x="5743711" y="5235522"/>
              <a:ext cx="2646533" cy="415498"/>
            </a:xfrm>
            <a:prstGeom prst="rect">
              <a:avLst/>
            </a:prstGeom>
            <a:solidFill>
              <a:srgbClr val="E68323">
                <a:alpha val="50000"/>
              </a:srgb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050" b="1" dirty="0"/>
                <a:t>Asthma wahrscheinlich,</a:t>
              </a:r>
            </a:p>
            <a:p>
              <a:pPr algn="ctr"/>
              <a:r>
                <a:rPr lang="de-DE" sz="1050" b="1" dirty="0" err="1"/>
                <a:t>Reevaluation</a:t>
              </a:r>
              <a:r>
                <a:rPr lang="de-DE" sz="1050" b="1" dirty="0"/>
                <a:t> erforderlich</a:t>
              </a:r>
            </a:p>
          </p:txBody>
        </p:sp>
        <p:sp>
          <p:nvSpPr>
            <p:cNvPr id="83" name="Textfeld 82">
              <a:extLst>
                <a:ext uri="{FF2B5EF4-FFF2-40B4-BE49-F238E27FC236}">
                  <a16:creationId xmlns:a16="http://schemas.microsoft.com/office/drawing/2014/main" id="{AE8B9CCF-7977-9292-BD36-D0D1A8C7CD31}"/>
                </a:ext>
              </a:extLst>
            </p:cNvPr>
            <p:cNvSpPr txBox="1"/>
            <p:nvPr/>
          </p:nvSpPr>
          <p:spPr>
            <a:xfrm>
              <a:off x="5513034" y="2085421"/>
              <a:ext cx="1228863" cy="30008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de-DE" sz="1350" dirty="0" err="1"/>
                <a:t>FeNO</a:t>
              </a:r>
              <a:r>
                <a:rPr lang="de-DE" sz="1350" dirty="0"/>
                <a:t> ≥ 25 ppb</a:t>
              </a:r>
            </a:p>
          </p:txBody>
        </p:sp>
        <p:cxnSp>
          <p:nvCxnSpPr>
            <p:cNvPr id="85" name="Gerade Verbindung mit Pfeil 84">
              <a:extLst>
                <a:ext uri="{FF2B5EF4-FFF2-40B4-BE49-F238E27FC236}">
                  <a16:creationId xmlns:a16="http://schemas.microsoft.com/office/drawing/2014/main" id="{6011E4FA-9095-4724-1AF3-69E8ECB59532}"/>
                </a:ext>
              </a:extLst>
            </p:cNvPr>
            <p:cNvCxnSpPr>
              <a:cxnSpLocks/>
            </p:cNvCxnSpPr>
            <p:nvPr/>
          </p:nvCxnSpPr>
          <p:spPr>
            <a:xfrm>
              <a:off x="8325769" y="2400221"/>
              <a:ext cx="0" cy="25096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Gerade Verbindung mit Pfeil 126">
              <a:extLst>
                <a:ext uri="{FF2B5EF4-FFF2-40B4-BE49-F238E27FC236}">
                  <a16:creationId xmlns:a16="http://schemas.microsoft.com/office/drawing/2014/main" id="{A81B34DC-9C24-68AE-9B5D-2B1F6CAD9276}"/>
                </a:ext>
              </a:extLst>
            </p:cNvPr>
            <p:cNvCxnSpPr>
              <a:cxnSpLocks/>
            </p:cNvCxnSpPr>
            <p:nvPr/>
          </p:nvCxnSpPr>
          <p:spPr>
            <a:xfrm>
              <a:off x="4365706" y="2929112"/>
              <a:ext cx="260727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feld 46">
              <a:extLst>
                <a:ext uri="{FF2B5EF4-FFF2-40B4-BE49-F238E27FC236}">
                  <a16:creationId xmlns:a16="http://schemas.microsoft.com/office/drawing/2014/main" id="{157E1412-7DAC-F839-D108-0BE85E52C925}"/>
                </a:ext>
              </a:extLst>
            </p:cNvPr>
            <p:cNvSpPr txBox="1"/>
            <p:nvPr/>
          </p:nvSpPr>
          <p:spPr>
            <a:xfrm>
              <a:off x="5839411" y="4344055"/>
              <a:ext cx="1057715" cy="415498"/>
            </a:xfrm>
            <a:prstGeom prst="rect">
              <a:avLst/>
            </a:prstGeom>
            <a:solidFill>
              <a:srgbClr val="E68323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050" dirty="0">
                  <a:solidFill>
                    <a:schemeClr val="bg1"/>
                  </a:solidFill>
                </a:rPr>
                <a:t>Diagnose</a:t>
              </a:r>
            </a:p>
            <a:p>
              <a:pPr algn="ctr"/>
              <a:r>
                <a:rPr lang="de-DE" sz="1050" dirty="0">
                  <a:solidFill>
                    <a:schemeClr val="bg1"/>
                  </a:solidFill>
                </a:rPr>
                <a:t>Asthma</a:t>
              </a:r>
            </a:p>
          </p:txBody>
        </p:sp>
        <p:sp>
          <p:nvSpPr>
            <p:cNvPr id="48" name="Textfeld 47">
              <a:extLst>
                <a:ext uri="{FF2B5EF4-FFF2-40B4-BE49-F238E27FC236}">
                  <a16:creationId xmlns:a16="http://schemas.microsoft.com/office/drawing/2014/main" id="{FF6BD5B0-3BAA-3DD2-3CA5-2063188D2E9D}"/>
                </a:ext>
              </a:extLst>
            </p:cNvPr>
            <p:cNvSpPr txBox="1"/>
            <p:nvPr/>
          </p:nvSpPr>
          <p:spPr>
            <a:xfrm>
              <a:off x="6161618" y="2700203"/>
              <a:ext cx="1203651" cy="2769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00" dirty="0"/>
                <a:t>BHR-Tests</a:t>
              </a:r>
            </a:p>
          </p:txBody>
        </p:sp>
        <p:sp>
          <p:nvSpPr>
            <p:cNvPr id="82" name="Textfeld 81">
              <a:extLst>
                <a:ext uri="{FF2B5EF4-FFF2-40B4-BE49-F238E27FC236}">
                  <a16:creationId xmlns:a16="http://schemas.microsoft.com/office/drawing/2014/main" id="{AD0950D9-8249-A7F5-4941-B6E7544F4BCC}"/>
                </a:ext>
              </a:extLst>
            </p:cNvPr>
            <p:cNvSpPr txBox="1"/>
            <p:nvPr/>
          </p:nvSpPr>
          <p:spPr>
            <a:xfrm>
              <a:off x="6004572" y="3661847"/>
              <a:ext cx="709525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00" dirty="0"/>
                <a:t>Positiv</a:t>
              </a:r>
            </a:p>
            <a:p>
              <a:pPr algn="ctr"/>
              <a:endParaRPr lang="de-DE" sz="1200" dirty="0"/>
            </a:p>
          </p:txBody>
        </p:sp>
        <p:sp>
          <p:nvSpPr>
            <p:cNvPr id="32" name="Textfeld 31">
              <a:extLst>
                <a:ext uri="{FF2B5EF4-FFF2-40B4-BE49-F238E27FC236}">
                  <a16:creationId xmlns:a16="http://schemas.microsoft.com/office/drawing/2014/main" id="{C672FEF0-735B-E0B5-3FB4-4FA9DD442065}"/>
                </a:ext>
              </a:extLst>
            </p:cNvPr>
            <p:cNvSpPr txBox="1"/>
            <p:nvPr/>
          </p:nvSpPr>
          <p:spPr>
            <a:xfrm>
              <a:off x="1846250" y="4250498"/>
              <a:ext cx="1395506" cy="577081"/>
            </a:xfrm>
            <a:prstGeom prst="rect">
              <a:avLst/>
            </a:prstGeom>
            <a:solidFill>
              <a:srgbClr val="339BD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050" b="1" dirty="0">
                  <a:solidFill>
                    <a:schemeClr val="bg1"/>
                  </a:solidFill>
                </a:rPr>
                <a:t>Asthma </a:t>
              </a:r>
            </a:p>
            <a:p>
              <a:pPr algn="ctr"/>
              <a:r>
                <a:rPr lang="de-DE" sz="1050" b="1" dirty="0">
                  <a:solidFill>
                    <a:schemeClr val="bg1"/>
                  </a:solidFill>
                </a:rPr>
                <a:t>unwahrscheinlich,</a:t>
              </a:r>
            </a:p>
            <a:p>
              <a:pPr algn="ctr"/>
              <a:r>
                <a:rPr lang="de-DE" sz="1050" b="1" dirty="0">
                  <a:solidFill>
                    <a:schemeClr val="bg1"/>
                  </a:solidFill>
                </a:rPr>
                <a:t>ggfs. </a:t>
              </a:r>
              <a:r>
                <a:rPr lang="de-DE" sz="1050" b="1" dirty="0" err="1">
                  <a:solidFill>
                    <a:schemeClr val="bg1"/>
                  </a:solidFill>
                </a:rPr>
                <a:t>Reevaluation</a:t>
              </a:r>
              <a:endParaRPr lang="de-DE" sz="1050" b="1" dirty="0">
                <a:solidFill>
                  <a:schemeClr val="bg1"/>
                </a:solidFill>
              </a:endParaRPr>
            </a:p>
          </p:txBody>
        </p:sp>
        <p:cxnSp>
          <p:nvCxnSpPr>
            <p:cNvPr id="33" name="Gerade Verbindung mit Pfeil 32">
              <a:extLst>
                <a:ext uri="{FF2B5EF4-FFF2-40B4-BE49-F238E27FC236}">
                  <a16:creationId xmlns:a16="http://schemas.microsoft.com/office/drawing/2014/main" id="{FC6D54F4-CFA8-856F-5C87-E0C638848E20}"/>
                </a:ext>
              </a:extLst>
            </p:cNvPr>
            <p:cNvCxnSpPr>
              <a:cxnSpLocks/>
            </p:cNvCxnSpPr>
            <p:nvPr/>
          </p:nvCxnSpPr>
          <p:spPr>
            <a:xfrm>
              <a:off x="2546861" y="3976007"/>
              <a:ext cx="0" cy="22043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Gerade Verbindung mit Pfeil 33">
              <a:extLst>
                <a:ext uri="{FF2B5EF4-FFF2-40B4-BE49-F238E27FC236}">
                  <a16:creationId xmlns:a16="http://schemas.microsoft.com/office/drawing/2014/main" id="{4FB6719C-51CA-76C4-AFB9-573B68525704}"/>
                </a:ext>
              </a:extLst>
            </p:cNvPr>
            <p:cNvCxnSpPr>
              <a:cxnSpLocks/>
            </p:cNvCxnSpPr>
            <p:nvPr/>
          </p:nvCxnSpPr>
          <p:spPr>
            <a:xfrm>
              <a:off x="1558982" y="1897642"/>
              <a:ext cx="0" cy="16792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Gerade Verbindung mit Pfeil 35">
              <a:extLst>
                <a:ext uri="{FF2B5EF4-FFF2-40B4-BE49-F238E27FC236}">
                  <a16:creationId xmlns:a16="http://schemas.microsoft.com/office/drawing/2014/main" id="{35B5BCA7-4C52-AB78-B4CB-4D277DAF7F30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3477589" y="2836535"/>
              <a:ext cx="0" cy="16792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Gerade Verbindung mit Pfeil 36">
              <a:extLst>
                <a:ext uri="{FF2B5EF4-FFF2-40B4-BE49-F238E27FC236}">
                  <a16:creationId xmlns:a16="http://schemas.microsoft.com/office/drawing/2014/main" id="{C314C341-7ECB-A9DD-0FB7-6D2E32A4577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320604" y="4527497"/>
              <a:ext cx="900054" cy="66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Gerade Verbindung 39">
              <a:extLst>
                <a:ext uri="{FF2B5EF4-FFF2-40B4-BE49-F238E27FC236}">
                  <a16:creationId xmlns:a16="http://schemas.microsoft.com/office/drawing/2014/main" id="{D44789EE-14E5-C2CD-E72A-249B136352ED}"/>
                </a:ext>
              </a:extLst>
            </p:cNvPr>
            <p:cNvCxnSpPr>
              <a:cxnSpLocks/>
              <a:stCxn id="73" idx="2"/>
            </p:cNvCxnSpPr>
            <p:nvPr/>
          </p:nvCxnSpPr>
          <p:spPr>
            <a:xfrm>
              <a:off x="4222027" y="4134352"/>
              <a:ext cx="0" cy="39091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feld 42">
              <a:extLst>
                <a:ext uri="{FF2B5EF4-FFF2-40B4-BE49-F238E27FC236}">
                  <a16:creationId xmlns:a16="http://schemas.microsoft.com/office/drawing/2014/main" id="{EBD82A28-D863-3ECB-BB81-94F7E091C996}"/>
                </a:ext>
              </a:extLst>
            </p:cNvPr>
            <p:cNvSpPr txBox="1"/>
            <p:nvPr/>
          </p:nvSpPr>
          <p:spPr>
            <a:xfrm>
              <a:off x="311131" y="3461965"/>
              <a:ext cx="1057715" cy="415498"/>
            </a:xfrm>
            <a:prstGeom prst="rect">
              <a:avLst/>
            </a:prstGeom>
            <a:solidFill>
              <a:srgbClr val="E68323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050" dirty="0">
                  <a:solidFill>
                    <a:schemeClr val="bg1"/>
                  </a:solidFill>
                </a:rPr>
                <a:t>Diagnose</a:t>
              </a:r>
            </a:p>
            <a:p>
              <a:pPr algn="ctr"/>
              <a:r>
                <a:rPr lang="de-DE" sz="1050" dirty="0">
                  <a:solidFill>
                    <a:schemeClr val="bg1"/>
                  </a:solidFill>
                </a:rPr>
                <a:t>Asthma</a:t>
              </a:r>
            </a:p>
          </p:txBody>
        </p:sp>
        <p:cxnSp>
          <p:nvCxnSpPr>
            <p:cNvPr id="45" name="Gerade Verbindung mit Pfeil 44">
              <a:extLst>
                <a:ext uri="{FF2B5EF4-FFF2-40B4-BE49-F238E27FC236}">
                  <a16:creationId xmlns:a16="http://schemas.microsoft.com/office/drawing/2014/main" id="{3DBE0CDD-BD4F-42A9-169C-FBDB40B5F6AF}"/>
                </a:ext>
              </a:extLst>
            </p:cNvPr>
            <p:cNvCxnSpPr>
              <a:cxnSpLocks/>
            </p:cNvCxnSpPr>
            <p:nvPr/>
          </p:nvCxnSpPr>
          <p:spPr>
            <a:xfrm>
              <a:off x="824197" y="3200398"/>
              <a:ext cx="0" cy="22043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Gerade Verbindung mit Pfeil 45">
              <a:extLst>
                <a:ext uri="{FF2B5EF4-FFF2-40B4-BE49-F238E27FC236}">
                  <a16:creationId xmlns:a16="http://schemas.microsoft.com/office/drawing/2014/main" id="{DBB40017-06F8-9853-1939-80B948D998E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474063" y="2449311"/>
              <a:ext cx="269648" cy="13645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Gerade Verbindung mit Pfeil 48">
              <a:extLst>
                <a:ext uri="{FF2B5EF4-FFF2-40B4-BE49-F238E27FC236}">
                  <a16:creationId xmlns:a16="http://schemas.microsoft.com/office/drawing/2014/main" id="{DB4C1ED6-267B-D3CB-0ADA-BA666DD344E0}"/>
                </a:ext>
              </a:extLst>
            </p:cNvPr>
            <p:cNvCxnSpPr>
              <a:cxnSpLocks/>
            </p:cNvCxnSpPr>
            <p:nvPr/>
          </p:nvCxnSpPr>
          <p:spPr>
            <a:xfrm>
              <a:off x="6315431" y="2457963"/>
              <a:ext cx="267482" cy="12780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Gerade Verbindung mit Pfeil 87">
              <a:extLst>
                <a:ext uri="{FF2B5EF4-FFF2-40B4-BE49-F238E27FC236}">
                  <a16:creationId xmlns:a16="http://schemas.microsoft.com/office/drawing/2014/main" id="{AC2F62EB-6A71-E60B-45C9-C97C9D8EEA0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1873" y="2449311"/>
              <a:ext cx="269648" cy="13645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Gerade Verbindung mit Pfeil 88">
              <a:extLst>
                <a:ext uri="{FF2B5EF4-FFF2-40B4-BE49-F238E27FC236}">
                  <a16:creationId xmlns:a16="http://schemas.microsoft.com/office/drawing/2014/main" id="{898C6062-751F-31DC-79AB-0D2EF82919DC}"/>
                </a:ext>
              </a:extLst>
            </p:cNvPr>
            <p:cNvCxnSpPr>
              <a:cxnSpLocks/>
            </p:cNvCxnSpPr>
            <p:nvPr/>
          </p:nvCxnSpPr>
          <p:spPr>
            <a:xfrm>
              <a:off x="1833241" y="2457963"/>
              <a:ext cx="267482" cy="12780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Gerade Verbindung mit Pfeil 89">
              <a:extLst>
                <a:ext uri="{FF2B5EF4-FFF2-40B4-BE49-F238E27FC236}">
                  <a16:creationId xmlns:a16="http://schemas.microsoft.com/office/drawing/2014/main" id="{D1A4813E-1CC0-7C51-0E40-035C24CDDBF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52774" y="3399682"/>
              <a:ext cx="564869" cy="24246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Gerade Verbindung mit Pfeil 90">
              <a:extLst>
                <a:ext uri="{FF2B5EF4-FFF2-40B4-BE49-F238E27FC236}">
                  <a16:creationId xmlns:a16="http://schemas.microsoft.com/office/drawing/2014/main" id="{0FAEEA5F-3ECB-C4A2-CB89-FAF03AAEE67A}"/>
                </a:ext>
              </a:extLst>
            </p:cNvPr>
            <p:cNvCxnSpPr>
              <a:cxnSpLocks/>
            </p:cNvCxnSpPr>
            <p:nvPr/>
          </p:nvCxnSpPr>
          <p:spPr>
            <a:xfrm>
              <a:off x="5468617" y="3391804"/>
              <a:ext cx="126413" cy="232464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Gerade Verbindung mit Pfeil 101">
              <a:extLst>
                <a:ext uri="{FF2B5EF4-FFF2-40B4-BE49-F238E27FC236}">
                  <a16:creationId xmlns:a16="http://schemas.microsoft.com/office/drawing/2014/main" id="{954DD034-FE96-544E-D3F4-E14C989B5C95}"/>
                </a:ext>
              </a:extLst>
            </p:cNvPr>
            <p:cNvCxnSpPr>
              <a:cxnSpLocks/>
            </p:cNvCxnSpPr>
            <p:nvPr/>
          </p:nvCxnSpPr>
          <p:spPr>
            <a:xfrm>
              <a:off x="7224989" y="4142820"/>
              <a:ext cx="0" cy="16792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Gerade Verbindung mit Pfeil 102">
              <a:extLst>
                <a:ext uri="{FF2B5EF4-FFF2-40B4-BE49-F238E27FC236}">
                  <a16:creationId xmlns:a16="http://schemas.microsoft.com/office/drawing/2014/main" id="{FC309876-8907-C032-B0D7-04D15975368F}"/>
                </a:ext>
              </a:extLst>
            </p:cNvPr>
            <p:cNvCxnSpPr>
              <a:cxnSpLocks/>
            </p:cNvCxnSpPr>
            <p:nvPr/>
          </p:nvCxnSpPr>
          <p:spPr>
            <a:xfrm>
              <a:off x="8000598" y="4142821"/>
              <a:ext cx="0" cy="16792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Gerade Verbindung mit Pfeil 111">
              <a:extLst>
                <a:ext uri="{FF2B5EF4-FFF2-40B4-BE49-F238E27FC236}">
                  <a16:creationId xmlns:a16="http://schemas.microsoft.com/office/drawing/2014/main" id="{4AE241DC-B8C6-3742-16D7-05843C1A5C2B}"/>
                </a:ext>
              </a:extLst>
            </p:cNvPr>
            <p:cNvCxnSpPr>
              <a:cxnSpLocks/>
              <a:endCxn id="75" idx="3"/>
            </p:cNvCxnSpPr>
            <p:nvPr/>
          </p:nvCxnSpPr>
          <p:spPr>
            <a:xfrm flipH="1">
              <a:off x="8390244" y="5443271"/>
              <a:ext cx="356796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Gerade Verbindung 112">
              <a:extLst>
                <a:ext uri="{FF2B5EF4-FFF2-40B4-BE49-F238E27FC236}">
                  <a16:creationId xmlns:a16="http://schemas.microsoft.com/office/drawing/2014/main" id="{CF7E7CD8-068D-5B50-B910-0E439D88869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747040" y="4142820"/>
              <a:ext cx="2352" cy="130045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Gerade Verbindung mit Pfeil 114">
              <a:extLst>
                <a:ext uri="{FF2B5EF4-FFF2-40B4-BE49-F238E27FC236}">
                  <a16:creationId xmlns:a16="http://schemas.microsoft.com/office/drawing/2014/main" id="{8B02FBAB-30B8-CC47-5A57-03BE24F27118}"/>
                </a:ext>
              </a:extLst>
            </p:cNvPr>
            <p:cNvCxnSpPr>
              <a:cxnSpLocks/>
            </p:cNvCxnSpPr>
            <p:nvPr/>
          </p:nvCxnSpPr>
          <p:spPr>
            <a:xfrm>
              <a:off x="6375905" y="4142821"/>
              <a:ext cx="0" cy="16792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Gerade Verbindung 116">
              <a:extLst>
                <a:ext uri="{FF2B5EF4-FFF2-40B4-BE49-F238E27FC236}">
                  <a16:creationId xmlns:a16="http://schemas.microsoft.com/office/drawing/2014/main" id="{3F9BDB74-4C7C-7B2B-F406-FFDE7A4D6AD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351208" y="4059294"/>
              <a:ext cx="7578" cy="138007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Gerade Verbindung mit Pfeil 117">
              <a:extLst>
                <a:ext uri="{FF2B5EF4-FFF2-40B4-BE49-F238E27FC236}">
                  <a16:creationId xmlns:a16="http://schemas.microsoft.com/office/drawing/2014/main" id="{B9926ADF-39D6-DF51-BD0F-0D4EBD28828F}"/>
                </a:ext>
              </a:extLst>
            </p:cNvPr>
            <p:cNvCxnSpPr>
              <a:cxnSpLocks/>
              <a:endCxn id="75" idx="1"/>
            </p:cNvCxnSpPr>
            <p:nvPr/>
          </p:nvCxnSpPr>
          <p:spPr>
            <a:xfrm>
              <a:off x="5356434" y="5443271"/>
              <a:ext cx="387277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Gerade Verbindung mit Pfeil 134">
              <a:extLst>
                <a:ext uri="{FF2B5EF4-FFF2-40B4-BE49-F238E27FC236}">
                  <a16:creationId xmlns:a16="http://schemas.microsoft.com/office/drawing/2014/main" id="{D6BCDA9F-0AB1-8117-897C-6D83D89AFA1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47869" y="3007985"/>
              <a:ext cx="3545" cy="56878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Gerade Verbindung mit Pfeil 136">
              <a:extLst>
                <a:ext uri="{FF2B5EF4-FFF2-40B4-BE49-F238E27FC236}">
                  <a16:creationId xmlns:a16="http://schemas.microsoft.com/office/drawing/2014/main" id="{655EFF08-CA38-756E-DBEB-2849FD8E906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12853" y="3009303"/>
              <a:ext cx="3545" cy="56878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Gerade Verbindung mit Pfeil 137">
              <a:extLst>
                <a:ext uri="{FF2B5EF4-FFF2-40B4-BE49-F238E27FC236}">
                  <a16:creationId xmlns:a16="http://schemas.microsoft.com/office/drawing/2014/main" id="{0338A2BA-AD3C-16B4-F056-AEEBB48D00E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97744" y="3026556"/>
              <a:ext cx="3545" cy="56878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Gerade Verbindung mit Pfeil 138">
              <a:extLst>
                <a:ext uri="{FF2B5EF4-FFF2-40B4-BE49-F238E27FC236}">
                  <a16:creationId xmlns:a16="http://schemas.microsoft.com/office/drawing/2014/main" id="{E835058F-7B33-04BD-C42C-A8DADD30BEF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755901" y="3009304"/>
              <a:ext cx="3545" cy="56878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Gerade Verbindung mit Pfeil 141">
              <a:extLst>
                <a:ext uri="{FF2B5EF4-FFF2-40B4-BE49-F238E27FC236}">
                  <a16:creationId xmlns:a16="http://schemas.microsoft.com/office/drawing/2014/main" id="{DF7FFD19-8370-2D89-AD86-2FF6EC9C2F4B}"/>
                </a:ext>
              </a:extLst>
            </p:cNvPr>
            <p:cNvCxnSpPr>
              <a:cxnSpLocks/>
            </p:cNvCxnSpPr>
            <p:nvPr/>
          </p:nvCxnSpPr>
          <p:spPr>
            <a:xfrm>
              <a:off x="6465713" y="1889477"/>
              <a:ext cx="0" cy="16792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Gerade Verbindung mit Pfeil 142">
              <a:extLst>
                <a:ext uri="{FF2B5EF4-FFF2-40B4-BE49-F238E27FC236}">
                  <a16:creationId xmlns:a16="http://schemas.microsoft.com/office/drawing/2014/main" id="{2F87E163-0B3C-FBE4-E1BB-C427C6B9F9F6}"/>
                </a:ext>
              </a:extLst>
            </p:cNvPr>
            <p:cNvCxnSpPr>
              <a:cxnSpLocks/>
            </p:cNvCxnSpPr>
            <p:nvPr/>
          </p:nvCxnSpPr>
          <p:spPr>
            <a:xfrm>
              <a:off x="8324840" y="1712338"/>
              <a:ext cx="0" cy="269264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Gerade Verbindung 144">
              <a:extLst>
                <a:ext uri="{FF2B5EF4-FFF2-40B4-BE49-F238E27FC236}">
                  <a16:creationId xmlns:a16="http://schemas.microsoft.com/office/drawing/2014/main" id="{7F4617D8-627F-8927-54E3-7EC15A952896}"/>
                </a:ext>
              </a:extLst>
            </p:cNvPr>
            <p:cNvCxnSpPr>
              <a:cxnSpLocks/>
            </p:cNvCxnSpPr>
            <p:nvPr/>
          </p:nvCxnSpPr>
          <p:spPr>
            <a:xfrm>
              <a:off x="7739937" y="1706972"/>
              <a:ext cx="58363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feld 9">
            <a:extLst>
              <a:ext uri="{FF2B5EF4-FFF2-40B4-BE49-F238E27FC236}">
                <a16:creationId xmlns:a16="http://schemas.microsoft.com/office/drawing/2014/main" id="{6F0400C8-3EE7-C6E1-8F46-26DE071868CC}"/>
              </a:ext>
            </a:extLst>
          </p:cNvPr>
          <p:cNvSpPr txBox="1"/>
          <p:nvPr/>
        </p:nvSpPr>
        <p:spPr>
          <a:xfrm>
            <a:off x="1619672" y="656779"/>
            <a:ext cx="691276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de-DE" sz="2400" dirty="0">
                <a:solidFill>
                  <a:srgbClr val="006EAC"/>
                </a:solidFill>
                <a:latin typeface="+mj-lt"/>
                <a:ea typeface="+mj-ea"/>
                <a:cs typeface="+mj-cs"/>
              </a:rPr>
              <a:t>Klinischer Algorithmus der Asthmadiagnostik:</a:t>
            </a:r>
            <a:br>
              <a:rPr lang="de-DE" sz="2400" dirty="0">
                <a:solidFill>
                  <a:srgbClr val="006EAC"/>
                </a:solidFill>
                <a:latin typeface="+mj-lt"/>
                <a:ea typeface="+mj-ea"/>
                <a:cs typeface="+mj-cs"/>
              </a:rPr>
            </a:br>
            <a:r>
              <a:rPr lang="de-DE" sz="2400" dirty="0">
                <a:solidFill>
                  <a:srgbClr val="006EAC"/>
                </a:solidFill>
                <a:latin typeface="+mj-lt"/>
                <a:ea typeface="+mj-ea"/>
                <a:cs typeface="+mj-cs"/>
              </a:rPr>
              <a:t>Kinder und Jugendliche</a:t>
            </a:r>
          </a:p>
        </p:txBody>
      </p:sp>
      <p:cxnSp>
        <p:nvCxnSpPr>
          <p:cNvPr id="3" name="Gerade Verbindung mit Pfeil 2">
            <a:extLst>
              <a:ext uri="{FF2B5EF4-FFF2-40B4-BE49-F238E27FC236}">
                <a16:creationId xmlns:a16="http://schemas.microsoft.com/office/drawing/2014/main" id="{C2B7FBEA-4C79-3606-5C4B-BAB9CE90622B}"/>
              </a:ext>
            </a:extLst>
          </p:cNvPr>
          <p:cNvCxnSpPr>
            <a:cxnSpLocks/>
          </p:cNvCxnSpPr>
          <p:nvPr/>
        </p:nvCxnSpPr>
        <p:spPr>
          <a:xfrm>
            <a:off x="4283968" y="2036943"/>
            <a:ext cx="0" cy="16792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feld 6">
            <a:extLst>
              <a:ext uri="{FF2B5EF4-FFF2-40B4-BE49-F238E27FC236}">
                <a16:creationId xmlns:a16="http://schemas.microsoft.com/office/drawing/2014/main" id="{7793A018-D4B1-23C2-91EA-D792EE542305}"/>
              </a:ext>
            </a:extLst>
          </p:cNvPr>
          <p:cNvSpPr txBox="1"/>
          <p:nvPr/>
        </p:nvSpPr>
        <p:spPr>
          <a:xfrm>
            <a:off x="6841217" y="4420569"/>
            <a:ext cx="709525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200" dirty="0"/>
              <a:t>Negativ</a:t>
            </a:r>
          </a:p>
          <a:p>
            <a:pPr algn="ctr"/>
            <a:endParaRPr lang="de-DE" sz="1200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C115884-5425-8F9C-266A-19BF258F80DE}"/>
              </a:ext>
            </a:extLst>
          </p:cNvPr>
          <p:cNvSpPr txBox="1"/>
          <p:nvPr/>
        </p:nvSpPr>
        <p:spPr>
          <a:xfrm>
            <a:off x="7636023" y="4420569"/>
            <a:ext cx="709525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200" dirty="0"/>
              <a:t>Negativ</a:t>
            </a:r>
          </a:p>
          <a:p>
            <a:pPr algn="ctr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3369383315"/>
      </p:ext>
    </p:extLst>
  </p:cSld>
  <p:clrMapOvr>
    <a:masterClrMapping/>
  </p:clrMapOvr>
  <p:transition spd="slow">
    <p:wheel spokes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36A0F8-2A58-C3A5-B95A-75ACB4722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Diagnostikbausteine Kinder und Jugendliche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9B40083-2122-7FB9-76C1-1DE3AB3E9E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6349" y="1844824"/>
            <a:ext cx="8568952" cy="4525963"/>
          </a:xfrm>
        </p:spPr>
        <p:txBody>
          <a:bodyPr>
            <a:noAutofit/>
          </a:bodyPr>
          <a:lstStyle/>
          <a:p>
            <a:pPr marL="449263" indent="-449263">
              <a:lnSpc>
                <a:spcPct val="120000"/>
              </a:lnSpc>
              <a:spcBef>
                <a:spcPts val="0"/>
              </a:spcBef>
            </a:pPr>
            <a:r>
              <a:rPr lang="de-DE" sz="2100" dirty="0"/>
              <a:t>Krankengeschichte unter Berücksichtigung von Symptomen, auslösenden Faktoren, Komorbiditäten, Umwelteinflüssen und Familienanamnese</a:t>
            </a:r>
          </a:p>
          <a:p>
            <a:pPr marL="449263" indent="-449263">
              <a:lnSpc>
                <a:spcPct val="120000"/>
              </a:lnSpc>
              <a:spcBef>
                <a:spcPts val="0"/>
              </a:spcBef>
            </a:pPr>
            <a:r>
              <a:rPr lang="de-DE" sz="2100" dirty="0"/>
              <a:t>klinische Untersuchung</a:t>
            </a:r>
          </a:p>
          <a:p>
            <a:pPr marL="449263" indent="-449263">
              <a:lnSpc>
                <a:spcPct val="120000"/>
              </a:lnSpc>
              <a:spcBef>
                <a:spcPts val="0"/>
              </a:spcBef>
            </a:pPr>
            <a:r>
              <a:rPr lang="de-DE" sz="2100" dirty="0"/>
              <a:t>Nachweis einer variablen, (partiell) reversiblen Atemwegsobstruktion mittels Spirometrie bzw. Bodyplethysmographie oder Impulsoszillometrie</a:t>
            </a:r>
          </a:p>
          <a:p>
            <a:pPr marL="449263" indent="-449263">
              <a:lnSpc>
                <a:spcPct val="120000"/>
              </a:lnSpc>
              <a:spcBef>
                <a:spcPts val="0"/>
              </a:spcBef>
            </a:pPr>
            <a:r>
              <a:rPr lang="de-DE" sz="2100" dirty="0"/>
              <a:t>Nachweis einer bronchialen Hyperreagibilität</a:t>
            </a:r>
          </a:p>
          <a:p>
            <a:pPr marL="449263" indent="-449263">
              <a:lnSpc>
                <a:spcPct val="120000"/>
              </a:lnSpc>
              <a:spcBef>
                <a:spcPts val="0"/>
              </a:spcBef>
            </a:pPr>
            <a:r>
              <a:rPr lang="de-DE" sz="2100" dirty="0"/>
              <a:t>Nachweis eines erhöhten bronchialen Entzündungsniveaus mittels </a:t>
            </a:r>
            <a:r>
              <a:rPr lang="de-DE" sz="2100" dirty="0" err="1"/>
              <a:t>FeNO</a:t>
            </a:r>
            <a:r>
              <a:rPr lang="de-DE" sz="2100" dirty="0"/>
              <a:t>-Messung</a:t>
            </a:r>
          </a:p>
          <a:p>
            <a:pPr marL="449263" indent="-449263">
              <a:lnSpc>
                <a:spcPct val="120000"/>
              </a:lnSpc>
              <a:spcBef>
                <a:spcPts val="0"/>
              </a:spcBef>
            </a:pPr>
            <a:r>
              <a:rPr lang="de-DE" sz="2100" dirty="0"/>
              <a:t>allergologische Stufendiagnostik insbesondere bei positiver Anamnese</a:t>
            </a:r>
          </a:p>
          <a:p>
            <a:pPr marL="449263" indent="-449263">
              <a:lnSpc>
                <a:spcPct val="120000"/>
              </a:lnSpc>
              <a:spcBef>
                <a:spcPts val="0"/>
              </a:spcBef>
            </a:pPr>
            <a:r>
              <a:rPr lang="de-DE" sz="2100" dirty="0"/>
              <a:t>ergänzende Differentialdiagnostik bei schwerem bzw. schwierigem Asthma</a:t>
            </a:r>
          </a:p>
        </p:txBody>
      </p:sp>
    </p:spTree>
    <p:extLst>
      <p:ext uri="{BB962C8B-B14F-4D97-AF65-F5344CB8AC3E}">
        <p14:creationId xmlns:p14="http://schemas.microsoft.com/office/powerpoint/2010/main" val="2078655241"/>
      </p:ext>
    </p:extLst>
  </p:cSld>
  <p:clrMapOvr>
    <a:masterClrMapping/>
  </p:clrMapOvr>
  <p:transition spd="slow">
    <p:wheel spokes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9E5A5F-E36D-BE85-E27E-D9ECE82E3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Wichtige Differenzialdiagnosen:</a:t>
            </a:r>
            <a:br>
              <a:rPr lang="de-DE" dirty="0"/>
            </a:br>
            <a:r>
              <a:rPr lang="de-DE" dirty="0"/>
              <a:t>Kinder und Jugendliche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BE92E64-1241-6145-52CA-FA784B6C2C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1772816"/>
            <a:ext cx="8229600" cy="4525963"/>
          </a:xfrm>
        </p:spPr>
        <p:txBody>
          <a:bodyPr>
            <a:noAutofit/>
          </a:bodyPr>
          <a:lstStyle/>
          <a:p>
            <a:pPr marL="534988" indent="-534988"/>
            <a:r>
              <a:rPr lang="de-DE" sz="2800" dirty="0"/>
              <a:t>(rezidivierende) Bronchitis/Bronchiolitis</a:t>
            </a:r>
          </a:p>
          <a:p>
            <a:pPr marL="534988" indent="-534988"/>
            <a:r>
              <a:rPr lang="de-DE" sz="2800" dirty="0"/>
              <a:t>cystische Fibrose (Mukoviszidose)</a:t>
            </a:r>
          </a:p>
          <a:p>
            <a:pPr marL="534988" indent="-534988"/>
            <a:r>
              <a:rPr lang="de-DE" sz="2800" dirty="0"/>
              <a:t>dysfunktionale Atmung</a:t>
            </a:r>
          </a:p>
          <a:p>
            <a:pPr marL="534988" indent="-534988"/>
            <a:r>
              <a:rPr lang="de-DE" sz="2800" dirty="0"/>
              <a:t>primäre </a:t>
            </a:r>
            <a:r>
              <a:rPr lang="de-DE" sz="2800" dirty="0" err="1"/>
              <a:t>ziliäre</a:t>
            </a:r>
            <a:r>
              <a:rPr lang="de-DE" sz="2800" dirty="0"/>
              <a:t> Dyskinesie (PCD)</a:t>
            </a:r>
          </a:p>
          <a:p>
            <a:pPr marL="534988" indent="-534988"/>
            <a:r>
              <a:rPr lang="de-DE" sz="2800" dirty="0"/>
              <a:t>Immundefekte</a:t>
            </a:r>
          </a:p>
          <a:p>
            <a:pPr marL="534988" indent="-534988"/>
            <a:r>
              <a:rPr lang="de-DE" sz="2800" dirty="0"/>
              <a:t>Fremdkörperaspiration</a:t>
            </a:r>
          </a:p>
          <a:p>
            <a:pPr marL="534988" indent="-534988"/>
            <a:r>
              <a:rPr lang="de-DE" sz="2800" dirty="0"/>
              <a:t>Laryngitis, Tracheitis</a:t>
            </a:r>
          </a:p>
          <a:p>
            <a:pPr marL="534988" indent="-534988"/>
            <a:r>
              <a:rPr lang="de-DE" sz="2800" dirty="0"/>
              <a:t>angeborene Fehlbildungen der Atemwege</a:t>
            </a:r>
          </a:p>
          <a:p>
            <a:pPr marL="534988" indent="-534988"/>
            <a:r>
              <a:rPr lang="de-DE" sz="2800" dirty="0"/>
              <a:t>Atemwegserkrankungen bei Frühgeburtlichkeit</a:t>
            </a:r>
          </a:p>
        </p:txBody>
      </p:sp>
    </p:spTree>
    <p:extLst>
      <p:ext uri="{BB962C8B-B14F-4D97-AF65-F5344CB8AC3E}">
        <p14:creationId xmlns:p14="http://schemas.microsoft.com/office/powerpoint/2010/main" val="4181817657"/>
      </p:ext>
    </p:extLst>
  </p:cSld>
  <p:clrMapOvr>
    <a:masterClrMapping/>
  </p:clrMapOvr>
  <p:transition spd="slow">
    <p:wheel spokes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23D833-D661-74BC-6E7D-1FD832CDF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Klinischer Algorithmus der Asthmadiagnostik: Erwachsene</a:t>
            </a:r>
          </a:p>
        </p:txBody>
      </p: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3671422E-27DF-608C-C6CC-996EA7D793CE}"/>
              </a:ext>
            </a:extLst>
          </p:cNvPr>
          <p:cNvGrpSpPr/>
          <p:nvPr/>
        </p:nvGrpSpPr>
        <p:grpSpPr>
          <a:xfrm>
            <a:off x="187285" y="1916832"/>
            <a:ext cx="8769430" cy="4228036"/>
            <a:chOff x="114880" y="1240910"/>
            <a:chExt cx="8769430" cy="4228036"/>
          </a:xfrm>
        </p:grpSpPr>
        <p:sp>
          <p:nvSpPr>
            <p:cNvPr id="46" name="Textfeld 45">
              <a:extLst>
                <a:ext uri="{FF2B5EF4-FFF2-40B4-BE49-F238E27FC236}">
                  <a16:creationId xmlns:a16="http://schemas.microsoft.com/office/drawing/2014/main" id="{95A8757D-12CA-0580-4FCA-BDE3EFF7653D}"/>
                </a:ext>
              </a:extLst>
            </p:cNvPr>
            <p:cNvSpPr txBox="1"/>
            <p:nvPr/>
          </p:nvSpPr>
          <p:spPr>
            <a:xfrm>
              <a:off x="114880" y="2398043"/>
              <a:ext cx="1725793" cy="30008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Reversibilitätsprüfung</a:t>
              </a:r>
            </a:p>
          </p:txBody>
        </p:sp>
        <p:sp>
          <p:nvSpPr>
            <p:cNvPr id="47" name="Textfeld 46">
              <a:extLst>
                <a:ext uri="{FF2B5EF4-FFF2-40B4-BE49-F238E27FC236}">
                  <a16:creationId xmlns:a16="http://schemas.microsoft.com/office/drawing/2014/main" id="{06B936A4-ED19-8F15-7530-246A95B13AEF}"/>
                </a:ext>
              </a:extLst>
            </p:cNvPr>
            <p:cNvSpPr txBox="1"/>
            <p:nvPr/>
          </p:nvSpPr>
          <p:spPr>
            <a:xfrm>
              <a:off x="2572270" y="1240910"/>
              <a:ext cx="3665362" cy="30008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Erwachsene(r) mit typischen Asthma-Symptomen</a:t>
              </a:r>
            </a:p>
          </p:txBody>
        </p:sp>
        <p:sp>
          <p:nvSpPr>
            <p:cNvPr id="48" name="Textfeld 47">
              <a:extLst>
                <a:ext uri="{FF2B5EF4-FFF2-40B4-BE49-F238E27FC236}">
                  <a16:creationId xmlns:a16="http://schemas.microsoft.com/office/drawing/2014/main" id="{0C3BB5B0-75A8-50D8-21C7-9A616CFA9606}"/>
                </a:ext>
              </a:extLst>
            </p:cNvPr>
            <p:cNvSpPr txBox="1"/>
            <p:nvPr/>
          </p:nvSpPr>
          <p:spPr>
            <a:xfrm>
              <a:off x="3463101" y="1821346"/>
              <a:ext cx="1919051" cy="30008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Lungenfunktionsprüfung</a:t>
              </a:r>
            </a:p>
          </p:txBody>
        </p:sp>
        <p:sp>
          <p:nvSpPr>
            <p:cNvPr id="49" name="Textfeld 48">
              <a:extLst>
                <a:ext uri="{FF2B5EF4-FFF2-40B4-BE49-F238E27FC236}">
                  <a16:creationId xmlns:a16="http://schemas.microsoft.com/office/drawing/2014/main" id="{0385E793-415D-437E-D6E7-1FD8F8D50D1A}"/>
                </a:ext>
              </a:extLst>
            </p:cNvPr>
            <p:cNvSpPr txBox="1"/>
            <p:nvPr/>
          </p:nvSpPr>
          <p:spPr>
            <a:xfrm>
              <a:off x="6250464" y="1821346"/>
              <a:ext cx="1382173" cy="30008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FEV</a:t>
              </a:r>
              <a:r>
                <a:rPr lang="de-DE" sz="1350" baseline="-25000" dirty="0">
                  <a:solidFill>
                    <a:prstClr val="black"/>
                  </a:solidFill>
                  <a:latin typeface="Calibri" panose="020F0502020204030204"/>
                </a:rPr>
                <a:t>1 </a:t>
              </a: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% FVC ≥ LLN</a:t>
              </a:r>
            </a:p>
          </p:txBody>
        </p:sp>
        <p:sp>
          <p:nvSpPr>
            <p:cNvPr id="50" name="Textfeld 49">
              <a:extLst>
                <a:ext uri="{FF2B5EF4-FFF2-40B4-BE49-F238E27FC236}">
                  <a16:creationId xmlns:a16="http://schemas.microsoft.com/office/drawing/2014/main" id="{0008C451-92F0-3DBC-6614-34D9FDF7EF2F}"/>
                </a:ext>
              </a:extLst>
            </p:cNvPr>
            <p:cNvSpPr txBox="1"/>
            <p:nvPr/>
          </p:nvSpPr>
          <p:spPr>
            <a:xfrm>
              <a:off x="1263138" y="1821346"/>
              <a:ext cx="1382173" cy="30008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FEV</a:t>
              </a:r>
              <a:r>
                <a:rPr lang="de-DE" sz="1350" baseline="-25000" dirty="0">
                  <a:solidFill>
                    <a:prstClr val="black"/>
                  </a:solidFill>
                  <a:latin typeface="Calibri" panose="020F0502020204030204"/>
                </a:rPr>
                <a:t>1 </a:t>
              </a: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% FVC &lt; LLN</a:t>
              </a:r>
            </a:p>
          </p:txBody>
        </p:sp>
        <p:cxnSp>
          <p:nvCxnSpPr>
            <p:cNvPr id="52" name="Gerade Verbindung mit Pfeil 51">
              <a:extLst>
                <a:ext uri="{FF2B5EF4-FFF2-40B4-BE49-F238E27FC236}">
                  <a16:creationId xmlns:a16="http://schemas.microsoft.com/office/drawing/2014/main" id="{EEB8451F-B7F6-0DC8-F748-E1E78144976B}"/>
                </a:ext>
              </a:extLst>
            </p:cNvPr>
            <p:cNvCxnSpPr/>
            <p:nvPr/>
          </p:nvCxnSpPr>
          <p:spPr>
            <a:xfrm>
              <a:off x="5445164" y="1959846"/>
              <a:ext cx="64683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Gerade Verbindung mit Pfeil 52">
              <a:extLst>
                <a:ext uri="{FF2B5EF4-FFF2-40B4-BE49-F238E27FC236}">
                  <a16:creationId xmlns:a16="http://schemas.microsoft.com/office/drawing/2014/main" id="{63D4B3C0-84D4-2160-0149-89D72C4718E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04672" y="1959846"/>
              <a:ext cx="643688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feld 53">
              <a:extLst>
                <a:ext uri="{FF2B5EF4-FFF2-40B4-BE49-F238E27FC236}">
                  <a16:creationId xmlns:a16="http://schemas.microsoft.com/office/drawing/2014/main" id="{7341765F-800F-3D55-0FFB-5C0F8E45684B}"/>
                </a:ext>
              </a:extLst>
            </p:cNvPr>
            <p:cNvSpPr txBox="1"/>
            <p:nvPr/>
          </p:nvSpPr>
          <p:spPr>
            <a:xfrm>
              <a:off x="6219690" y="2414655"/>
              <a:ext cx="2274149" cy="50783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 defTabSz="685800">
                <a:defRPr/>
              </a:pP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Bronchiale Hyperreagibilität ?</a:t>
              </a:r>
            </a:p>
            <a:p>
              <a:pPr algn="ctr" defTabSz="685800">
                <a:defRPr/>
              </a:pP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Oder PEF-Variabilität &gt; 20% ?</a:t>
              </a:r>
            </a:p>
          </p:txBody>
        </p:sp>
        <p:sp>
          <p:nvSpPr>
            <p:cNvPr id="55" name="Textfeld 54">
              <a:extLst>
                <a:ext uri="{FF2B5EF4-FFF2-40B4-BE49-F238E27FC236}">
                  <a16:creationId xmlns:a16="http://schemas.microsoft.com/office/drawing/2014/main" id="{1F08416A-AD56-B637-62A1-2F80E18EDAFC}"/>
                </a:ext>
              </a:extLst>
            </p:cNvPr>
            <p:cNvSpPr txBox="1"/>
            <p:nvPr/>
          </p:nvSpPr>
          <p:spPr>
            <a:xfrm>
              <a:off x="242737" y="2980399"/>
              <a:ext cx="1470915" cy="50783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 defTabSz="685800">
                <a:defRPr/>
              </a:pP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FEV</a:t>
              </a:r>
              <a:r>
                <a:rPr lang="de-DE" sz="1350" baseline="-25000" dirty="0">
                  <a:solidFill>
                    <a:prstClr val="black"/>
                  </a:solidFill>
                  <a:latin typeface="Calibri" panose="020F0502020204030204"/>
                </a:rPr>
                <a:t>1</a:t>
              </a: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-Reversibilität</a:t>
              </a:r>
            </a:p>
            <a:p>
              <a:pPr algn="ctr" defTabSz="685800">
                <a:defRPr/>
              </a:pP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≥ 12%</a:t>
              </a:r>
            </a:p>
          </p:txBody>
        </p:sp>
        <p:sp>
          <p:nvSpPr>
            <p:cNvPr id="56" name="Textfeld 55">
              <a:extLst>
                <a:ext uri="{FF2B5EF4-FFF2-40B4-BE49-F238E27FC236}">
                  <a16:creationId xmlns:a16="http://schemas.microsoft.com/office/drawing/2014/main" id="{9332C655-0124-F5E1-D152-F03A62AF3316}"/>
                </a:ext>
              </a:extLst>
            </p:cNvPr>
            <p:cNvSpPr txBox="1"/>
            <p:nvPr/>
          </p:nvSpPr>
          <p:spPr>
            <a:xfrm>
              <a:off x="4219966" y="3150453"/>
              <a:ext cx="1786964" cy="133882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 defTabSz="685800">
                <a:defRPr/>
              </a:pP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Klinisches Ansprechen </a:t>
              </a:r>
            </a:p>
            <a:p>
              <a:pPr algn="ctr" defTabSz="685800">
                <a:defRPr/>
              </a:pP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auf ICS-Therapie ?</a:t>
              </a:r>
              <a:r>
                <a:rPr lang="de-DE" sz="1350" b="1" dirty="0">
                  <a:solidFill>
                    <a:prstClr val="black"/>
                  </a:solidFill>
                  <a:latin typeface="Calibri" panose="020F0502020204030204"/>
                </a:rPr>
                <a:t> </a:t>
              </a:r>
            </a:p>
            <a:p>
              <a:pPr algn="ctr" defTabSz="685800">
                <a:defRPr/>
              </a:pPr>
              <a:r>
                <a:rPr lang="de-DE" sz="1350" b="1" dirty="0">
                  <a:solidFill>
                    <a:prstClr val="black"/>
                  </a:solidFill>
                  <a:latin typeface="Calibri" panose="020F0502020204030204"/>
                </a:rPr>
                <a:t>und</a:t>
              </a:r>
              <a:endParaRPr lang="de-DE" sz="1350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685800">
                <a:defRPr/>
              </a:pP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FeNO ≥ 25 ppb *</a:t>
              </a:r>
            </a:p>
            <a:p>
              <a:pPr algn="ctr" defTabSz="685800">
                <a:defRPr/>
              </a:pPr>
              <a:r>
                <a:rPr lang="de-DE" sz="1350" i="1" dirty="0">
                  <a:solidFill>
                    <a:prstClr val="black"/>
                  </a:solidFill>
                  <a:latin typeface="Calibri" panose="020F0502020204030204"/>
                </a:rPr>
                <a:t>und/oder </a:t>
              </a:r>
            </a:p>
            <a:p>
              <a:pPr algn="ctr" defTabSz="685800">
                <a:defRPr/>
              </a:pP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Blut-Eos ≥ 150 / µl</a:t>
              </a:r>
            </a:p>
          </p:txBody>
        </p:sp>
        <p:sp>
          <p:nvSpPr>
            <p:cNvPr id="57" name="Textfeld 56">
              <a:extLst>
                <a:ext uri="{FF2B5EF4-FFF2-40B4-BE49-F238E27FC236}">
                  <a16:creationId xmlns:a16="http://schemas.microsoft.com/office/drawing/2014/main" id="{D5DE0C55-7FB8-95CD-2E00-3CAFBC7189B8}"/>
                </a:ext>
              </a:extLst>
            </p:cNvPr>
            <p:cNvSpPr txBox="1"/>
            <p:nvPr/>
          </p:nvSpPr>
          <p:spPr>
            <a:xfrm>
              <a:off x="5328127" y="5168864"/>
              <a:ext cx="2675797" cy="300082"/>
            </a:xfrm>
            <a:prstGeom prst="rect">
              <a:avLst/>
            </a:prstGeom>
            <a:solidFill>
              <a:srgbClr val="339ACE"/>
            </a:solidFill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 defTabSz="685800">
                <a:defRPr/>
              </a:pPr>
              <a:r>
                <a:rPr lang="de-DE" sz="1350" dirty="0">
                  <a:solidFill>
                    <a:schemeClr val="bg1"/>
                  </a:solidFill>
                  <a:latin typeface="Calibri" panose="020F0502020204030204"/>
                </a:rPr>
                <a:t>Diagnose Asthma unwahrscheinlich</a:t>
              </a:r>
            </a:p>
          </p:txBody>
        </p: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9FCF6450-B645-FC4C-B8A9-A4E0C5C93E06}"/>
                </a:ext>
              </a:extLst>
            </p:cNvPr>
            <p:cNvSpPr txBox="1"/>
            <p:nvPr/>
          </p:nvSpPr>
          <p:spPr>
            <a:xfrm>
              <a:off x="2258401" y="2303343"/>
              <a:ext cx="1509389" cy="50783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 defTabSz="685800">
                <a:defRPr/>
              </a:pP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FEV</a:t>
              </a:r>
              <a:r>
                <a:rPr lang="de-DE" sz="1350" baseline="-25000" dirty="0">
                  <a:solidFill>
                    <a:prstClr val="black"/>
                  </a:solidFill>
                  <a:latin typeface="Calibri" panose="020F0502020204030204"/>
                </a:rPr>
                <a:t>1</a:t>
              </a: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-Reversibilität </a:t>
              </a:r>
            </a:p>
            <a:p>
              <a:pPr algn="ctr" defTabSz="685800">
                <a:defRPr/>
              </a:pP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&lt; 12 %</a:t>
              </a:r>
            </a:p>
          </p:txBody>
        </p:sp>
        <p:cxnSp>
          <p:nvCxnSpPr>
            <p:cNvPr id="59" name="Gerade Verbindung mit Pfeil 58">
              <a:extLst>
                <a:ext uri="{FF2B5EF4-FFF2-40B4-BE49-F238E27FC236}">
                  <a16:creationId xmlns:a16="http://schemas.microsoft.com/office/drawing/2014/main" id="{178D23DB-88E3-1CD2-1A75-C848D71DE614}"/>
                </a:ext>
              </a:extLst>
            </p:cNvPr>
            <p:cNvCxnSpPr>
              <a:cxnSpLocks/>
            </p:cNvCxnSpPr>
            <p:nvPr/>
          </p:nvCxnSpPr>
          <p:spPr>
            <a:xfrm>
              <a:off x="1956834" y="2551077"/>
              <a:ext cx="208722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feld 59">
              <a:extLst>
                <a:ext uri="{FF2B5EF4-FFF2-40B4-BE49-F238E27FC236}">
                  <a16:creationId xmlns:a16="http://schemas.microsoft.com/office/drawing/2014/main" id="{1ACC3CCD-2675-AD3D-14FF-A01A851BD4D8}"/>
                </a:ext>
              </a:extLst>
            </p:cNvPr>
            <p:cNvSpPr txBox="1"/>
            <p:nvPr/>
          </p:nvSpPr>
          <p:spPr>
            <a:xfrm>
              <a:off x="6394831" y="3165096"/>
              <a:ext cx="322524" cy="30008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 defTabSz="685800">
                <a:defRPr/>
              </a:pP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Ja</a:t>
              </a:r>
            </a:p>
          </p:txBody>
        </p:sp>
        <p:sp>
          <p:nvSpPr>
            <p:cNvPr id="61" name="Textfeld 60">
              <a:extLst>
                <a:ext uri="{FF2B5EF4-FFF2-40B4-BE49-F238E27FC236}">
                  <a16:creationId xmlns:a16="http://schemas.microsoft.com/office/drawing/2014/main" id="{247EA8A1-9088-C5D5-DBE1-66285D89FD78}"/>
                </a:ext>
              </a:extLst>
            </p:cNvPr>
            <p:cNvSpPr txBox="1"/>
            <p:nvPr/>
          </p:nvSpPr>
          <p:spPr>
            <a:xfrm>
              <a:off x="6945580" y="3166231"/>
              <a:ext cx="514886" cy="30008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 defTabSz="685800">
                <a:defRPr/>
              </a:pP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Nein</a:t>
              </a:r>
            </a:p>
          </p:txBody>
        </p:sp>
        <p:cxnSp>
          <p:nvCxnSpPr>
            <p:cNvPr id="62" name="Gerade Verbindung mit Pfeil 61">
              <a:extLst>
                <a:ext uri="{FF2B5EF4-FFF2-40B4-BE49-F238E27FC236}">
                  <a16:creationId xmlns:a16="http://schemas.microsoft.com/office/drawing/2014/main" id="{D3B98ABD-3016-3EAE-BEC2-DAD8E34F58F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333305" y="2148041"/>
              <a:ext cx="0" cy="20504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63" name="Gerade Verbindung mit Pfeil 62">
              <a:extLst>
                <a:ext uri="{FF2B5EF4-FFF2-40B4-BE49-F238E27FC236}">
                  <a16:creationId xmlns:a16="http://schemas.microsoft.com/office/drawing/2014/main" id="{DF36BDF5-C42C-0A60-F3EF-F081A8BDF94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978737" y="2153012"/>
              <a:ext cx="0" cy="20504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64" name="Gerade Verbindung mit Pfeil 63">
              <a:extLst>
                <a:ext uri="{FF2B5EF4-FFF2-40B4-BE49-F238E27FC236}">
                  <a16:creationId xmlns:a16="http://schemas.microsoft.com/office/drawing/2014/main" id="{BFDF51D2-3D99-F195-01FB-64EDFF77C21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192427" y="3534623"/>
              <a:ext cx="0" cy="1538412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1DB66E60-B825-B441-3370-9950D2314DEB}"/>
                </a:ext>
              </a:extLst>
            </p:cNvPr>
            <p:cNvSpPr txBox="1"/>
            <p:nvPr/>
          </p:nvSpPr>
          <p:spPr>
            <a:xfrm>
              <a:off x="5390821" y="4688422"/>
              <a:ext cx="514886" cy="30008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 defTabSz="685800">
                <a:defRPr/>
              </a:pP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Nein</a:t>
              </a:r>
            </a:p>
          </p:txBody>
        </p:sp>
        <p:cxnSp>
          <p:nvCxnSpPr>
            <p:cNvPr id="66" name="Gerade Verbindung mit Pfeil 65">
              <a:extLst>
                <a:ext uri="{FF2B5EF4-FFF2-40B4-BE49-F238E27FC236}">
                  <a16:creationId xmlns:a16="http://schemas.microsoft.com/office/drawing/2014/main" id="{89B94282-3E43-BDFC-589D-A143CB99E9B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085308" y="3309210"/>
              <a:ext cx="217335" cy="2888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Textfeld 66">
              <a:extLst>
                <a:ext uri="{FF2B5EF4-FFF2-40B4-BE49-F238E27FC236}">
                  <a16:creationId xmlns:a16="http://schemas.microsoft.com/office/drawing/2014/main" id="{F698A16B-234A-D42F-B592-A07F79B2725B}"/>
                </a:ext>
              </a:extLst>
            </p:cNvPr>
            <p:cNvSpPr txBox="1"/>
            <p:nvPr/>
          </p:nvSpPr>
          <p:spPr>
            <a:xfrm>
              <a:off x="1930697" y="3531846"/>
              <a:ext cx="2155526" cy="71558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 defTabSz="685800">
                <a:defRPr/>
              </a:pP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Bronchiale Hyperreagibilität</a:t>
              </a:r>
            </a:p>
            <a:p>
              <a:pPr algn="ctr" defTabSz="685800">
                <a:defRPr/>
              </a:pPr>
              <a:r>
                <a:rPr lang="de-DE" sz="1350" b="1" dirty="0">
                  <a:solidFill>
                    <a:prstClr val="black"/>
                  </a:solidFill>
                  <a:latin typeface="Calibri" panose="020F0502020204030204"/>
                </a:rPr>
                <a:t>oder </a:t>
              </a:r>
            </a:p>
            <a:p>
              <a:pPr algn="ctr" defTabSz="685800">
                <a:defRPr/>
              </a:pP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PEF-Variabilität &gt; 20% </a:t>
              </a:r>
            </a:p>
          </p:txBody>
        </p:sp>
        <p:cxnSp>
          <p:nvCxnSpPr>
            <p:cNvPr id="68" name="Gerade Verbindung mit Pfeil 67">
              <a:extLst>
                <a:ext uri="{FF2B5EF4-FFF2-40B4-BE49-F238E27FC236}">
                  <a16:creationId xmlns:a16="http://schemas.microsoft.com/office/drawing/2014/main" id="{EFCD9C04-312B-C669-76AF-6193A69F197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979590" y="2744922"/>
              <a:ext cx="0" cy="154481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69" name="Gerade Verbindung mit Pfeil 68">
              <a:extLst>
                <a:ext uri="{FF2B5EF4-FFF2-40B4-BE49-F238E27FC236}">
                  <a16:creationId xmlns:a16="http://schemas.microsoft.com/office/drawing/2014/main" id="{71DC4FD4-78F5-C26E-118C-D38A2DC473B6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556092" y="2954573"/>
              <a:ext cx="0" cy="154481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70" name="Gerade Verbindung mit Pfeil 69">
              <a:extLst>
                <a:ext uri="{FF2B5EF4-FFF2-40B4-BE49-F238E27FC236}">
                  <a16:creationId xmlns:a16="http://schemas.microsoft.com/office/drawing/2014/main" id="{830D7B1A-4DE4-D6C6-4328-3F2B996BBFA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192196" y="2949605"/>
              <a:ext cx="0" cy="154481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71" name="Textfeld 70">
              <a:extLst>
                <a:ext uri="{FF2B5EF4-FFF2-40B4-BE49-F238E27FC236}">
                  <a16:creationId xmlns:a16="http://schemas.microsoft.com/office/drawing/2014/main" id="{3263FF68-8940-B362-42E1-6C23C34FBA4A}"/>
                </a:ext>
              </a:extLst>
            </p:cNvPr>
            <p:cNvSpPr txBox="1"/>
            <p:nvPr/>
          </p:nvSpPr>
          <p:spPr>
            <a:xfrm>
              <a:off x="2314522" y="5168864"/>
              <a:ext cx="1405834" cy="300082"/>
            </a:xfrm>
            <a:prstGeom prst="rect">
              <a:avLst/>
            </a:prstGeom>
            <a:solidFill>
              <a:srgbClr val="E68323"/>
            </a:solidFill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 defTabSz="685800">
                <a:defRPr/>
              </a:pPr>
              <a:r>
                <a:rPr lang="de-DE" sz="1350" dirty="0">
                  <a:solidFill>
                    <a:prstClr val="white"/>
                  </a:solidFill>
                  <a:latin typeface="Calibri" panose="020F0502020204030204"/>
                </a:rPr>
                <a:t>Diagnose Asthma</a:t>
              </a:r>
            </a:p>
          </p:txBody>
        </p:sp>
        <p:sp>
          <p:nvSpPr>
            <p:cNvPr id="72" name="Textfeld 71">
              <a:extLst>
                <a:ext uri="{FF2B5EF4-FFF2-40B4-BE49-F238E27FC236}">
                  <a16:creationId xmlns:a16="http://schemas.microsoft.com/office/drawing/2014/main" id="{32734BC7-B3BB-35DD-B766-4B8DD3B6BCE2}"/>
                </a:ext>
              </a:extLst>
            </p:cNvPr>
            <p:cNvSpPr txBox="1"/>
            <p:nvPr/>
          </p:nvSpPr>
          <p:spPr>
            <a:xfrm>
              <a:off x="4361410" y="4704585"/>
              <a:ext cx="322524" cy="30008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 defTabSz="685800">
                <a:defRPr/>
              </a:pP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Ja</a:t>
              </a:r>
            </a:p>
          </p:txBody>
        </p:sp>
        <p:cxnSp>
          <p:nvCxnSpPr>
            <p:cNvPr id="73" name="Gerade Verbindung mit Pfeil 72">
              <a:extLst>
                <a:ext uri="{FF2B5EF4-FFF2-40B4-BE49-F238E27FC236}">
                  <a16:creationId xmlns:a16="http://schemas.microsoft.com/office/drawing/2014/main" id="{ACB8B46C-5AA2-CC7C-156F-94E1626EEB8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516088" y="4501324"/>
              <a:ext cx="0" cy="154481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74" name="Gerade Verbindung mit Pfeil 73">
              <a:extLst>
                <a:ext uri="{FF2B5EF4-FFF2-40B4-BE49-F238E27FC236}">
                  <a16:creationId xmlns:a16="http://schemas.microsoft.com/office/drawing/2014/main" id="{D3330D20-3227-5FF0-F99E-C940FE81A235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158174" y="2542516"/>
              <a:ext cx="0" cy="452026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75" name="Gerade Verbindung mit Pfeil 74">
              <a:extLst>
                <a:ext uri="{FF2B5EF4-FFF2-40B4-BE49-F238E27FC236}">
                  <a16:creationId xmlns:a16="http://schemas.microsoft.com/office/drawing/2014/main" id="{B4A94E2D-9EF7-7DE3-0CA9-CE6C4A5C6DB6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008459" y="2890350"/>
              <a:ext cx="0" cy="53865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76" name="Gerade Verbindung 31">
              <a:extLst>
                <a:ext uri="{FF2B5EF4-FFF2-40B4-BE49-F238E27FC236}">
                  <a16:creationId xmlns:a16="http://schemas.microsoft.com/office/drawing/2014/main" id="{96D23BB6-E188-165F-7348-74774EB39FED}"/>
                </a:ext>
              </a:extLst>
            </p:cNvPr>
            <p:cNvCxnSpPr/>
            <p:nvPr/>
          </p:nvCxnSpPr>
          <p:spPr bwMode="auto">
            <a:xfrm>
              <a:off x="3868807" y="2536543"/>
              <a:ext cx="1289367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7" name="Gerade Verbindung mit Pfeil 76">
              <a:extLst>
                <a:ext uri="{FF2B5EF4-FFF2-40B4-BE49-F238E27FC236}">
                  <a16:creationId xmlns:a16="http://schemas.microsoft.com/office/drawing/2014/main" id="{C6223E7D-6413-1CC9-F596-5DCBCD4A5000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640809" y="4501324"/>
              <a:ext cx="0" cy="154481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78" name="Gerade Verbindung mit Pfeil 77">
              <a:extLst>
                <a:ext uri="{FF2B5EF4-FFF2-40B4-BE49-F238E27FC236}">
                  <a16:creationId xmlns:a16="http://schemas.microsoft.com/office/drawing/2014/main" id="{BDA350FC-1FFB-86DC-D572-9456397498C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635841" y="4995795"/>
              <a:ext cx="0" cy="154481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79" name="Gerade Verbindung 43">
              <a:extLst>
                <a:ext uri="{FF2B5EF4-FFF2-40B4-BE49-F238E27FC236}">
                  <a16:creationId xmlns:a16="http://schemas.microsoft.com/office/drawing/2014/main" id="{6747D388-D37B-0EB9-310D-8EB40AFA968F}"/>
                </a:ext>
              </a:extLst>
            </p:cNvPr>
            <p:cNvCxnSpPr/>
            <p:nvPr/>
          </p:nvCxnSpPr>
          <p:spPr bwMode="auto">
            <a:xfrm>
              <a:off x="978193" y="3534623"/>
              <a:ext cx="0" cy="177274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0" name="Gerade Verbindung mit Pfeil 79">
              <a:extLst>
                <a:ext uri="{FF2B5EF4-FFF2-40B4-BE49-F238E27FC236}">
                  <a16:creationId xmlns:a16="http://schemas.microsoft.com/office/drawing/2014/main" id="{0A3299D6-3FFA-C98A-BB94-4B39EC493982}"/>
                </a:ext>
              </a:extLst>
            </p:cNvPr>
            <p:cNvCxnSpPr>
              <a:cxnSpLocks/>
            </p:cNvCxnSpPr>
            <p:nvPr/>
          </p:nvCxnSpPr>
          <p:spPr>
            <a:xfrm>
              <a:off x="972085" y="5307364"/>
              <a:ext cx="1193471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Gerade Verbindung mit Pfeil 80">
              <a:extLst>
                <a:ext uri="{FF2B5EF4-FFF2-40B4-BE49-F238E27FC236}">
                  <a16:creationId xmlns:a16="http://schemas.microsoft.com/office/drawing/2014/main" id="{47D11964-0A5E-7662-3AE3-EFA6C5E3B13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969438" y="4309367"/>
              <a:ext cx="0" cy="76366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82" name="Gerade Verbindung mit Pfeil 81">
              <a:extLst>
                <a:ext uri="{FF2B5EF4-FFF2-40B4-BE49-F238E27FC236}">
                  <a16:creationId xmlns:a16="http://schemas.microsoft.com/office/drawing/2014/main" id="{CBCD139E-5510-045D-0690-11BD2F12E73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76753" y="5307364"/>
              <a:ext cx="736738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Gerade Verbindung 55">
              <a:extLst>
                <a:ext uri="{FF2B5EF4-FFF2-40B4-BE49-F238E27FC236}">
                  <a16:creationId xmlns:a16="http://schemas.microsoft.com/office/drawing/2014/main" id="{2E106C36-07FA-E658-4757-F97458A8DBB1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513490" y="5073035"/>
              <a:ext cx="0" cy="23432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4" name="Textfeld 83">
              <a:extLst>
                <a:ext uri="{FF2B5EF4-FFF2-40B4-BE49-F238E27FC236}">
                  <a16:creationId xmlns:a16="http://schemas.microsoft.com/office/drawing/2014/main" id="{D272A446-EADB-CA9A-7B62-7A10826D1C31}"/>
                </a:ext>
              </a:extLst>
            </p:cNvPr>
            <p:cNvSpPr txBox="1"/>
            <p:nvPr/>
          </p:nvSpPr>
          <p:spPr>
            <a:xfrm>
              <a:off x="7518230" y="3565985"/>
              <a:ext cx="1366080" cy="946413"/>
            </a:xfrm>
            <a:prstGeom prst="rect">
              <a:avLst/>
            </a:prstGeom>
            <a:solidFill>
              <a:srgbClr val="E68323"/>
            </a:solidFill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 defTabSz="685800"/>
              <a:r>
                <a:rPr lang="de-DE" sz="1350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de-DE" sz="1050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Bei FeNO ≥ 50 ppb </a:t>
              </a:r>
            </a:p>
            <a:p>
              <a:pPr algn="ctr" defTabSz="685800"/>
              <a:r>
                <a:rPr lang="de-DE" sz="1050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kann bei klinischem </a:t>
              </a:r>
            </a:p>
            <a:p>
              <a:pPr algn="ctr" defTabSz="685800"/>
              <a:r>
                <a:rPr lang="de-DE" sz="1050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Ansprechen auf ICS </a:t>
              </a:r>
            </a:p>
            <a:p>
              <a:pPr algn="ctr" defTabSz="685800"/>
              <a:r>
                <a:rPr lang="de-DE" sz="1050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die Diagnose Asthma </a:t>
              </a:r>
            </a:p>
            <a:p>
              <a:pPr algn="ctr" defTabSz="685800"/>
              <a:r>
                <a:rPr lang="de-DE" sz="1050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gestellt werden</a:t>
              </a:r>
            </a:p>
          </p:txBody>
        </p:sp>
        <p:cxnSp>
          <p:nvCxnSpPr>
            <p:cNvPr id="85" name="Gerade Verbindung 18">
              <a:extLst>
                <a:ext uri="{FF2B5EF4-FFF2-40B4-BE49-F238E27FC236}">
                  <a16:creationId xmlns:a16="http://schemas.microsoft.com/office/drawing/2014/main" id="{9B9E952E-D0AC-A693-C252-FC70A7465B9E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512280" y="3297623"/>
              <a:ext cx="68899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6" name="Gerade Verbindung mit Pfeil 85">
              <a:extLst>
                <a:ext uri="{FF2B5EF4-FFF2-40B4-BE49-F238E27FC236}">
                  <a16:creationId xmlns:a16="http://schemas.microsoft.com/office/drawing/2014/main" id="{440B626F-CC7B-58A1-106F-9F27D7983C7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8201270" y="3293799"/>
              <a:ext cx="0" cy="20504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cxnSp>
        <p:nvCxnSpPr>
          <p:cNvPr id="3" name="Gerade Verbindung mit Pfeil 2">
            <a:extLst>
              <a:ext uri="{FF2B5EF4-FFF2-40B4-BE49-F238E27FC236}">
                <a16:creationId xmlns:a16="http://schemas.microsoft.com/office/drawing/2014/main" id="{6AB164AD-A9AE-05C1-A38E-C7941421CA1B}"/>
              </a:ext>
            </a:extLst>
          </p:cNvPr>
          <p:cNvCxnSpPr>
            <a:cxnSpLocks/>
          </p:cNvCxnSpPr>
          <p:nvPr/>
        </p:nvCxnSpPr>
        <p:spPr>
          <a:xfrm>
            <a:off x="4495031" y="2276872"/>
            <a:ext cx="0" cy="16792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6415977"/>
      </p:ext>
    </p:extLst>
  </p:cSld>
  <p:clrMapOvr>
    <a:masterClrMapping/>
  </p:clrMapOvr>
  <p:transition spd="slow">
    <p:wheel spokes="1"/>
  </p:transition>
</p:sld>
</file>

<file path=ppt/theme/theme1.xml><?xml version="1.0" encoding="utf-8"?>
<a:theme xmlns:a="http://schemas.openxmlformats.org/drawingml/2006/main" name="Atemwegslig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tx1"/>
          </a:solidFill>
        </a:ln>
      </a:spPr>
      <a:bodyPr rtlCol="0" anchor="ctr"/>
      <a:lstStyle>
        <a:defPPr algn="ctr">
          <a:defRPr sz="1200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Atemwegsliga</Template>
  <TotalTime>0</TotalTime>
  <Words>2919</Words>
  <Application>Microsoft Office PowerPoint</Application>
  <PresentationFormat>Bildschirmpräsentation (4:3)</PresentationFormat>
  <Paragraphs>662</Paragraphs>
  <Slides>36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36</vt:i4>
      </vt:variant>
    </vt:vector>
  </HeadingPairs>
  <TitlesOfParts>
    <vt:vector size="43" baseType="lpstr">
      <vt:lpstr>Arial</vt:lpstr>
      <vt:lpstr>Calibri</vt:lpstr>
      <vt:lpstr>Symbol</vt:lpstr>
      <vt:lpstr>Times New Roman</vt:lpstr>
      <vt:lpstr>Wingdings</vt:lpstr>
      <vt:lpstr>Atemwegsliga</vt:lpstr>
      <vt:lpstr>Benutzerdefiniertes Design</vt:lpstr>
      <vt:lpstr>Asthma-Management 2023</vt:lpstr>
      <vt:lpstr>Asthma: Definition</vt:lpstr>
      <vt:lpstr>Häufige Asthmaformen</vt:lpstr>
      <vt:lpstr>Asthma: Biomarker</vt:lpstr>
      <vt:lpstr>FeNO:  Grenzwerte und Bedeutung</vt:lpstr>
      <vt:lpstr>PowerPoint-Präsentation</vt:lpstr>
      <vt:lpstr>Diagnostikbausteine Kinder und Jugendliche</vt:lpstr>
      <vt:lpstr>Wichtige Differenzialdiagnosen: Kinder und Jugendliche</vt:lpstr>
      <vt:lpstr>Klinischer Algorithmus der Asthmadiagnostik: Erwachsene</vt:lpstr>
      <vt:lpstr>Wichtige Differenzialdiagnosen: Erwachsene</vt:lpstr>
      <vt:lpstr>Differenzialdiagnose Asthma/COPD</vt:lpstr>
      <vt:lpstr>Therapie-Ziel: Asthma-Remission</vt:lpstr>
      <vt:lpstr>Asthma-Kontrolle: Haupt-Kriterien</vt:lpstr>
      <vt:lpstr>Schweregrad des Asthma (Erwachsene)</vt:lpstr>
      <vt:lpstr>Stufentherapie bei Kindern und Jugendlichen</vt:lpstr>
      <vt:lpstr>Stufentherapie bei Erwachsenen</vt:lpstr>
      <vt:lpstr>Voraussetzungen für eine Allergenimmuntherapie (AIT) bei Asthma</vt:lpstr>
      <vt:lpstr>ICS-Dosierungen: Kinder und Jugendliche</vt:lpstr>
      <vt:lpstr>PowerPoint-Präsentation</vt:lpstr>
      <vt:lpstr>Auswahl des Inhalationssystems</vt:lpstr>
      <vt:lpstr>Richtig Inhalieren</vt:lpstr>
      <vt:lpstr>Schweres Asthma: Definition </vt:lpstr>
      <vt:lpstr>Schweres Asthma: Auswahl der Biologika</vt:lpstr>
      <vt:lpstr>Biologika für schweres Asthma</vt:lpstr>
      <vt:lpstr>Nicht-Medikamentöse Behandlung</vt:lpstr>
      <vt:lpstr>Strukturierte Patientenschulung</vt:lpstr>
      <vt:lpstr>Asthma-Anfall: Schweregrade</vt:lpstr>
      <vt:lpstr>Asthma-Anfall: Schweregrade</vt:lpstr>
      <vt:lpstr>Asthma-Anfall: Initiale Versorgung</vt:lpstr>
      <vt:lpstr>Asthma-Anfall: Versorgung bei unzureichendem Ansprechen auf die Initialtherapie</vt:lpstr>
      <vt:lpstr>Asthma: typische Komorbiditäten</vt:lpstr>
      <vt:lpstr>Arbeitsbedingtes Asthma</vt:lpstr>
      <vt:lpstr>Arbeitsbedingtes Asthma</vt:lpstr>
      <vt:lpstr>Arbeitsmedizinische Vorsorgeuntersuchungen</vt:lpstr>
      <vt:lpstr>Arbeitsmedizin: Individualprävention</vt:lpstr>
      <vt:lpstr>Asthma und Schwangerschaft: Grundsätze</vt:lpstr>
    </vt:vector>
  </TitlesOfParts>
  <Company>None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Besitzer</dc:creator>
  <cp:lastModifiedBy>Miriam Rüsing</cp:lastModifiedBy>
  <cp:revision>1593</cp:revision>
  <dcterms:created xsi:type="dcterms:W3CDTF">2017-12-19T16:42:43Z</dcterms:created>
  <dcterms:modified xsi:type="dcterms:W3CDTF">2023-08-29T10:56:19Z</dcterms:modified>
</cp:coreProperties>
</file>